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375" r:id="rId2"/>
    <p:sldId id="283" r:id="rId3"/>
    <p:sldId id="370" r:id="rId4"/>
    <p:sldId id="379" r:id="rId5"/>
    <p:sldId id="358" r:id="rId6"/>
    <p:sldId id="371" r:id="rId7"/>
    <p:sldId id="376" r:id="rId8"/>
    <p:sldId id="363" r:id="rId9"/>
    <p:sldId id="364" r:id="rId10"/>
    <p:sldId id="365" r:id="rId11"/>
    <p:sldId id="366" r:id="rId12"/>
    <p:sldId id="368" r:id="rId13"/>
    <p:sldId id="367" r:id="rId14"/>
    <p:sldId id="373" r:id="rId15"/>
    <p:sldId id="377" r:id="rId16"/>
    <p:sldId id="380" r:id="rId17"/>
    <p:sldId id="384" r:id="rId18"/>
    <p:sldId id="381" r:id="rId19"/>
    <p:sldId id="386" r:id="rId20"/>
    <p:sldId id="383" r:id="rId21"/>
    <p:sldId id="382" r:id="rId22"/>
    <p:sldId id="387" r:id="rId23"/>
  </p:sldIdLst>
  <p:sldSz cx="12192000" cy="6858000"/>
  <p:notesSz cx="6858000" cy="9144000"/>
  <p:defaultTextStyle>
    <a:defPPr>
      <a:defRPr lang="de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7261A7"/>
    <a:srgbClr val="3399FF"/>
    <a:srgbClr val="FF7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660"/>
  </p:normalViewPr>
  <p:slideViewPr>
    <p:cSldViewPr snapToGrid="0">
      <p:cViewPr>
        <p:scale>
          <a:sx n="75" d="100"/>
          <a:sy n="75" d="100"/>
        </p:scale>
        <p:origin x="105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531ED0-792E-ED1B-E564-87CEFA6C3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6D33BA0-DE7E-DF35-5349-2056A47858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I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74405-B211-A093-1E1C-4FB206C5F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253004-E463-A718-142C-A1F89BA92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C0D6D0-1D51-4B4C-E887-1BEBF54E0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593468967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9A051-5ED7-EEC5-D5B2-D8B878AF1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0A973EC-3D6B-44D1-5543-8044342AF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F0BB6-4032-0362-ED17-5509A75DD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123848-0B8C-041D-C50F-02EF8BC26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E0ECDB6-925E-A54C-016C-4795D61EA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1652286499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4B463BF-BE85-0F23-1CF3-0ABFC7F4A0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F5132FF-058B-096A-E0E4-C444E60A75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9F66C7-9186-E7BA-46B1-4B213A02A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FC2F2D-78FD-6BDD-BE9D-A2828D2CF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E00D50-9B81-A931-6893-96A21364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4029838073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459EA3C-8B88-5F1F-531E-7DA7DE55710B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496" y="2103120"/>
            <a:ext cx="11119104" cy="443484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2101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10FBA0-4E4A-1A51-180E-0527F9941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E43481-7D4B-AE71-3751-539B4FE51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CE1453-DF86-5FBC-C876-928F07FF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CA861E-5CD3-B028-F01A-7CBD5FBE5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86DBA19-44D5-24B9-EBDF-1241E1B8B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28233137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637964-A52A-69BC-33CD-423213C87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F1B5BAB-7D8C-70ED-98AD-4B3445E6E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341EF1-B97D-885B-CB41-5D13B71CB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0C85E8-44E4-1057-478C-F05BCA09E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B9A5A0-FB24-656F-DD62-6AEF25B22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268046127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7B889D-447C-D6F6-AB7C-F22C193A7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BC659B-21F2-4DEE-5F7C-2CEEBE11A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75BE72-77C0-8432-1767-14D9B7148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71D486-81FC-D579-0328-BFAC88772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DCA45D-045C-9877-09FE-48FF0E046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39A013-7610-21AF-3C5A-7586E7E99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387475987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7AA44-7205-1ED7-05C9-1C79C6CB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25BFA6-6170-CE7B-0812-99AA5A438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46F327C-9485-354C-C81F-CAAAFAADB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11B143E-6D4C-3BFD-66B1-DA8FC857FC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98EA22-CF2F-A381-6F2B-89903FF1E9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923E7A3-AD12-0DF1-9C69-C99A32C57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D947618-66EC-4090-C85E-5401512A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1BCCF-595B-65E9-825D-86D738718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117813654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05E55-BE8A-4F7E-E5DD-644479A05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AD2F0EB-CB8F-E27A-8AD3-D13399892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3C0A723-8561-27B5-F9F3-E38B15A4A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C076F35-CC68-BD8A-5748-CC47C897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69554283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5802341-1637-CFF7-BF2B-3B43A856D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0E7EDEA-B6F6-92BC-F266-5419C27A9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D7BFC0-FD1D-C77E-6C06-0C533B770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90521539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5ADAF2-A441-19DA-A2BE-A5A36D398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245026-6699-9707-D692-A909CF3A7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CC69865-845E-4680-9E79-AB971A15D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24DB18A-7BB1-54CB-8884-D7572D424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C2BC25-3843-6A97-B7BE-3087972E0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4025D5-5EF4-BF56-D3A6-60E78175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129586298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19CD06-F2AE-F740-A79B-0FDA36D07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3C79787-8300-CF46-C0D4-C0D7AE3EE8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I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4850B1B-D906-7EF1-F103-574A5E877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5A9532-132F-C612-11C3-506C2FC6B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0BF02B9-EEEC-EF51-5350-D9E43A511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I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767B52-0610-5EA0-D9DC-5345910D7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402802064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665223E-7622-11A6-FC43-E05FCAFCA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I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454831-2507-943C-ECD7-DFFE3559B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I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697BA0-AA63-4D73-8409-3D9F7A493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ADA51-993B-4ADB-BCA2-A9DF80BA7DA7}" type="datetimeFigureOut">
              <a:rPr lang="de-IT" smtClean="0"/>
              <a:t>19.10.2023</a:t>
            </a:fld>
            <a:endParaRPr lang="de-I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E9CD35-78D6-4C06-356D-331C3786EB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I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D10CA8-A908-EA4B-158B-9B29BD8B7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12622-660B-4487-85DE-44185C69CAE5}" type="slidenum">
              <a:rPr lang="de-IT" smtClean="0"/>
              <a:t>‹Nr.›</a:t>
            </a:fld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257325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32E62931-8EB4-42BB-BAAB-D8757BE66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D99C99-B3A2-0BED-A074-DCBDF2563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7461" y="728664"/>
            <a:ext cx="4984813" cy="3157080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 dirty="0"/>
              <a:t>RESPECT</a:t>
            </a:r>
            <a:br>
              <a:rPr lang="en-US" sz="5200" dirty="0"/>
            </a:br>
            <a:r>
              <a:rPr lang="en-US" sz="5200" dirty="0">
                <a:solidFill>
                  <a:schemeClr val="accent2">
                    <a:lumMod val="75000"/>
                  </a:schemeClr>
                </a:solidFill>
              </a:rPr>
              <a:t>EVERY</a:t>
            </a:r>
            <a:br>
              <a:rPr lang="en-US" sz="5200" dirty="0"/>
            </a:br>
            <a:r>
              <a:rPr lang="en-US" sz="5200" dirty="0"/>
              <a:t>BODY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67326C-C78E-124C-14C4-148FE21FD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7462" y="4072045"/>
            <a:ext cx="2914562" cy="2057289"/>
          </a:xfrm>
          <a:noFill/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Eine </a:t>
            </a:r>
            <a:r>
              <a:rPr lang="en-US" dirty="0" err="1">
                <a:solidFill>
                  <a:schemeClr val="tx1"/>
                </a:solidFill>
              </a:rPr>
              <a:t>Kampagne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gegen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Kommentare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zum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Körper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Grafik 4" descr="Ein Bild, das Text, Logo, Grafiken, Screenshot enthält.&#10;&#10;Automatisch generierte Beschreibung">
            <a:extLst>
              <a:ext uri="{FF2B5EF4-FFF2-40B4-BE49-F238E27FC236}">
                <a16:creationId xmlns:a16="http://schemas.microsoft.com/office/drawing/2014/main" id="{7786AD56-36D1-08BD-C6BA-9302A988C3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r="30924"/>
          <a:stretch/>
        </p:blipFill>
        <p:spPr>
          <a:xfrm>
            <a:off x="1" y="10"/>
            <a:ext cx="600551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9379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5" descr="Respect every/body – Mozilla Firefox">
            <a:extLst>
              <a:ext uri="{FF2B5EF4-FFF2-40B4-BE49-F238E27FC236}">
                <a16:creationId xmlns:a16="http://schemas.microsoft.com/office/drawing/2014/main" id="{EBCC9F43-EFEA-9192-E3B0-5861E1089F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7ABE6A5-9884-4B0A-8998-BA80FFB9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810237" y="0"/>
            <a:ext cx="4114800" cy="89951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solidFill>
                  <a:schemeClr val="bg1"/>
                </a:solidFill>
              </a:rPr>
              <a:t>Start: 27.04.2023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AF1CE7B-EBA3-B975-E089-580CCCE81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99217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5" descr="Einstellungen">
            <a:extLst>
              <a:ext uri="{FF2B5EF4-FFF2-40B4-BE49-F238E27FC236}">
                <a16:creationId xmlns:a16="http://schemas.microsoft.com/office/drawing/2014/main" id="{FB10A230-E1EE-5C2D-1505-E57C24C588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5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A5CE741-98C6-6718-EC91-A5F0D5A04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65D3F98-7533-B99F-17FC-ED22BDE04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129137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4EDFB64-C3EC-112E-E02A-35CA5F8E3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2002536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Presentation title</a:t>
            </a:r>
          </a:p>
        </p:txBody>
      </p:sp>
      <p:pic>
        <p:nvPicPr>
          <p:cNvPr id="5" name="INFES_Spot_2_GER_1920x1080">
            <a:hlinkClick r:id="" action="ppaction://media"/>
            <a:extLst>
              <a:ext uri="{FF2B5EF4-FFF2-40B4-BE49-F238E27FC236}">
                <a16:creationId xmlns:a16="http://schemas.microsoft.com/office/drawing/2014/main" id="{9B5FC9B9-6D24-8EF7-8F75-FC399BBD09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3" y="-856"/>
            <a:ext cx="12147485" cy="6832960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E0E5A0C-4521-CAF4-AC20-90779A795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F63A3B-78C7-47BE-AE5E-E10140E04643}" type="slidenum">
              <a:rPr lang="en-US" sz="11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12</a:t>
            </a:fld>
            <a:endParaRPr lang="en-US" sz="1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6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3CF9238-06B6-D2A6-0A03-797F1FAB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E7ECEEC-B1F7-5A63-B316-DAC44E63D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pic>
        <p:nvPicPr>
          <p:cNvPr id="8" name="Grafik 7" descr="Ein Bild, das Text, Zeitung, Nachrichten, Zeitungspapier enthält.&#10;&#10;Automatisch generierte Beschreibung">
            <a:extLst>
              <a:ext uri="{FF2B5EF4-FFF2-40B4-BE49-F238E27FC236}">
                <a16:creationId xmlns:a16="http://schemas.microsoft.com/office/drawing/2014/main" id="{92B5856B-EC09-4BFE-4643-9964863AAB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86" t="3633" r="6256" b="2838"/>
          <a:stretch/>
        </p:blipFill>
        <p:spPr>
          <a:xfrm>
            <a:off x="0" y="0"/>
            <a:ext cx="6022109" cy="3805382"/>
          </a:xfrm>
          <a:prstGeom prst="rect">
            <a:avLst/>
          </a:prstGeom>
        </p:spPr>
      </p:pic>
      <p:pic>
        <p:nvPicPr>
          <p:cNvPr id="10" name="Grafik 9" descr="Ein Bild, das Text, Werbung, Poster, Im Haus enthält.&#10;&#10;Automatisch generierte Beschreibung">
            <a:extLst>
              <a:ext uri="{FF2B5EF4-FFF2-40B4-BE49-F238E27FC236}">
                <a16:creationId xmlns:a16="http://schemas.microsoft.com/office/drawing/2014/main" id="{FF8A0F1B-59AF-1BEA-2A4B-E92B47DEA5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" t="12475" r="11974" b="18953"/>
          <a:stretch/>
        </p:blipFill>
        <p:spPr>
          <a:xfrm rot="16200000">
            <a:off x="1778640" y="1992740"/>
            <a:ext cx="4020929" cy="5709591"/>
          </a:xfrm>
          <a:prstGeom prst="rect">
            <a:avLst/>
          </a:prstGeom>
        </p:spPr>
      </p:pic>
      <p:pic>
        <p:nvPicPr>
          <p:cNvPr id="11" name="Grafik 10" descr="Ein Bild, das Text, Aufdruck, Handschrift, Buch enthält.&#10;&#10;Automatisch generierte Beschreibung">
            <a:extLst>
              <a:ext uri="{FF2B5EF4-FFF2-40B4-BE49-F238E27FC236}">
                <a16:creationId xmlns:a16="http://schemas.microsoft.com/office/drawing/2014/main" id="{D48C842E-999D-7F65-B0E3-6A8FDEB362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" t="8801" r="7619" b="11684"/>
          <a:stretch/>
        </p:blipFill>
        <p:spPr>
          <a:xfrm rot="16200000">
            <a:off x="5605404" y="192661"/>
            <a:ext cx="3945609" cy="6109520"/>
          </a:xfrm>
          <a:prstGeom prst="rect">
            <a:avLst/>
          </a:prstGeom>
        </p:spPr>
      </p:pic>
      <p:pic>
        <p:nvPicPr>
          <p:cNvPr id="9" name="Grafik 8" descr="Ein Bild, das Text, Zeitung, Veröffentlichung, Papier enthält.&#10;&#10;Automatisch generierte Beschreibung">
            <a:extLst>
              <a:ext uri="{FF2B5EF4-FFF2-40B4-BE49-F238E27FC236}">
                <a16:creationId xmlns:a16="http://schemas.microsoft.com/office/drawing/2014/main" id="{BC418EA3-0341-0646-0EC6-4F176D7C0B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" t="7511" b="12186"/>
          <a:stretch/>
        </p:blipFill>
        <p:spPr>
          <a:xfrm rot="5400000">
            <a:off x="7115617" y="1797473"/>
            <a:ext cx="6873855" cy="32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7886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DF4820-A902-E4DB-6FCE-702BEC4F0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Wo?</a:t>
            </a:r>
            <a:endParaRPr lang="de-IT" dirty="0"/>
          </a:p>
        </p:txBody>
      </p:sp>
      <p:pic>
        <p:nvPicPr>
          <p:cNvPr id="5" name="INFES_Spot_1_GER_1920x1080">
            <a:hlinkClick r:id="" action="ppaction://media"/>
            <a:extLst>
              <a:ext uri="{FF2B5EF4-FFF2-40B4-BE49-F238E27FC236}">
                <a16:creationId xmlns:a16="http://schemas.microsoft.com/office/drawing/2014/main" id="{033E1C84-65A7-5692-C399-C67174E39BE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83188" y="1687513"/>
            <a:ext cx="6172200" cy="3471862"/>
          </a:xfr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41FDADA-2596-1DE9-147F-A06BC05EDBA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Über 800 Plakate in über 60 Gemeinden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Kurzvideos in Zügen und Krankenhäuser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Social</a:t>
            </a:r>
            <a:r>
              <a:rPr lang="de-DE" dirty="0"/>
              <a:t>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Printanzeigen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Belieferung von Gesundheitssprengel, KH, Allgemein- und </a:t>
            </a:r>
            <a:r>
              <a:rPr lang="de-DE" dirty="0" err="1"/>
              <a:t>Kinderärzt:innen</a:t>
            </a:r>
            <a:r>
              <a:rPr lang="de-DE" dirty="0"/>
              <a:t>, Gemeinden, Jugenddienste und -zentren, Sozialsprengel, Apotheken, Bibliotheken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Material-Lieferungen und -Anfragen von Familienberatungsstellen, Kulturhäusern, Bars, </a:t>
            </a:r>
            <a:r>
              <a:rPr lang="de-DE" dirty="0" err="1"/>
              <a:t>Friseur:innen</a:t>
            </a:r>
            <a:r>
              <a:rPr lang="de-DE" dirty="0"/>
              <a:t>, Wohnheimen und Schulen</a:t>
            </a:r>
          </a:p>
          <a:p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IT" dirty="0"/>
          </a:p>
        </p:txBody>
      </p:sp>
    </p:spTree>
    <p:extLst>
      <p:ext uri="{BB962C8B-B14F-4D97-AF65-F5344CB8AC3E}">
        <p14:creationId xmlns:p14="http://schemas.microsoft.com/office/powerpoint/2010/main" val="4040817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911FD1-D472-C296-02A4-9882703EF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de-DE" dirty="0"/>
              <a:t>Resonanz</a:t>
            </a:r>
            <a:endParaRPr lang="de-IT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E6EB7083-8D97-798C-A6E8-64F18DFC4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>
            <a:normAutofit/>
          </a:bodyPr>
          <a:lstStyle/>
          <a:p>
            <a:r>
              <a:rPr lang="de-DE" sz="2000" dirty="0"/>
              <a:t>Kongress der SIRIDAP -&gt;große Begeisterung </a:t>
            </a:r>
          </a:p>
          <a:p>
            <a:r>
              <a:rPr lang="de-DE" sz="2000" dirty="0"/>
              <a:t>Anfrage der Übernahme der Kampagne durch Stadt Reggio Emilia</a:t>
            </a:r>
            <a:endParaRPr lang="de-IT" sz="2000" dirty="0"/>
          </a:p>
          <a:p>
            <a:r>
              <a:rPr lang="de-DE" sz="2000" dirty="0"/>
              <a:t>Vorschlag zur Zusammenarbeit: </a:t>
            </a:r>
            <a:r>
              <a:rPr lang="de-DE" sz="2000" dirty="0" err="1"/>
              <a:t>Ministero</a:t>
            </a:r>
            <a:r>
              <a:rPr lang="de-DE" sz="2000" dirty="0"/>
              <a:t> della Salute -&gt; Kampagne italienweit</a:t>
            </a:r>
          </a:p>
          <a:p>
            <a:r>
              <a:rPr lang="de-DE" sz="2000" dirty="0"/>
              <a:t>Mögliche Evaluierung durch wissenschaftliches Team in Verona</a:t>
            </a:r>
          </a:p>
        </p:txBody>
      </p:sp>
      <p:pic>
        <p:nvPicPr>
          <p:cNvPr id="5" name="Picture 4" descr="Farbige Dreiecke erstellen ein nahtloses Design">
            <a:extLst>
              <a:ext uri="{FF2B5EF4-FFF2-40B4-BE49-F238E27FC236}">
                <a16:creationId xmlns:a16="http://schemas.microsoft.com/office/drawing/2014/main" id="{310AAC71-E474-7018-7780-33756C2A80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23" r="17515" b="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8490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37940BB-FBC4-492E-BD92-3B7B914D0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 descr="Ein Bild, das Text, Logo, Schrift, Symbol enthält.&#10;&#10;Automatisch generierte Beschreibung">
            <a:extLst>
              <a:ext uri="{FF2B5EF4-FFF2-40B4-BE49-F238E27FC236}">
                <a16:creationId xmlns:a16="http://schemas.microsoft.com/office/drawing/2014/main" id="{662F86E1-556C-5621-B1A6-6FAE4F3AF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721878"/>
            <a:ext cx="4087368" cy="5096108"/>
          </a:xfrm>
          <a:prstGeom prst="rect">
            <a:avLst/>
          </a:prstGeom>
        </p:spPr>
      </p:pic>
      <p:sp>
        <p:nvSpPr>
          <p:cNvPr id="1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3987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B09FD1-34A1-0CE1-A6EE-292DEEA6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988" y="320041"/>
            <a:ext cx="6707084" cy="389266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#commentfreezone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D149506-3BCD-428C-F4F2-BFA29E07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3699" y="4631161"/>
            <a:ext cx="6707366" cy="1569486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583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CD81A2A-6ED4-4EF4-A14C-912D31E14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924EB-1306-9A18-2FCE-AD62B2B52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de-DE" dirty="0"/>
              <a:t>Netzwerken</a:t>
            </a:r>
            <a:endParaRPr lang="de-IT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661932C-CA15-4E17-B115-FAE7CBEE4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CCE5538-730C-B706-E0F8-32EE2B99B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 fontScale="92500" lnSpcReduction="20000"/>
          </a:bodyPr>
          <a:lstStyle/>
          <a:p>
            <a:r>
              <a:rPr lang="de-DE" sz="17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Öffentliche Institutionen:</a:t>
            </a:r>
            <a:b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Mittel- und Oberschulen der drei Landessprachen, alle Landesämter, 120 Landesbibliotheken, Sozialsprengel, Gesundheitssprengel, Apotheken, Krankenhäuser,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Allgemeinärzt:innen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Kinderärzt:innen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Ambulatorien für Essstörungen, Quästur, Landesgericht Bozen, Jugendgericht Bozen, USSM, Psychologenkammer der </a:t>
            </a:r>
            <a:r>
              <a:rPr lang="de-DE" sz="1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Provinz Bozen, </a:t>
            </a:r>
            <a:r>
              <a:rPr lang="de-DE" sz="17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unibz</a:t>
            </a:r>
            <a:r>
              <a:rPr lang="de-DE" sz="1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IT" sz="1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17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Private Organisationen:</a:t>
            </a:r>
            <a:b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AGJD, Alexander Langer Stiftung, </a:t>
            </a:r>
            <a:r>
              <a:rPr lang="de-DE" sz="17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Caritas Diözese Bozen Brixen, </a:t>
            </a:r>
            <a:r>
              <a:rPr lang="de-DE" sz="1700" kern="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Centaurus</a:t>
            </a:r>
            <a:r>
              <a:rPr lang="de-DE" sz="17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Dachverband für Soziales und Gesundheit, Donne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violenza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Familienberatungsstellen, Frauen helfen Frauen, Frauenmuseum, Frauen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Nissá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Gemeindeverband,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Volontarius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llse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Waldthaler Stiftung für Zivilcourage und soziale Verantwortung, Kontaktstelle gegen Gewalt GEA, la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strada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der weg, Lebenshilfe, MIP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Pustertal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OEW, Ost-West-Club, Südtiroler Jugendring,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Telefono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Amico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Bolzano, Verband der Seniorenwohnheime Südtirols, </a:t>
            </a:r>
            <a:r>
              <a:rPr lang="de-IT" sz="1700" kern="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väter</a:t>
            </a:r>
            <a:r>
              <a:rPr lang="de-IT" sz="17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aktiv ONLUS</a:t>
            </a:r>
            <a:r>
              <a:rPr lang="de-DE" sz="17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Verein Schutzhütte B1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Rifugio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Young &amp;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</a:t>
            </a:r>
            <a:endParaRPr lang="de-IT" sz="1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17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Wirtschaft:</a:t>
            </a:r>
            <a:b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HDS</a:t>
            </a:r>
            <a:r>
              <a:rPr lang="de-DE" sz="1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HGV, CONI, Schwimmbäder</a:t>
            </a:r>
            <a:r>
              <a:rPr lang="de-DE" sz="17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Fitness- und Yogazentren, Südtirol </a:t>
            </a:r>
            <a:r>
              <a:rPr lang="de-DE" sz="17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Filarmonika</a:t>
            </a:r>
            <a:endParaRPr lang="de-IT" sz="1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IT" sz="13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90ADD5-9383-4D3D-9047-3DA2593C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540822" cy="540822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 descr="Netzwerk mit einfarbiger Füllung">
            <a:extLst>
              <a:ext uri="{FF2B5EF4-FFF2-40B4-BE49-F238E27FC236}">
                <a16:creationId xmlns:a16="http://schemas.microsoft.com/office/drawing/2014/main" id="{F148CE39-8293-9C6F-3E77-FFB50C42A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7184" y="1216485"/>
            <a:ext cx="3781051" cy="3781051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ABE3E45-88CF-45D8-8D40-C773324D9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9CD1692-827B-4C8D-B4A1-134FD04CF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91ECDA9-56DC-4270-8F33-01C5637B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6580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5F47824-961D-465D-84F9-EAE11BC61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EC9DA3E-C1D7-472D-B7C0-F71AE41FB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8792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nhaltsplatzhalter 5" descr="Ein Bild, das Text, Im Haus, Wand, Boden enthält.&#10;&#10;Automatisch generierte Beschreibung">
            <a:extLst>
              <a:ext uri="{FF2B5EF4-FFF2-40B4-BE49-F238E27FC236}">
                <a16:creationId xmlns:a16="http://schemas.microsoft.com/office/drawing/2014/main" id="{31DE0D31-3753-9636-87B4-1FE07D1D0A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r="703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6F6FD8-1082-2EA4-1752-2FC4A9708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An öffentlichen Orten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7D0CC7F-7785-E468-456F-EFB209C2F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Einfaches Handout</a:t>
            </a:r>
          </a:p>
          <a:p>
            <a:r>
              <a:rPr lang="en-US" sz="2000"/>
              <a:t>23 Orte</a:t>
            </a:r>
          </a:p>
          <a:p>
            <a:pPr lvl="1"/>
            <a:r>
              <a:rPr lang="en-US" sz="2000"/>
              <a:t>Frauenmuseum</a:t>
            </a:r>
          </a:p>
          <a:p>
            <a:pPr lvl="1"/>
            <a:r>
              <a:rPr lang="en-US" sz="2000"/>
              <a:t>Waag Haus</a:t>
            </a:r>
          </a:p>
          <a:p>
            <a:pPr lvl="1"/>
            <a:r>
              <a:rPr lang="en-US" sz="2000"/>
              <a:t>Friseur Salon</a:t>
            </a:r>
          </a:p>
          <a:p>
            <a:pPr lvl="1"/>
            <a:r>
              <a:rPr lang="en-US" sz="2000"/>
              <a:t>Fitness Center</a:t>
            </a:r>
          </a:p>
          <a:p>
            <a:pPr lvl="1"/>
            <a:r>
              <a:rPr lang="en-US" sz="2000"/>
              <a:t>Naturbadeteich</a:t>
            </a:r>
          </a:p>
          <a:p>
            <a:pPr lvl="1"/>
            <a:r>
              <a:rPr lang="en-US" sz="2000"/>
              <a:t>Mehrere Schwimmbäder</a:t>
            </a:r>
          </a:p>
          <a:p>
            <a:pPr lvl="1"/>
            <a:r>
              <a:rPr lang="en-US" sz="2000"/>
              <a:t>CONI</a:t>
            </a:r>
          </a:p>
          <a:p>
            <a:pPr lvl="1"/>
            <a:r>
              <a:rPr lang="en-US" sz="2000"/>
              <a:t>unibz</a:t>
            </a:r>
          </a:p>
        </p:txBody>
      </p:sp>
    </p:spTree>
    <p:extLst>
      <p:ext uri="{BB962C8B-B14F-4D97-AF65-F5344CB8AC3E}">
        <p14:creationId xmlns:p14="http://schemas.microsoft.com/office/powerpoint/2010/main" val="67078837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675638F-531D-FC36-E6E3-339EC91BB0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33" b="2448"/>
          <a:stretch/>
        </p:blipFill>
        <p:spPr>
          <a:xfrm>
            <a:off x="-361291" y="0"/>
            <a:ext cx="12553291" cy="705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0713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25542-D540-B766-0FA1-10DE2ED0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575909"/>
            <a:ext cx="10671048" cy="768096"/>
          </a:xfrm>
        </p:spPr>
        <p:txBody>
          <a:bodyPr/>
          <a:lstStyle/>
          <a:p>
            <a:r>
              <a:rPr lang="de-DE" sz="4400" b="1" dirty="0" err="1">
                <a:solidFill>
                  <a:srgbClr val="3399FF"/>
                </a:solidFill>
                <a:cs typeface="Arial Black" panose="020B0604020202020204" pitchFamily="34" charset="0"/>
              </a:rPr>
              <a:t>How</a:t>
            </a:r>
            <a:r>
              <a:rPr lang="de-DE" sz="4400" b="1" dirty="0">
                <a:solidFill>
                  <a:srgbClr val="3399FF"/>
                </a:solidFill>
                <a:cs typeface="Arial Black" panose="020B0604020202020204" pitchFamily="34" charset="0"/>
              </a:rPr>
              <a:t> </a:t>
            </a:r>
            <a:r>
              <a:rPr lang="de-DE" sz="4400" b="1" dirty="0" err="1">
                <a:solidFill>
                  <a:srgbClr val="3399FF"/>
                </a:solidFill>
                <a:cs typeface="Arial Black" panose="020B0604020202020204" pitchFamily="34" charset="0"/>
              </a:rPr>
              <a:t>comes</a:t>
            </a:r>
            <a:r>
              <a:rPr lang="de-DE" sz="4400" b="1" dirty="0">
                <a:solidFill>
                  <a:srgbClr val="3399FF"/>
                </a:solidFill>
                <a:cs typeface="Arial Black" panose="020B0604020202020204" pitchFamily="34" charset="0"/>
              </a:rPr>
              <a:t>?</a:t>
            </a:r>
            <a:br>
              <a:rPr lang="de-DE" sz="4400" b="1" dirty="0">
                <a:solidFill>
                  <a:srgbClr val="3399FF"/>
                </a:solidFill>
                <a:cs typeface="Arial Black" panose="020B0604020202020204" pitchFamily="34" charset="0"/>
              </a:rPr>
            </a:br>
            <a:r>
              <a:rPr lang="de-DE" sz="4400" b="1" dirty="0">
                <a:solidFill>
                  <a:srgbClr val="3399FF"/>
                </a:solidFill>
                <a:cs typeface="Arial Black" panose="020B0604020202020204" pitchFamily="34" charset="0"/>
              </a:rPr>
              <a:t>…</a:t>
            </a:r>
            <a:r>
              <a:rPr lang="de-DE" b="1" dirty="0">
                <a:solidFill>
                  <a:srgbClr val="3399FF"/>
                </a:solidFill>
                <a:cs typeface="Arial Black" panose="020B0604020202020204" pitchFamily="34" charset="0"/>
              </a:rPr>
              <a:t>Werdegang</a:t>
            </a:r>
            <a:endParaRPr lang="de-DE" sz="4400" b="1" dirty="0">
              <a:solidFill>
                <a:srgbClr val="3399FF"/>
              </a:solidFill>
              <a:cs typeface="Arial Black" panose="020B0604020202020204" pitchFamily="34" charset="0"/>
            </a:endParaRPr>
          </a:p>
        </p:txBody>
      </p:sp>
      <p:pic>
        <p:nvPicPr>
          <p:cNvPr id="8" name="Bildplatzhalter 5" descr="Concept_Development5.pdf - Adobe Acrobat Reader (64-bit)">
            <a:extLst>
              <a:ext uri="{FF2B5EF4-FFF2-40B4-BE49-F238E27FC236}">
                <a16:creationId xmlns:a16="http://schemas.microsoft.com/office/drawing/2014/main" id="{C63F2456-6254-B60A-1DC2-F4AFD4A0D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t="12934"/>
          <a:stretch/>
        </p:blipFill>
        <p:spPr>
          <a:xfrm>
            <a:off x="162197" y="2428669"/>
            <a:ext cx="3587768" cy="346937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6C5AD2A-93B9-43BF-9016-7A443390E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050" y="1579483"/>
            <a:ext cx="4128521" cy="5167745"/>
          </a:xfrm>
          <a:prstGeom prst="rect">
            <a:avLst/>
          </a:prstGeom>
        </p:spPr>
      </p:pic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203B22-5669-31DA-64BF-984680F9F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102" y="1908647"/>
            <a:ext cx="3849701" cy="304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41477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FAE35F-9BCB-8D58-1C26-346A2375C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597747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Mit angeleiteten Gruppen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EFC135E-4330-045D-F61D-81FF5A03F5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6693" y="2533476"/>
            <a:ext cx="4597746" cy="344783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/>
            <a:r>
              <a:rPr lang="en-US" sz="2000" dirty="0" err="1"/>
              <a:t>Schulung</a:t>
            </a:r>
            <a:endParaRPr lang="en-US" sz="2000" dirty="0"/>
          </a:p>
          <a:p>
            <a:pPr marL="457200" lvl="1"/>
            <a:r>
              <a:rPr lang="en-US" sz="1600" dirty="0" err="1"/>
              <a:t>Relevante</a:t>
            </a:r>
            <a:r>
              <a:rPr lang="en-US" sz="1600" dirty="0"/>
              <a:t> </a:t>
            </a:r>
            <a:r>
              <a:rPr lang="en-US" sz="1600" dirty="0" err="1"/>
              <a:t>Inhalte</a:t>
            </a:r>
            <a:endParaRPr lang="en-US" sz="1600" dirty="0"/>
          </a:p>
          <a:p>
            <a:pPr marL="0"/>
            <a:r>
              <a:rPr lang="en-US" sz="2000" dirty="0"/>
              <a:t> Handout</a:t>
            </a:r>
          </a:p>
          <a:p>
            <a:pPr marL="457200" lvl="1"/>
            <a:r>
              <a:rPr lang="en-US" sz="1600" dirty="0"/>
              <a:t>Moderation</a:t>
            </a:r>
          </a:p>
          <a:p>
            <a:pPr marL="0"/>
            <a:r>
              <a:rPr lang="en-US" sz="2000" dirty="0" err="1"/>
              <a:t>Autonome</a:t>
            </a:r>
            <a:r>
              <a:rPr lang="en-US" sz="2000" dirty="0"/>
              <a:t> </a:t>
            </a:r>
            <a:r>
              <a:rPr lang="en-US" sz="2000" dirty="0" err="1"/>
              <a:t>Umsetzung</a:t>
            </a:r>
            <a:endParaRPr lang="en-US" sz="2000" dirty="0"/>
          </a:p>
          <a:p>
            <a:pPr marL="0"/>
            <a:r>
              <a:rPr lang="en-US" sz="2000" dirty="0"/>
              <a:t>Evaluation</a:t>
            </a:r>
          </a:p>
        </p:txBody>
      </p:sp>
      <p:pic>
        <p:nvPicPr>
          <p:cNvPr id="6" name="Inhaltsplatzhalter 5" descr="Gruppenbrainstorming mit einfarbiger Füllung">
            <a:extLst>
              <a:ext uri="{FF2B5EF4-FFF2-40B4-BE49-F238E27FC236}">
                <a16:creationId xmlns:a16="http://schemas.microsoft.com/office/drawing/2014/main" id="{7D4E9742-5BA0-0CE6-4F73-527AD2C7D5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31137" y="867064"/>
            <a:ext cx="5048790" cy="504879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41969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0E25AD-ABED-00D9-75B7-EB81424BC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597747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Einblick in die Projektumsetzung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739CBBD-0D18-52A4-487F-FEB0A28D1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6693" y="2533476"/>
            <a:ext cx="4597746" cy="344783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Diskussion und Reflexion</a:t>
            </a:r>
          </a:p>
          <a:p>
            <a:r>
              <a:rPr lang="en-US" sz="2000"/>
              <a:t>Partizipativer Prozess</a:t>
            </a:r>
          </a:p>
          <a:p>
            <a:r>
              <a:rPr lang="en-US" sz="2000"/>
              <a:t>Eigenes Ziel nach GUT setzen</a:t>
            </a:r>
          </a:p>
          <a:p>
            <a:r>
              <a:rPr lang="en-US" sz="2000"/>
              <a:t>Nachhaltigkeit</a:t>
            </a:r>
          </a:p>
          <a:p>
            <a:endParaRPr lang="en-US" sz="2000"/>
          </a:p>
          <a:p>
            <a:r>
              <a:rPr lang="en-US" sz="2000"/>
              <a:t>Vielfältige Umsetzungen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31F9E5D6-EBED-68C7-5432-DA0B1D337A4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4679"/>
          <a:stretch/>
        </p:blipFill>
        <p:spPr>
          <a:xfrm>
            <a:off x="6096001" y="1895755"/>
            <a:ext cx="5319062" cy="299140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FD67D68-9B83-C338-8342-3348D8F22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397F34-6B84-0D3B-0F29-B1D134B3B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BD98075-BFC1-BE9C-7FB7-23FE55E433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76442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24A26C56-46A4-B579-E028-F2106AE41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95805"/>
              </p:ext>
            </p:extLst>
          </p:nvPr>
        </p:nvGraphicFramePr>
        <p:xfrm>
          <a:off x="2458402" y="403701"/>
          <a:ext cx="7770495" cy="1746885"/>
        </p:xfrm>
        <a:graphic>
          <a:graphicData uri="http://schemas.openxmlformats.org/drawingml/2006/table">
            <a:tbl>
              <a:tblPr firstRow="1" firstCol="1" bandRow="1">
                <a:tableStyleId>{306799F8-075E-4A3A-A7F6-7FBC6576F1A4}</a:tableStyleId>
              </a:tblPr>
              <a:tblGrid>
                <a:gridCol w="6590030">
                  <a:extLst>
                    <a:ext uri="{9D8B030D-6E8A-4147-A177-3AD203B41FA5}">
                      <a16:colId xmlns:a16="http://schemas.microsoft.com/office/drawing/2014/main" val="786175748"/>
                    </a:ext>
                  </a:extLst>
                </a:gridCol>
                <a:gridCol w="1180465">
                  <a:extLst>
                    <a:ext uri="{9D8B030D-6E8A-4147-A177-3AD203B41FA5}">
                      <a16:colId xmlns:a16="http://schemas.microsoft.com/office/drawing/2014/main" val="3638458707"/>
                    </a:ext>
                  </a:extLst>
                </a:gridCol>
              </a:tblGrid>
              <a:tr h="3575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Wir wollen…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CHECK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3053332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… uns in der Gruppe wohlfühlen.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5203130"/>
                  </a:ext>
                </a:extLst>
              </a:tr>
              <a:tr h="3371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… respektvoll miteinander umgehen.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IT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5252366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effectLst/>
                        </a:rPr>
                        <a:t>… uns gegenseitig vertrauen.</a:t>
                      </a:r>
                      <a:endParaRPr lang="de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IT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5087990"/>
                  </a:ext>
                </a:extLst>
              </a:tr>
              <a:tr h="3371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… auf (Körper-)Kommentare verzichten.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806791"/>
                  </a:ext>
                </a:extLst>
              </a:tr>
            </a:tbl>
          </a:graphicData>
        </a:graphic>
      </p:graphicFrame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984EA457-B4EF-6C0A-DDEC-0302549A65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035415"/>
              </p:ext>
            </p:extLst>
          </p:nvPr>
        </p:nvGraphicFramePr>
        <p:xfrm>
          <a:off x="0" y="2307748"/>
          <a:ext cx="12192000" cy="455025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167167">
                  <a:extLst>
                    <a:ext uri="{9D8B030D-6E8A-4147-A177-3AD203B41FA5}">
                      <a16:colId xmlns:a16="http://schemas.microsoft.com/office/drawing/2014/main" val="3703618323"/>
                    </a:ext>
                  </a:extLst>
                </a:gridCol>
                <a:gridCol w="9024833">
                  <a:extLst>
                    <a:ext uri="{9D8B030D-6E8A-4147-A177-3AD203B41FA5}">
                      <a16:colId xmlns:a16="http://schemas.microsoft.com/office/drawing/2014/main" val="4016866721"/>
                    </a:ext>
                  </a:extLst>
                </a:gridCol>
              </a:tblGrid>
              <a:tr h="91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solidFill>
                            <a:schemeClr val="bg1"/>
                          </a:solidFill>
                          <a:effectLst/>
                        </a:rPr>
                        <a:t>Was sind Kommentare?</a:t>
                      </a:r>
                      <a:endParaRPr lang="de-IT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2022601"/>
                  </a:ext>
                </a:extLst>
              </a:tr>
              <a:tr h="91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solidFill>
                            <a:schemeClr val="bg1"/>
                          </a:solidFill>
                          <a:effectLst/>
                        </a:rPr>
                        <a:t>GUT - Ziel</a:t>
                      </a:r>
                      <a:endParaRPr lang="de-IT" sz="11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060405"/>
                  </a:ext>
                </a:extLst>
              </a:tr>
              <a:tr h="91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solidFill>
                            <a:schemeClr val="bg1"/>
                          </a:solidFill>
                          <a:effectLst/>
                        </a:rPr>
                        <a:t>Wozu?</a:t>
                      </a:r>
                      <a:endParaRPr lang="de-IT" sz="11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effectLst/>
                        </a:rPr>
                        <a:t> </a:t>
                      </a:r>
                      <a:endParaRPr lang="de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0711957"/>
                  </a:ext>
                </a:extLst>
              </a:tr>
              <a:tr h="91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solidFill>
                            <a:schemeClr val="bg1"/>
                          </a:solidFill>
                          <a:effectLst/>
                        </a:rPr>
                        <a:t>Grenzen</a:t>
                      </a:r>
                      <a:endParaRPr lang="de-IT" sz="11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>
                          <a:effectLst/>
                        </a:rPr>
                        <a:t> </a:t>
                      </a:r>
                      <a:endParaRPr lang="de-IT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523932"/>
                  </a:ext>
                </a:extLst>
              </a:tr>
              <a:tr h="91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solidFill>
                            <a:schemeClr val="bg1"/>
                          </a:solidFill>
                          <a:effectLst/>
                        </a:rPr>
                        <a:t>Nachhaltigkeit</a:t>
                      </a:r>
                      <a:endParaRPr lang="de-IT" sz="1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400" kern="100" dirty="0">
                          <a:effectLst/>
                        </a:rPr>
                        <a:t> </a:t>
                      </a:r>
                      <a:endParaRPr lang="de-IT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2550114"/>
                  </a:ext>
                </a:extLst>
              </a:tr>
            </a:tbl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AD3DC2A8-5409-BED9-6F10-0518B3167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380" y="55094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IT"/>
          </a:p>
        </p:txBody>
      </p:sp>
    </p:spTree>
    <p:extLst>
      <p:ext uri="{BB962C8B-B14F-4D97-AF65-F5344CB8AC3E}">
        <p14:creationId xmlns:p14="http://schemas.microsoft.com/office/powerpoint/2010/main" val="336421073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Grafik 7" descr="Ein Bild, das Text, gelb, Logo, Grafiken enthält.">
            <a:extLst>
              <a:ext uri="{FF2B5EF4-FFF2-40B4-BE49-F238E27FC236}">
                <a16:creationId xmlns:a16="http://schemas.microsoft.com/office/drawing/2014/main" id="{1E2ADD7C-1085-B603-D67E-9312FDEA6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9" r="8945" b="1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09B98084-C16F-B652-07F4-E648C2E660CA}"/>
              </a:ext>
            </a:extLst>
          </p:cNvPr>
          <p:cNvSpPr txBox="1"/>
          <p:nvPr/>
        </p:nvSpPr>
        <p:spPr>
          <a:xfrm>
            <a:off x="391886" y="914400"/>
            <a:ext cx="278985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 err="1"/>
              <a:t>Don’t</a:t>
            </a:r>
            <a:r>
              <a:rPr lang="it-IT" sz="4800" dirty="0"/>
              <a:t> </a:t>
            </a:r>
            <a:r>
              <a:rPr lang="it-IT" sz="4800" dirty="0" err="1"/>
              <a:t>comment</a:t>
            </a:r>
            <a:r>
              <a:rPr lang="it-IT" sz="4800" dirty="0"/>
              <a:t> </a:t>
            </a:r>
            <a:r>
              <a:rPr lang="it-IT" sz="4800" dirty="0" err="1"/>
              <a:t>my</a:t>
            </a:r>
            <a:r>
              <a:rPr lang="it-IT" sz="4800" dirty="0"/>
              <a:t> body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sz="4800" dirty="0"/>
              <a:t>No Body </a:t>
            </a:r>
            <a:r>
              <a:rPr lang="it-IT" sz="4800" dirty="0" err="1"/>
              <a:t>Comment</a:t>
            </a:r>
            <a:endParaRPr lang="it-IT" sz="48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2E33A73-A479-ECE0-7C1C-919FFD82B3E9}"/>
              </a:ext>
            </a:extLst>
          </p:cNvPr>
          <p:cNvSpPr txBox="1"/>
          <p:nvPr/>
        </p:nvSpPr>
        <p:spPr>
          <a:xfrm>
            <a:off x="8677469" y="1156996"/>
            <a:ext cx="29578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 err="1"/>
              <a:t>Every</a:t>
            </a:r>
            <a:r>
              <a:rPr lang="it-IT" sz="4800" dirty="0"/>
              <a:t> BODY </a:t>
            </a:r>
            <a:r>
              <a:rPr lang="it-IT" sz="4800" dirty="0" err="1"/>
              <a:t>is</a:t>
            </a:r>
            <a:r>
              <a:rPr lang="it-IT" sz="4800" dirty="0"/>
              <a:t> </a:t>
            </a:r>
            <a:r>
              <a:rPr lang="it-IT" sz="4800" dirty="0" err="1"/>
              <a:t>perfect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77012795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Logo, orange, gelb enthält.&#10;&#10;Automatisch generierte Beschreibung">
            <a:extLst>
              <a:ext uri="{FF2B5EF4-FFF2-40B4-BE49-F238E27FC236}">
                <a16:creationId xmlns:a16="http://schemas.microsoft.com/office/drawing/2014/main" id="{5DF4712C-0B10-5CBC-415E-D1AD6B7E3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9176" y="0"/>
            <a:ext cx="15617952" cy="6858000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8C8038-4CC0-E6CB-25F0-352010A319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9878" y="1058709"/>
            <a:ext cx="3684639" cy="435133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können zu Essstörungen führen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können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Cyber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Mobbing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auslösen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können zutiefst verletzen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sind respektlos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sind oberflächliches Gerede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möchte ich nicht mehr hören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Kommentare zum Körper haben unter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Freund:innen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nichts verloren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3103BC9-2DAA-7044-FF76-462B7AA67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67485" y="1058709"/>
            <a:ext cx="3959942" cy="435133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possono indurre a disturbi alimentari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possono incentivare il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cyber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bullismo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possono ferire profondamente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sono mancanza di rispetto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sono superficiali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sono chiacchiere inutili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commenti sul corpo nel gruppo di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amic</a:t>
            </a:r>
            <a:r>
              <a:rPr lang="it-IT" sz="1800" b="0" i="0" dirty="0" err="1">
                <a:solidFill>
                  <a:srgbClr val="000000"/>
                </a:solidFill>
                <a:effectLst/>
              </a:rPr>
              <a:t>ɜ</a:t>
            </a:r>
            <a:r>
              <a:rPr lang="it-IT" sz="1800" b="0" i="0" dirty="0">
                <a:solidFill>
                  <a:srgbClr val="000000"/>
                </a:solidFill>
                <a:effectLst/>
              </a:rPr>
              <a:t> 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sono fuori luogo</a:t>
            </a:r>
            <a:endParaRPr lang="de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1637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 descr="Ein Bild, das Text, Person, Kleidung, draußen enthält.&#10;&#10;Automatisch generierte Beschreibung">
            <a:extLst>
              <a:ext uri="{FF2B5EF4-FFF2-40B4-BE49-F238E27FC236}">
                <a16:creationId xmlns:a16="http://schemas.microsoft.com/office/drawing/2014/main" id="{7654774C-AAAA-8566-83E0-8ED718B99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01"/>
            <a:ext cx="2825561" cy="3959503"/>
          </a:xfrm>
          <a:prstGeom prst="rect">
            <a:avLst/>
          </a:prstGeom>
        </p:spPr>
      </p:pic>
      <p:pic>
        <p:nvPicPr>
          <p:cNvPr id="32" name="Grafik 31" descr="Ein Bild, das Text, Person, Kleidung, Menschliches Gesicht enthält.&#10;&#10;Automatisch generierte Beschreibung">
            <a:extLst>
              <a:ext uri="{FF2B5EF4-FFF2-40B4-BE49-F238E27FC236}">
                <a16:creationId xmlns:a16="http://schemas.microsoft.com/office/drawing/2014/main" id="{3371B09A-A915-EE66-6CAA-71121CE31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037" y="0"/>
            <a:ext cx="2825561" cy="3994544"/>
          </a:xfrm>
          <a:prstGeom prst="rect">
            <a:avLst/>
          </a:prstGeom>
        </p:spPr>
      </p:pic>
      <p:pic>
        <p:nvPicPr>
          <p:cNvPr id="34" name="Grafik 33" descr="Ein Bild, das Text, Kleidung, Menschliches Gesicht, Person enthält.&#10;&#10;Automatisch generierte Beschreibung">
            <a:extLst>
              <a:ext uri="{FF2B5EF4-FFF2-40B4-BE49-F238E27FC236}">
                <a16:creationId xmlns:a16="http://schemas.microsoft.com/office/drawing/2014/main" id="{C3E982AE-5AFE-A925-7C2E-081D4C05F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492" y="9602"/>
            <a:ext cx="2856818" cy="3994544"/>
          </a:xfrm>
          <a:prstGeom prst="rect">
            <a:avLst/>
          </a:prstGeom>
        </p:spPr>
      </p:pic>
      <p:pic>
        <p:nvPicPr>
          <p:cNvPr id="36" name="Grafik 35" descr="Ein Bild, das Text, Person, Mann, Regal enthält.&#10;&#10;Automatisch generierte Beschreibung">
            <a:extLst>
              <a:ext uri="{FF2B5EF4-FFF2-40B4-BE49-F238E27FC236}">
                <a16:creationId xmlns:a16="http://schemas.microsoft.com/office/drawing/2014/main" id="{6D322E07-A983-40C6-29B9-3EEDABB3DF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3290" y="4801"/>
            <a:ext cx="2528710" cy="3989743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F22F4D3-A2A0-1088-A46B-6A0CADDCA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798" y="4858467"/>
            <a:ext cx="10515600" cy="1325563"/>
          </a:xfrm>
        </p:spPr>
        <p:txBody>
          <a:bodyPr/>
          <a:lstStyle/>
          <a:p>
            <a:pPr algn="ctr"/>
            <a:r>
              <a:rPr lang="de-DE" dirty="0"/>
              <a:t>20 Personen 20 Orte 20 Körper</a:t>
            </a:r>
            <a:endParaRPr lang="de-IT" dirty="0"/>
          </a:p>
        </p:txBody>
      </p:sp>
    </p:spTree>
    <p:extLst>
      <p:ext uri="{BB962C8B-B14F-4D97-AF65-F5344CB8AC3E}">
        <p14:creationId xmlns:p14="http://schemas.microsoft.com/office/powerpoint/2010/main" val="379797634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06BA5D-B3B7-FCD4-FEDF-2FF4696C3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5400" b="1" dirty="0"/>
              <a:t>Mission</a:t>
            </a:r>
            <a:endParaRPr lang="de-IT" b="1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0812A94-8981-3320-C8D3-122AFD515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3362" y="1514365"/>
            <a:ext cx="5157787" cy="823912"/>
          </a:xfrm>
        </p:spPr>
        <p:txBody>
          <a:bodyPr/>
          <a:lstStyle/>
          <a:p>
            <a:r>
              <a:rPr lang="de-DE" sz="2000" dirty="0"/>
              <a:t>Mitmachen</a:t>
            </a:r>
            <a:endParaRPr lang="de-IT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AAA370CA-52D1-8228-FDD8-6414054FAF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70899" b="25618"/>
          <a:stretch/>
        </p:blipFill>
        <p:spPr>
          <a:xfrm>
            <a:off x="814387" y="2985866"/>
            <a:ext cx="2711238" cy="3367601"/>
          </a:xfr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F76E0CA-188B-655E-BEEF-1A74CCF1A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088877" y="1514365"/>
            <a:ext cx="5183188" cy="823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000" dirty="0"/>
              <a:t>Nein sagen</a:t>
            </a:r>
            <a:endParaRPr lang="de-IT" sz="2000" dirty="0"/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7423689F-2BE0-0C50-4CE9-E28AF09E499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088877" y="2563138"/>
            <a:ext cx="8103123" cy="4192808"/>
          </a:xfrm>
        </p:spPr>
      </p:pic>
    </p:spTree>
    <p:extLst>
      <p:ext uri="{BB962C8B-B14F-4D97-AF65-F5344CB8AC3E}">
        <p14:creationId xmlns:p14="http://schemas.microsoft.com/office/powerpoint/2010/main" val="260622704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61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9DA6BA-6C05-F67A-741F-8F70B5A6D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Mission – Sensibilisierung</a:t>
            </a:r>
            <a:endParaRPr lang="de-IT" dirty="0">
              <a:solidFill>
                <a:schemeClr val="bg1"/>
              </a:solidFill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158ABA9-A5F8-4A82-BC6E-EACE6A4158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Weniger</a:t>
            </a:r>
            <a:endParaRPr lang="de-IT" dirty="0">
              <a:solidFill>
                <a:schemeClr val="bg1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A113ABB-B477-63AC-19C8-AE89CF814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1806866"/>
          </a:xfrm>
        </p:spPr>
        <p:txBody>
          <a:bodyPr>
            <a:normAutofit lnSpcReduction="10000"/>
          </a:bodyPr>
          <a:lstStyle/>
          <a:p>
            <a:r>
              <a:rPr lang="de-DE" dirty="0">
                <a:solidFill>
                  <a:schemeClr val="bg1"/>
                </a:solidFill>
              </a:rPr>
              <a:t>Köperkommentare</a:t>
            </a:r>
          </a:p>
          <a:p>
            <a:pPr lvl="1"/>
            <a:r>
              <a:rPr lang="de-DE" dirty="0">
                <a:solidFill>
                  <a:schemeClr val="bg1"/>
                </a:solidFill>
              </a:rPr>
              <a:t>Bodyshaming</a:t>
            </a:r>
          </a:p>
          <a:p>
            <a:pPr lvl="1"/>
            <a:r>
              <a:rPr lang="de-DE" dirty="0" err="1">
                <a:solidFill>
                  <a:schemeClr val="bg1"/>
                </a:solidFill>
              </a:rPr>
              <a:t>Catcalling</a:t>
            </a:r>
            <a:endParaRPr lang="de-DE" dirty="0">
              <a:solidFill>
                <a:schemeClr val="bg1"/>
              </a:solidFill>
            </a:endParaRPr>
          </a:p>
          <a:p>
            <a:pPr lvl="1"/>
            <a:r>
              <a:rPr lang="de-DE" dirty="0">
                <a:solidFill>
                  <a:schemeClr val="bg1"/>
                </a:solidFill>
              </a:rPr>
              <a:t>Lookismus</a:t>
            </a: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endParaRPr lang="de-IT" dirty="0">
              <a:solidFill>
                <a:schemeClr val="bg1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CE258EA-42B4-8D12-A010-4AA5E9C10D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Mehr</a:t>
            </a:r>
            <a:endParaRPr lang="de-IT" dirty="0">
              <a:solidFill>
                <a:schemeClr val="bg1"/>
              </a:solidFill>
            </a:endParaRP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F6F3F1A-86E9-D722-64AE-DA2CBA02AE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1806866"/>
          </a:xfrm>
        </p:spPr>
        <p:txBody>
          <a:bodyPr>
            <a:normAutofit lnSpcReduction="10000"/>
          </a:bodyPr>
          <a:lstStyle/>
          <a:p>
            <a:r>
              <a:rPr lang="de-DE" dirty="0">
                <a:solidFill>
                  <a:schemeClr val="bg1"/>
                </a:solidFill>
              </a:rPr>
              <a:t>Grenzen aufzeigen</a:t>
            </a:r>
          </a:p>
          <a:p>
            <a:r>
              <a:rPr lang="de-DE" dirty="0">
                <a:solidFill>
                  <a:schemeClr val="bg1"/>
                </a:solidFill>
              </a:rPr>
              <a:t>Tipps im Umgang</a:t>
            </a:r>
          </a:p>
          <a:p>
            <a:r>
              <a:rPr lang="de-DE" dirty="0">
                <a:solidFill>
                  <a:schemeClr val="bg1"/>
                </a:solidFill>
              </a:rPr>
              <a:t>Unterstützende Netze aufzeigen/ schaffen</a:t>
            </a:r>
          </a:p>
          <a:p>
            <a:endParaRPr lang="de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99185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3EE1C19-8929-4FE9-D699-D031ECCCE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Material</a:t>
            </a:r>
            <a:endParaRPr lang="de-IT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2CFCEDA-CFD0-69CD-D686-61BF6BAE7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Plakate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Postkarten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Sticker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Buttons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Social</a:t>
            </a:r>
            <a:r>
              <a:rPr lang="de-DE" dirty="0"/>
              <a:t> Media Material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Webseite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Fensterbeklebung</a:t>
            </a:r>
            <a:endParaRPr lang="de-DE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dirty="0"/>
              <a:t>Comment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zone</a:t>
            </a:r>
            <a:endParaRPr lang="de-IT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EBBB40E-C0E2-1599-090A-4F3A3C9AF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pic>
        <p:nvPicPr>
          <p:cNvPr id="9" name="Bildplatzhalter 5" descr="INFES_Postkarte_A6_endgültig.pdf - Adobe Acrobat Reader (64-bit)">
            <a:extLst>
              <a:ext uri="{FF2B5EF4-FFF2-40B4-BE49-F238E27FC236}">
                <a16:creationId xmlns:a16="http://schemas.microsoft.com/office/drawing/2014/main" id="{E4F12821-6DB5-B129-5D57-A49BDCC920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8290" y="857634"/>
            <a:ext cx="4287933" cy="603749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Bildplatzhalter 5" descr="INFES_Postkarte_A6_endgültig.pdf - Adobe Acrobat Reader (64-bit)">
            <a:extLst>
              <a:ext uri="{FF2B5EF4-FFF2-40B4-BE49-F238E27FC236}">
                <a16:creationId xmlns:a16="http://schemas.microsoft.com/office/drawing/2014/main" id="{4AFD13F2-B5BF-11EC-9033-3F6079E885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4288" y="0"/>
            <a:ext cx="4077712" cy="571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278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D54CAF7-225F-06BF-F58A-E241497E56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7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7836958-D38A-2C73-CAB0-9D806373D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42651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Microsoft Office PowerPoint</Application>
  <PresentationFormat>Breitbild</PresentationFormat>
  <Paragraphs>123</Paragraphs>
  <Slides>22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Office</vt:lpstr>
      <vt:lpstr>RESPECT EVERY BODY</vt:lpstr>
      <vt:lpstr>How comes? …Werdegang</vt:lpstr>
      <vt:lpstr>PowerPoint-Präsentation</vt:lpstr>
      <vt:lpstr>PowerPoint-Präsentation</vt:lpstr>
      <vt:lpstr>20 Personen 20 Orte 20 Körper</vt:lpstr>
      <vt:lpstr>Mission</vt:lpstr>
      <vt:lpstr>Mission – Sensibilisierung</vt:lpstr>
      <vt:lpstr>Material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Wo?</vt:lpstr>
      <vt:lpstr>Resonanz</vt:lpstr>
      <vt:lpstr>#commentfreezone</vt:lpstr>
      <vt:lpstr>Netzwerken</vt:lpstr>
      <vt:lpstr>An öffentlichen Orten</vt:lpstr>
      <vt:lpstr>PowerPoint-Präsentation</vt:lpstr>
      <vt:lpstr>Mit angeleiteten Gruppen</vt:lpstr>
      <vt:lpstr>Einblick in die Projektumsetzung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Evi Ploner</dc:creator>
  <cp:lastModifiedBy>Evi Ploner</cp:lastModifiedBy>
  <cp:revision>13</cp:revision>
  <dcterms:created xsi:type="dcterms:W3CDTF">2023-05-16T12:38:39Z</dcterms:created>
  <dcterms:modified xsi:type="dcterms:W3CDTF">2023-10-19T19:53:35Z</dcterms:modified>
</cp:coreProperties>
</file>