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3.xml" ContentType="application/vnd.openxmlformats-officedocument.themeOverride+xml"/>
  <Override PartName="/ppt/drawings/drawing3.xml" ContentType="application/vnd.openxmlformats-officedocument.drawingml.chartshape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4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5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6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7.xml" ContentType="application/vnd.openxmlformats-officedocument.themeOverr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18">
  <p:sldMasterIdLst>
    <p:sldMasterId id="2147483672" r:id="rId1"/>
  </p:sldMasterIdLst>
  <p:notesMasterIdLst>
    <p:notesMasterId r:id="rId23"/>
  </p:notesMasterIdLst>
  <p:handoutMasterIdLst>
    <p:handoutMasterId r:id="rId24"/>
  </p:handoutMasterIdLst>
  <p:sldIdLst>
    <p:sldId id="1000" r:id="rId2"/>
    <p:sldId id="1220" r:id="rId3"/>
    <p:sldId id="1328" r:id="rId4"/>
    <p:sldId id="1317" r:id="rId5"/>
    <p:sldId id="1326" r:id="rId6"/>
    <p:sldId id="1327" r:id="rId7"/>
    <p:sldId id="1318" r:id="rId8"/>
    <p:sldId id="1319" r:id="rId9"/>
    <p:sldId id="1320" r:id="rId10"/>
    <p:sldId id="1329" r:id="rId11"/>
    <p:sldId id="4447" r:id="rId12"/>
    <p:sldId id="1261" r:id="rId13"/>
    <p:sldId id="1341" r:id="rId14"/>
    <p:sldId id="4423" r:id="rId15"/>
    <p:sldId id="1342" r:id="rId16"/>
    <p:sldId id="1337" r:id="rId17"/>
    <p:sldId id="1338" r:id="rId18"/>
    <p:sldId id="270" r:id="rId19"/>
    <p:sldId id="1340" r:id="rId20"/>
    <p:sldId id="271" r:id="rId21"/>
    <p:sldId id="1239" r:id="rId2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6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lly Wuensch-Leiteritz" initials="WW" lastIdx="2" clrIdx="0">
    <p:extLst>
      <p:ext uri="{19B8F6BF-5375-455C-9EA6-DF929625EA0E}">
        <p15:presenceInfo xmlns:p15="http://schemas.microsoft.com/office/powerpoint/2012/main" userId="S::wuensch-leiteritz@klinik-lueneburger-heide.de::8b883128-d77e-4058-ae9a-0ab088f1319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99"/>
    <a:srgbClr val="CC00FF"/>
    <a:srgbClr val="FF99CC"/>
    <a:srgbClr val="FFCCCC"/>
    <a:srgbClr val="FF99FF"/>
    <a:srgbClr val="FF7C80"/>
    <a:srgbClr val="FF33CC"/>
    <a:srgbClr val="FF33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226" autoAdjust="0"/>
  </p:normalViewPr>
  <p:slideViewPr>
    <p:cSldViewPr snapToGrid="0">
      <p:cViewPr>
        <p:scale>
          <a:sx n="46" d="100"/>
          <a:sy n="46" d="100"/>
        </p:scale>
        <p:origin x="2021" y="797"/>
      </p:cViewPr>
      <p:guideLst>
        <p:guide orient="horz" pos="2160"/>
        <p:guide pos="4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w.wuensch-leiteritz.Klinik\AppData\Local\Microsoft\Windows\INetCache\Content.Outlook\8L3EIQ2R\Stamm15102022_filter_Charitee+Filternurlila%20(version%201)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.greibel\AppData\Local\Microsoft\Windows\INetCache\Content.Outlook\AFLGB1IZ\Stamm15102022_filter_Charitee+Filternurlila%20(version%201)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4.xml"/><Relationship Id="rId1" Type="http://schemas.microsoft.com/office/2011/relationships/chartStyle" Target="style4.xml"/><Relationship Id="rId5" Type="http://schemas.openxmlformats.org/officeDocument/2006/relationships/chartUserShapes" Target="../drawings/drawing2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5.xml"/><Relationship Id="rId1" Type="http://schemas.microsoft.com/office/2011/relationships/chartStyle" Target="style5.xml"/><Relationship Id="rId5" Type="http://schemas.openxmlformats.org/officeDocument/2006/relationships/chartUserShapes" Target="../drawings/drawing3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 b="1" dirty="0">
                <a:solidFill>
                  <a:schemeClr val="tx2"/>
                </a:solidFill>
              </a:rPr>
              <a:t>Kostform bei Aufnahme</a:t>
            </a:r>
            <a:r>
              <a:rPr lang="de-DE" b="1" baseline="0" dirty="0">
                <a:solidFill>
                  <a:schemeClr val="tx2"/>
                </a:solidFill>
              </a:rPr>
              <a:t> alle</a:t>
            </a:r>
            <a:endParaRPr lang="de-DE" b="1" dirty="0">
              <a:solidFill>
                <a:schemeClr val="tx2"/>
              </a:solidFill>
            </a:endParaRPr>
          </a:p>
        </c:rich>
      </c:tx>
      <c:layout>
        <c:manualLayout>
          <c:xMode val="edge"/>
          <c:yMode val="edge"/>
          <c:x val="0.17618592918422513"/>
          <c:y val="3.2407407407407406E-2"/>
        </c:manualLayout>
      </c:layout>
      <c:overlay val="0"/>
      <c:spPr>
        <a:pattFill prst="pct5">
          <a:fgClr>
            <a:srgbClr val="4F81BD"/>
          </a:fgClr>
          <a:bgClr>
            <a:sysClr val="window" lastClr="FFFFFF"/>
          </a:bgClr>
        </a:patt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Auswertung!$C$13</c:f>
              <c:strCache>
                <c:ptCount val="1"/>
                <c:pt idx="0">
                  <c:v>Absolut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449-4FD8-855E-DF8473A026D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449-4FD8-855E-DF8473A026D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449-4FD8-855E-DF8473A026DA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tx2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defRPr>
                    </a:pPr>
                    <a:fld id="{9ED66695-5043-46D7-98C6-A1B78668EFA5}" type="VALUE">
                      <a:rPr lang="en-US" sz="1200" b="1" smtClean="0">
                        <a:solidFill>
                          <a:schemeClr val="tx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pPr>
                        <a:defRPr sz="1200" b="1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defRPr>
                      </a:pPr>
                      <a:t>[WERT]</a:t>
                    </a:fld>
                    <a:r>
                      <a:rPr lang="en-US" sz="1200" b="1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/52%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2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defRPr>
                  </a:pPr>
                  <a:endParaRPr lang="de-DE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E449-4FD8-855E-DF8473A026DA}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tx2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defRPr>
                    </a:pPr>
                    <a:fld id="{37CC02C1-0854-40AB-9472-A7DE1E4D3185}" type="VALUE">
                      <a:rPr lang="en-US" sz="1200" b="1" smtClean="0">
                        <a:solidFill>
                          <a:schemeClr val="tx2"/>
                        </a:solidFill>
                      </a:rPr>
                      <a:pPr>
                        <a:defRPr sz="1200" b="1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defRPr>
                      </a:pPr>
                      <a:t>[WERT]</a:t>
                    </a:fld>
                    <a:r>
                      <a:rPr lang="en-US" sz="1200" b="1">
                        <a:solidFill>
                          <a:schemeClr val="tx2"/>
                        </a:solidFill>
                      </a:rPr>
                      <a:t>/34%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2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defRPr>
                  </a:pPr>
                  <a:endParaRPr lang="de-DE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E449-4FD8-855E-DF8473A026DA}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tx2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defRPr>
                    </a:pPr>
                    <a:fld id="{CC107E4D-F4FA-4CCE-950C-6F674BB8F560}" type="VALUE">
                      <a:rPr lang="en-US" sz="1200" b="1" smtClean="0"/>
                      <a:pPr>
                        <a:defRPr sz="1200" b="1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defRPr>
                      </a:pPr>
                      <a:t>[WERT]</a:t>
                    </a:fld>
                    <a:r>
                      <a:rPr lang="en-US" sz="1200" b="1" dirty="0"/>
                      <a:t>/13%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2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defRPr>
                  </a:pPr>
                  <a:endParaRPr lang="de-DE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E449-4FD8-855E-DF8473A026D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2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de-DE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Auswertung!$B$14:$B$16</c:f>
              <c:strCache>
                <c:ptCount val="3"/>
                <c:pt idx="0">
                  <c:v>Flexitarisch/Mischkost</c:v>
                </c:pt>
                <c:pt idx="1">
                  <c:v>Vegetarisch</c:v>
                </c:pt>
                <c:pt idx="2">
                  <c:v>Vegan</c:v>
                </c:pt>
              </c:strCache>
            </c:strRef>
          </c:cat>
          <c:val>
            <c:numRef>
              <c:f>Auswertung!$C$14:$C$16</c:f>
              <c:numCache>
                <c:formatCode>General</c:formatCode>
                <c:ptCount val="3"/>
                <c:pt idx="0">
                  <c:v>362</c:v>
                </c:pt>
                <c:pt idx="1">
                  <c:v>236</c:v>
                </c:pt>
                <c:pt idx="2">
                  <c:v>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449-4FD8-855E-DF8473A026DA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061380387153098"/>
          <c:y val="0.57746427529892097"/>
          <c:w val="0.2605997011567584"/>
          <c:h val="0.2343766404199475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4">
    <c:autoUpdate val="0"/>
  </c:externalData>
  <c:userShapes r:id="rId5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Auswertung!$F$19</c:f>
              <c:strCache>
                <c:ptCount val="1"/>
                <c:pt idx="0">
                  <c:v>Flexitarisch/ Mischkost</c:v>
                </c:pt>
              </c:strCache>
            </c:strRef>
          </c:tx>
          <c:spPr>
            <a:solidFill>
              <a:srgbClr val="CC00F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de-D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Auswertung!$G$18</c:f>
              <c:strCache>
                <c:ptCount val="1"/>
                <c:pt idx="0">
                  <c:v>Aufenthaltsdauer in Tagen</c:v>
                </c:pt>
              </c:strCache>
            </c:strRef>
          </c:cat>
          <c:val>
            <c:numRef>
              <c:f>Auswertung!$G$19</c:f>
              <c:numCache>
                <c:formatCode>0</c:formatCode>
                <c:ptCount val="1"/>
                <c:pt idx="0">
                  <c:v>92.10249307479225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989-49AE-AA80-ED476D317A4A}"/>
            </c:ext>
          </c:extLst>
        </c:ser>
        <c:ser>
          <c:idx val="1"/>
          <c:order val="1"/>
          <c:tx>
            <c:strRef>
              <c:f>Auswertung!$F$20</c:f>
              <c:strCache>
                <c:ptCount val="1"/>
                <c:pt idx="0">
                  <c:v>Vegetarisch</c:v>
                </c:pt>
              </c:strCache>
            </c:strRef>
          </c:tx>
          <c:spPr>
            <a:solidFill>
              <a:srgbClr val="FFCCC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de-D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Auswertung!$G$18</c:f>
              <c:strCache>
                <c:ptCount val="1"/>
                <c:pt idx="0">
                  <c:v>Aufenthaltsdauer in Tagen</c:v>
                </c:pt>
              </c:strCache>
            </c:strRef>
          </c:cat>
          <c:val>
            <c:numRef>
              <c:f>Auswertung!$G$20</c:f>
              <c:numCache>
                <c:formatCode>0</c:formatCode>
                <c:ptCount val="1"/>
                <c:pt idx="0">
                  <c:v>99.329113924050631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989-49AE-AA80-ED476D317A4A}"/>
            </c:ext>
          </c:extLst>
        </c:ser>
        <c:ser>
          <c:idx val="2"/>
          <c:order val="2"/>
          <c:tx>
            <c:strRef>
              <c:f>Auswertung!$F$21</c:f>
              <c:strCache>
                <c:ptCount val="1"/>
                <c:pt idx="0">
                  <c:v>Vegan</c:v>
                </c:pt>
              </c:strCache>
            </c:strRef>
          </c:tx>
          <c:spPr>
            <a:solidFill>
              <a:srgbClr val="FF99C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de-D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Auswertung!$G$18</c:f>
              <c:strCache>
                <c:ptCount val="1"/>
                <c:pt idx="0">
                  <c:v>Aufenthaltsdauer in Tagen</c:v>
                </c:pt>
              </c:strCache>
            </c:strRef>
          </c:cat>
          <c:val>
            <c:numRef>
              <c:f>Auswertung!$G$21</c:f>
              <c:numCache>
                <c:formatCode>0</c:formatCode>
                <c:ptCount val="1"/>
                <c:pt idx="0">
                  <c:v>102.19565217391305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989-49AE-AA80-ED476D317A4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603307392"/>
        <c:axId val="1603301984"/>
      </c:barChart>
      <c:catAx>
        <c:axId val="1603307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de-DE"/>
          </a:p>
        </c:txPr>
        <c:crossAx val="1603301984"/>
        <c:crosses val="autoZero"/>
        <c:auto val="1"/>
        <c:lblAlgn val="ctr"/>
        <c:lblOffset val="100"/>
        <c:noMultiLvlLbl val="0"/>
      </c:catAx>
      <c:valAx>
        <c:axId val="1603301984"/>
        <c:scaling>
          <c:orientation val="minMax"/>
          <c:max val="11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603307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>
        <c:manualLayout>
          <c:layoutTarget val="inner"/>
          <c:xMode val="edge"/>
          <c:yMode val="edge"/>
          <c:x val="0.1196310519411249"/>
          <c:y val="0.12268346013429603"/>
          <c:w val="0.87702927882326087"/>
          <c:h val="0.824272433144040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TABELLE!$N$20</c:f>
              <c:strCache>
                <c:ptCount val="1"/>
              </c:strCache>
            </c:strRef>
          </c:tx>
          <c:spPr>
            <a:solidFill>
              <a:srgbClr val="FF00FF"/>
            </a:solidFill>
            <a:ln>
              <a:noFill/>
            </a:ln>
            <a:effectLst/>
          </c:spPr>
          <c:invertIfNegative val="0"/>
          <c:cat>
            <c:strRef>
              <c:f>TABELLE!$M$21:$M$30</c:f>
              <c:strCache>
                <c:ptCount val="10"/>
                <c:pt idx="1">
                  <c:v>erhöhtes TSH (n=681)</c:v>
                </c:pt>
                <c:pt idx="2">
                  <c:v>Hypercalcämie (N=686)</c:v>
                </c:pt>
                <c:pt idx="3">
                  <c:v>Hyperphosphatämie (n=686)</c:v>
                </c:pt>
                <c:pt idx="4">
                  <c:v>              Anämie (n=685)</c:v>
                </c:pt>
                <c:pt idx="5">
                  <c:v>Eiweissmangel (n=667)</c:v>
                </c:pt>
                <c:pt idx="6">
                  <c:v>Folsäure Hypervitaminose (n=79)</c:v>
                </c:pt>
                <c:pt idx="7">
                  <c:v>Hyperferritinämie (n=335)</c:v>
                </c:pt>
                <c:pt idx="8">
                  <c:v>B12 Hypervitaminose (n=126)</c:v>
                </c:pt>
                <c:pt idx="9">
                  <c:v>Vitamin D (n=679)</c:v>
                </c:pt>
              </c:strCache>
            </c:strRef>
          </c:cat>
          <c:val>
            <c:numRef>
              <c:f>TABELLE!$N$21:$N$30</c:f>
              <c:numCache>
                <c:formatCode>0.0</c:formatCode>
                <c:ptCount val="10"/>
                <c:pt idx="1">
                  <c:v>9.9853157121879583</c:v>
                </c:pt>
                <c:pt idx="2">
                  <c:v>10.058309037900875</c:v>
                </c:pt>
                <c:pt idx="3">
                  <c:v>11.807580174927114</c:v>
                </c:pt>
                <c:pt idx="4">
                  <c:v>-13.430656934306571</c:v>
                </c:pt>
                <c:pt idx="5">
                  <c:v>-17.991004497751124</c:v>
                </c:pt>
                <c:pt idx="6">
                  <c:v>21.518987341772153</c:v>
                </c:pt>
                <c:pt idx="7">
                  <c:v>22.686567164179106</c:v>
                </c:pt>
                <c:pt idx="8">
                  <c:v>30.158730158730158</c:v>
                </c:pt>
                <c:pt idx="9">
                  <c:v>-89.543446244477181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60-4446-8CB1-48999F5731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066839327"/>
        <c:axId val="1066838079"/>
      </c:barChart>
      <c:catAx>
        <c:axId val="1066839327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 baseline="0" dirty="0"/>
                  <a:t>Laborparameter  bei Aufnahme</a:t>
                </a:r>
                <a:endParaRPr lang="de-DE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t" anchorCtr="0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066838079"/>
        <c:crosses val="autoZero"/>
        <c:auto val="1"/>
        <c:lblAlgn val="ctr"/>
        <c:lblOffset val="1000"/>
        <c:noMultiLvlLbl val="0"/>
      </c:catAx>
      <c:valAx>
        <c:axId val="10668380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/>
                  <a:t>Anteil Normabweichung in Prozent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06683932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b="1" dirty="0" err="1">
                <a:latin typeface="Calibri" panose="020F0502020204030204" pitchFamily="34" charset="0"/>
                <a:cs typeface="Calibri" panose="020F0502020204030204" pitchFamily="34" charset="0"/>
              </a:rPr>
              <a:t>Aufnahmediagnosen</a:t>
            </a:r>
            <a:r>
              <a:rPr lang="en-US" dirty="0"/>
              <a:t> </a:t>
            </a:r>
          </a:p>
        </c:rich>
      </c:tx>
      <c:layout>
        <c:manualLayout>
          <c:xMode val="edge"/>
          <c:yMode val="edge"/>
          <c:x val="0.32229856470939566"/>
          <c:y val="9.30961916170751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Auswertung!$C$3</c:f>
              <c:strCache>
                <c:ptCount val="1"/>
                <c:pt idx="0">
                  <c:v>Absolut</c:v>
                </c:pt>
              </c:strCache>
            </c:strRef>
          </c:tx>
          <c:spPr>
            <a:solidFill>
              <a:srgbClr val="FFCCCC"/>
            </a:solidFill>
          </c:spPr>
          <c:dPt>
            <c:idx val="0"/>
            <c:bubble3D val="0"/>
            <c:spPr>
              <a:solidFill>
                <a:srgbClr val="CC00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F2C-450D-8805-67C16D9AC44F}"/>
              </c:ext>
            </c:extLst>
          </c:dPt>
          <c:dPt>
            <c:idx val="1"/>
            <c:bubble3D val="0"/>
            <c:spPr>
              <a:solidFill>
                <a:srgbClr val="FFCCC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F2C-450D-8805-67C16D9AC44F}"/>
              </c:ext>
            </c:extLst>
          </c:dPt>
          <c:dPt>
            <c:idx val="2"/>
            <c:bubble3D val="0"/>
            <c:spPr>
              <a:solidFill>
                <a:srgbClr val="FF99C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F2C-450D-8805-67C16D9AC44F}"/>
              </c:ext>
            </c:extLst>
          </c:dPt>
          <c:dLbls>
            <c:dLbl>
              <c:idx val="0"/>
              <c:layout>
                <c:manualLayout>
                  <c:x val="-0.24078889656202174"/>
                  <c:y val="-7.8919863828966583E-2"/>
                </c:manualLayout>
              </c:layout>
              <c:tx>
                <c:rich>
                  <a:bodyPr/>
                  <a:lstStyle/>
                  <a:p>
                    <a:fld id="{F5BC7FE5-7E70-44E4-A4E7-BA4C3F071A12}" type="VALUE">
                      <a:rPr lang="en-US" smtClean="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pPr/>
                      <a:t>[WERT]</a:t>
                    </a:fld>
                    <a:r>
                      <a:rPr lang="en-US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 / 60%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F2C-450D-8805-67C16D9AC44F}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17169172-A55F-4BFE-A54F-C766ECBE5027}" type="VALUE">
                      <a:rPr lang="en-US" smtClean="0"/>
                      <a:pPr>
                        <a:defRPr/>
                      </a:pPr>
                      <a:t>[WERT]</a:t>
                    </a:fld>
                    <a:r>
                      <a:rPr lang="en-US" baseline="0" dirty="0"/>
                      <a:t> / 22,6%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e-DE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481540930979135"/>
                      <c:h val="6.6686858893804879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9F2C-450D-8805-67C16D9AC44F}"/>
                </c:ext>
              </c:extLst>
            </c:dLbl>
            <c:dLbl>
              <c:idx val="2"/>
              <c:layout>
                <c:manualLayout>
                  <c:x val="0.18737074918809959"/>
                  <c:y val="0.1426522371006634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>
                        <a:latin typeface="Calibri" panose="020F0502020204030204" pitchFamily="34" charset="0"/>
                        <a:cs typeface="Calibri" panose="020F0502020204030204" pitchFamily="34" charset="0"/>
                      </a:rPr>
                      <a:t>120 / 17,4%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e-DE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222269401620069"/>
                      <c:h val="6.024563390823897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5-9F2C-450D-8805-67C16D9AC4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Auswertung!$B$4:$B$6</c:f>
              <c:strCache>
                <c:ptCount val="3"/>
                <c:pt idx="0">
                  <c:v>F50.00</c:v>
                </c:pt>
                <c:pt idx="1">
                  <c:v>F50.01</c:v>
                </c:pt>
                <c:pt idx="2">
                  <c:v>F50.1</c:v>
                </c:pt>
              </c:strCache>
            </c:strRef>
          </c:cat>
          <c:val>
            <c:numRef>
              <c:f>Auswertung!$C$4:$C$6</c:f>
              <c:numCache>
                <c:formatCode>General</c:formatCode>
                <c:ptCount val="3"/>
                <c:pt idx="0">
                  <c:v>414</c:v>
                </c:pt>
                <c:pt idx="1">
                  <c:v>156</c:v>
                </c:pt>
                <c:pt idx="2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F2C-450D-8805-67C16D9AC44F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84888014835034276"/>
          <c:y val="0.36124228500588695"/>
          <c:w val="0.14842413582701378"/>
          <c:h val="0.287136095372232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Kostform männliche Pat.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pieChart>
        <c:varyColors val="1"/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 b="1" dirty="0">
                <a:solidFill>
                  <a:schemeClr val="tx2"/>
                </a:solidFill>
              </a:rPr>
              <a:t>Kostform männliche Pat.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Auswertung!$F$8</c:f>
              <c:strCache>
                <c:ptCount val="1"/>
                <c:pt idx="0">
                  <c:v>Kostform männlich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501-439A-9BC0-5200A489D0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501-439A-9BC0-5200A489D0B3}"/>
              </c:ext>
            </c:extLst>
          </c:dPt>
          <c:cat>
            <c:strRef>
              <c:f>Auswertung!$E$9:$E$10</c:f>
              <c:strCache>
                <c:ptCount val="2"/>
                <c:pt idx="0">
                  <c:v>Flexitarisch/Mischkost</c:v>
                </c:pt>
                <c:pt idx="1">
                  <c:v>Vegetarisch</c:v>
                </c:pt>
              </c:strCache>
            </c:strRef>
          </c:cat>
          <c:val>
            <c:numRef>
              <c:f>Auswertung!$F$9:$F$10</c:f>
              <c:numCache>
                <c:formatCode>General</c:formatCode>
                <c:ptCount val="2"/>
                <c:pt idx="0">
                  <c:v>25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501-439A-9BC0-5200A489D0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2575218722659662"/>
          <c:y val="0.25983741615631378"/>
          <c:w val="0.17349562554680661"/>
          <c:h val="0.4855329542140565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4">
    <c:autoUpdate val="0"/>
  </c:externalData>
  <c:userShapes r:id="rId5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Auswertung!$Q$32</c:f>
              <c:strCache>
                <c:ptCount val="1"/>
                <c:pt idx="0">
                  <c:v>F50.00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Auswertung!$P$33:$P$35</c:f>
              <c:strCache>
                <c:ptCount val="3"/>
                <c:pt idx="0">
                  <c:v>Flexitarisch /Pescovegetarisch</c:v>
                </c:pt>
                <c:pt idx="1">
                  <c:v>Vegetarisch</c:v>
                </c:pt>
                <c:pt idx="2">
                  <c:v>Vegan</c:v>
                </c:pt>
              </c:strCache>
            </c:strRef>
          </c:cat>
          <c:val>
            <c:numRef>
              <c:f>Auswertung!$Q$33:$Q$35</c:f>
              <c:numCache>
                <c:formatCode>General</c:formatCode>
                <c:ptCount val="3"/>
                <c:pt idx="0">
                  <c:v>221</c:v>
                </c:pt>
                <c:pt idx="1">
                  <c:v>142</c:v>
                </c:pt>
                <c:pt idx="2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CE-417B-A6CE-56DB232124AC}"/>
            </c:ext>
          </c:extLst>
        </c:ser>
        <c:ser>
          <c:idx val="1"/>
          <c:order val="1"/>
          <c:tx>
            <c:strRef>
              <c:f>Auswertung!$R$32</c:f>
              <c:strCache>
                <c:ptCount val="1"/>
                <c:pt idx="0">
                  <c:v>F50.01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Auswertung!$P$33:$P$35</c:f>
              <c:strCache>
                <c:ptCount val="3"/>
                <c:pt idx="0">
                  <c:v>Flexitarisch /Pescovegetarisch</c:v>
                </c:pt>
                <c:pt idx="1">
                  <c:v>Vegetarisch</c:v>
                </c:pt>
                <c:pt idx="2">
                  <c:v>Vegan</c:v>
                </c:pt>
              </c:strCache>
            </c:strRef>
          </c:cat>
          <c:val>
            <c:numRef>
              <c:f>Auswertung!$R$33:$R$35</c:f>
              <c:numCache>
                <c:formatCode>General</c:formatCode>
                <c:ptCount val="3"/>
                <c:pt idx="0">
                  <c:v>76</c:v>
                </c:pt>
                <c:pt idx="1">
                  <c:v>55</c:v>
                </c:pt>
                <c:pt idx="2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2CE-417B-A6CE-56DB232124AC}"/>
            </c:ext>
          </c:extLst>
        </c:ser>
        <c:ser>
          <c:idx val="2"/>
          <c:order val="2"/>
          <c:tx>
            <c:strRef>
              <c:f>Auswertung!$S$32</c:f>
              <c:strCache>
                <c:ptCount val="1"/>
                <c:pt idx="0">
                  <c:v>F50.1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Auswertung!$P$33:$P$35</c:f>
              <c:strCache>
                <c:ptCount val="3"/>
                <c:pt idx="0">
                  <c:v>Flexitarisch /Pescovegetarisch</c:v>
                </c:pt>
                <c:pt idx="1">
                  <c:v>Vegetarisch</c:v>
                </c:pt>
                <c:pt idx="2">
                  <c:v>Vegan</c:v>
                </c:pt>
              </c:strCache>
            </c:strRef>
          </c:cat>
          <c:val>
            <c:numRef>
              <c:f>Auswertung!$S$33:$S$35</c:f>
              <c:numCache>
                <c:formatCode>General</c:formatCode>
                <c:ptCount val="3"/>
                <c:pt idx="0">
                  <c:v>64</c:v>
                </c:pt>
                <c:pt idx="1">
                  <c:v>40</c:v>
                </c:pt>
                <c:pt idx="2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2CE-417B-A6CE-56DB232124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302021712"/>
        <c:axId val="1302022128"/>
      </c:barChart>
      <c:catAx>
        <c:axId val="130202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302022128"/>
        <c:crosses val="autoZero"/>
        <c:auto val="1"/>
        <c:lblAlgn val="ctr"/>
        <c:lblOffset val="100"/>
        <c:noMultiLvlLbl val="0"/>
      </c:catAx>
      <c:valAx>
        <c:axId val="13020221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30202171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4">
    <c:autoUpdate val="0"/>
  </c:externalData>
  <c:userShapes r:id="rId5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Auswertung!$J$18</c:f>
              <c:strCache>
                <c:ptCount val="1"/>
                <c:pt idx="0">
                  <c:v>%Fett bei Aufnahme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Auswertung!$I$19:$I$21</c:f>
              <c:strCache>
                <c:ptCount val="3"/>
                <c:pt idx="0">
                  <c:v>Flexitarisch/Mischkost</c:v>
                </c:pt>
                <c:pt idx="1">
                  <c:v>Vegetarisch</c:v>
                </c:pt>
                <c:pt idx="2">
                  <c:v>Vegan</c:v>
                </c:pt>
              </c:strCache>
            </c:strRef>
          </c:cat>
          <c:val>
            <c:numRef>
              <c:f>Auswertung!$J$19:$J$21</c:f>
              <c:numCache>
                <c:formatCode>0.0</c:formatCode>
                <c:ptCount val="3"/>
                <c:pt idx="0">
                  <c:v>42.802966917641683</c:v>
                </c:pt>
                <c:pt idx="1">
                  <c:v>42.712628377133548</c:v>
                </c:pt>
                <c:pt idx="2">
                  <c:v>42.902291938807082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F4-4501-8187-E244BEAC7B59}"/>
            </c:ext>
          </c:extLst>
        </c:ser>
        <c:ser>
          <c:idx val="1"/>
          <c:order val="1"/>
          <c:tx>
            <c:strRef>
              <c:f>Auswertung!$K$18</c:f>
              <c:strCache>
                <c:ptCount val="1"/>
                <c:pt idx="0">
                  <c:v>%Eiweiß bei Aufnahme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Auswertung!$I$19:$I$21</c:f>
              <c:strCache>
                <c:ptCount val="3"/>
                <c:pt idx="0">
                  <c:v>Flexitarisch/Mischkost</c:v>
                </c:pt>
                <c:pt idx="1">
                  <c:v>Vegetarisch</c:v>
                </c:pt>
                <c:pt idx="2">
                  <c:v>Vegan</c:v>
                </c:pt>
              </c:strCache>
            </c:strRef>
          </c:cat>
          <c:val>
            <c:numRef>
              <c:f>Auswertung!$K$19:$K$21</c:f>
              <c:numCache>
                <c:formatCode>0.0</c:formatCode>
                <c:ptCount val="3"/>
                <c:pt idx="0">
                  <c:v>17.38740917455868</c:v>
                </c:pt>
                <c:pt idx="1">
                  <c:v>17.282452613100737</c:v>
                </c:pt>
                <c:pt idx="2">
                  <c:v>15.981915601129154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F4-4501-8187-E244BEAC7B59}"/>
            </c:ext>
          </c:extLst>
        </c:ser>
        <c:ser>
          <c:idx val="2"/>
          <c:order val="2"/>
          <c:tx>
            <c:strRef>
              <c:f>Auswertung!$L$18</c:f>
              <c:strCache>
                <c:ptCount val="1"/>
                <c:pt idx="0">
                  <c:v>%Kohlenhydrate bei Aufnahme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Auswertung!$I$19:$I$21</c:f>
              <c:strCache>
                <c:ptCount val="3"/>
                <c:pt idx="0">
                  <c:v>Flexitarisch/Mischkost</c:v>
                </c:pt>
                <c:pt idx="1">
                  <c:v>Vegetarisch</c:v>
                </c:pt>
                <c:pt idx="2">
                  <c:v>Vegan</c:v>
                </c:pt>
              </c:strCache>
            </c:strRef>
          </c:cat>
          <c:val>
            <c:numRef>
              <c:f>Auswertung!$L$19:$L$21</c:f>
              <c:numCache>
                <c:formatCode>0.0</c:formatCode>
                <c:ptCount val="3"/>
                <c:pt idx="0">
                  <c:v>37.948793020390035</c:v>
                </c:pt>
                <c:pt idx="1">
                  <c:v>39.711915384629094</c:v>
                </c:pt>
                <c:pt idx="2">
                  <c:v>40.681167523477058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1F4-4501-8187-E244BEAC7B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300445136"/>
        <c:axId val="1300444720"/>
      </c:barChart>
      <c:catAx>
        <c:axId val="1300445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300444720"/>
        <c:crosses val="autoZero"/>
        <c:auto val="1"/>
        <c:lblAlgn val="ctr"/>
        <c:lblOffset val="100"/>
        <c:noMultiLvlLbl val="0"/>
      </c:catAx>
      <c:valAx>
        <c:axId val="1300444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30044513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Auswertung!$G$8</c:f>
              <c:strCache>
                <c:ptCount val="1"/>
                <c:pt idx="0">
                  <c:v>Flexitarisch/Pescovegetarisch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3.8306167624773293E-3"/>
                  <c:y val="-1.1017627553438205E-2"/>
                </c:manualLayout>
              </c:layout>
              <c:tx>
                <c:rich>
                  <a:bodyPr/>
                  <a:lstStyle/>
                  <a:p>
                    <a:fld id="{E4CE3F98-41BB-47C2-A575-0A1016A5C67A}" type="VALUE">
                      <a:rPr lang="en-US" sz="1200" b="1">
                        <a:solidFill>
                          <a:schemeClr val="tx2"/>
                        </a:solidFill>
                      </a:rPr>
                      <a:pPr/>
                      <a:t>[WERT]</a:t>
                    </a:fld>
                    <a:endParaRPr lang="de-DE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C4E0-4B3A-BD27-1D25999D9D6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Auswertung!$H$7</c:f>
              <c:strCache>
                <c:ptCount val="1"/>
                <c:pt idx="0">
                  <c:v>Mittlere Zunahme in g/Woche</c:v>
                </c:pt>
              </c:strCache>
            </c:strRef>
          </c:cat>
          <c:val>
            <c:numRef>
              <c:f>Auswertung!$H$8</c:f>
              <c:numCache>
                <c:formatCode>0</c:formatCode>
                <c:ptCount val="1"/>
                <c:pt idx="0">
                  <c:v>655.97977603711047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254-430C-92A8-31317003DB86}"/>
            </c:ext>
          </c:extLst>
        </c:ser>
        <c:ser>
          <c:idx val="1"/>
          <c:order val="1"/>
          <c:tx>
            <c:strRef>
              <c:f>Auswertung!$G$9</c:f>
              <c:strCache>
                <c:ptCount val="1"/>
                <c:pt idx="0">
                  <c:v>Vegetarisch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8195505027609034E-2"/>
                  <c:y val="-1.377203444179776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C01B30A-B487-4F59-A73D-5C808B270634}" type="VALUE">
                      <a:rPr lang="en-US" sz="1200" b="1"/>
                      <a:pPr>
                        <a:defRPr/>
                      </a:pPr>
                      <a:t>[WERT]</a:t>
                    </a:fld>
                    <a:endParaRPr lang="de-DE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e-DE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4084128186311562E-2"/>
                      <c:h val="5.5046930105081708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C4E0-4B3A-BD27-1D25999D9D6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Auswertung!$H$7</c:f>
              <c:strCache>
                <c:ptCount val="1"/>
                <c:pt idx="0">
                  <c:v>Mittlere Zunahme in g/Woche</c:v>
                </c:pt>
              </c:strCache>
            </c:strRef>
          </c:cat>
          <c:val>
            <c:numRef>
              <c:f>Auswertung!$H$9</c:f>
              <c:numCache>
                <c:formatCode>0</c:formatCode>
                <c:ptCount val="1"/>
                <c:pt idx="0">
                  <c:v>616.36920378474792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254-430C-92A8-31317003DB86}"/>
            </c:ext>
          </c:extLst>
        </c:ser>
        <c:ser>
          <c:idx val="2"/>
          <c:order val="2"/>
          <c:tx>
            <c:strRef>
              <c:f>Auswertung!$G$10</c:f>
              <c:strCache>
                <c:ptCount val="1"/>
                <c:pt idx="0">
                  <c:v>Vegan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2065F094-E252-4582-8727-F81E9D5786FA}" type="VALUE">
                      <a:rPr lang="en-US" sz="1200" b="1">
                        <a:solidFill>
                          <a:schemeClr val="tx2"/>
                        </a:solidFill>
                      </a:rPr>
                      <a:pPr>
                        <a:defRPr b="1"/>
                      </a:pPr>
                      <a:t>[WERT]</a:t>
                    </a:fld>
                    <a:endParaRPr lang="de-DE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e-DE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C4E0-4B3A-BD27-1D25999D9D6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Auswertung!$H$7</c:f>
              <c:strCache>
                <c:ptCount val="1"/>
                <c:pt idx="0">
                  <c:v>Mittlere Zunahme in g/Woche</c:v>
                </c:pt>
              </c:strCache>
            </c:strRef>
          </c:cat>
          <c:val>
            <c:numRef>
              <c:f>Auswertung!$H$10</c:f>
              <c:numCache>
                <c:formatCode>0</c:formatCode>
                <c:ptCount val="1"/>
                <c:pt idx="0">
                  <c:v>543.00362967253568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254-430C-92A8-31317003DB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71392688"/>
        <c:axId val="471391856"/>
      </c:barChart>
      <c:catAx>
        <c:axId val="4713926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71391856"/>
        <c:crosses val="autoZero"/>
        <c:auto val="1"/>
        <c:lblAlgn val="ctr"/>
        <c:lblOffset val="100"/>
        <c:noMultiLvlLbl val="0"/>
      </c:catAx>
      <c:valAx>
        <c:axId val="4713918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713926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Auswertung!$Z$18</c:f>
              <c:strCache>
                <c:ptCount val="1"/>
                <c:pt idx="0">
                  <c:v>unterhalb der Anorexiegrenze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Auswertung!$Y$19:$Y$21</c:f>
              <c:strCache>
                <c:ptCount val="3"/>
                <c:pt idx="0">
                  <c:v>Flexitarisch/Mischkost</c:v>
                </c:pt>
                <c:pt idx="1">
                  <c:v>Vegetarisch</c:v>
                </c:pt>
                <c:pt idx="2">
                  <c:v>Vegan</c:v>
                </c:pt>
              </c:strCache>
            </c:strRef>
          </c:cat>
          <c:val>
            <c:numRef>
              <c:f>Auswertung!$Z$19:$Z$21</c:f>
              <c:numCache>
                <c:formatCode>0</c:formatCode>
                <c:ptCount val="3"/>
                <c:pt idx="0">
                  <c:v>31.855955678670362</c:v>
                </c:pt>
                <c:pt idx="1">
                  <c:v>25.738396624472564</c:v>
                </c:pt>
                <c:pt idx="2">
                  <c:v>32.608695652173907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9F8-41F8-8AFE-25F6AE59E25F}"/>
            </c:ext>
          </c:extLst>
        </c:ser>
        <c:ser>
          <c:idx val="1"/>
          <c:order val="1"/>
          <c:tx>
            <c:strRef>
              <c:f>Auswertung!$AA$18</c:f>
              <c:strCache>
                <c:ptCount val="1"/>
                <c:pt idx="0">
                  <c:v>Anorexiegrenze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Auswertung!$Y$19:$Y$21</c:f>
              <c:strCache>
                <c:ptCount val="3"/>
                <c:pt idx="0">
                  <c:v>Flexitarisch/Mischkost</c:v>
                </c:pt>
                <c:pt idx="1">
                  <c:v>Vegetarisch</c:v>
                </c:pt>
                <c:pt idx="2">
                  <c:v>Vegan</c:v>
                </c:pt>
              </c:strCache>
            </c:strRef>
          </c:cat>
          <c:val>
            <c:numRef>
              <c:f>Auswertung!$AA$19:$AA$21</c:f>
              <c:numCache>
                <c:formatCode>0</c:formatCode>
                <c:ptCount val="3"/>
                <c:pt idx="0">
                  <c:v>25.484764542936297</c:v>
                </c:pt>
                <c:pt idx="1">
                  <c:v>32.067510548523209</c:v>
                </c:pt>
                <c:pt idx="2">
                  <c:v>26.08695652173914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9F8-41F8-8AFE-25F6AE59E25F}"/>
            </c:ext>
          </c:extLst>
        </c:ser>
        <c:ser>
          <c:idx val="2"/>
          <c:order val="2"/>
          <c:tx>
            <c:strRef>
              <c:f>Auswertung!$AB$18</c:f>
              <c:strCache>
                <c:ptCount val="1"/>
                <c:pt idx="0">
                  <c:v>Normalgewicht %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Auswertung!$Y$19:$Y$21</c:f>
              <c:strCache>
                <c:ptCount val="3"/>
                <c:pt idx="0">
                  <c:v>Flexitarisch/Mischkost</c:v>
                </c:pt>
                <c:pt idx="1">
                  <c:v>Vegetarisch</c:v>
                </c:pt>
                <c:pt idx="2">
                  <c:v>Vegan</c:v>
                </c:pt>
              </c:strCache>
            </c:strRef>
          </c:cat>
          <c:val>
            <c:numRef>
              <c:f>Auswertung!$AB$19:$AB$21</c:f>
              <c:numCache>
                <c:formatCode>0</c:formatCode>
                <c:ptCount val="3"/>
                <c:pt idx="0">
                  <c:v>42.659279778393348</c:v>
                </c:pt>
                <c:pt idx="1">
                  <c:v>42.194092827004219</c:v>
                </c:pt>
                <c:pt idx="2">
                  <c:v>41.304347826086953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9F8-41F8-8AFE-25F6AE59E2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10681664"/>
        <c:axId val="810683744"/>
      </c:barChart>
      <c:catAx>
        <c:axId val="810681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810683744"/>
        <c:crosses val="autoZero"/>
        <c:auto val="1"/>
        <c:lblAlgn val="ctr"/>
        <c:lblOffset val="100"/>
        <c:noMultiLvlLbl val="0"/>
      </c:catAx>
      <c:valAx>
        <c:axId val="810683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810681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Auswertung!$Y$8</c:f>
              <c:strCache>
                <c:ptCount val="1"/>
                <c:pt idx="0">
                  <c:v>Flexitarisch/Pescovegetarisch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Auswertung!$Z$7</c:f>
              <c:strCache>
                <c:ptCount val="1"/>
                <c:pt idx="0">
                  <c:v>BMI bei Entlassung</c:v>
                </c:pt>
              </c:strCache>
            </c:strRef>
          </c:cat>
          <c:val>
            <c:numRef>
              <c:f>Auswertung!$Z$8</c:f>
              <c:numCache>
                <c:formatCode>0.0</c:formatCode>
                <c:ptCount val="1"/>
                <c:pt idx="0">
                  <c:v>17.751292867866738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FD-4B4F-A7C9-10A101ACFEE2}"/>
            </c:ext>
          </c:extLst>
        </c:ser>
        <c:ser>
          <c:idx val="1"/>
          <c:order val="1"/>
          <c:tx>
            <c:strRef>
              <c:f>Auswertung!$Y$9</c:f>
              <c:strCache>
                <c:ptCount val="1"/>
                <c:pt idx="0">
                  <c:v>Vegetarisch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Auswertung!$Z$7</c:f>
              <c:strCache>
                <c:ptCount val="1"/>
                <c:pt idx="0">
                  <c:v>BMI bei Entlassung</c:v>
                </c:pt>
              </c:strCache>
            </c:strRef>
          </c:cat>
          <c:val>
            <c:numRef>
              <c:f>Auswertung!$Z$9</c:f>
              <c:numCache>
                <c:formatCode>0.0</c:formatCode>
                <c:ptCount val="1"/>
                <c:pt idx="0">
                  <c:v>17.855422766317652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6FD-4B4F-A7C9-10A101ACFEE2}"/>
            </c:ext>
          </c:extLst>
        </c:ser>
        <c:ser>
          <c:idx val="2"/>
          <c:order val="2"/>
          <c:tx>
            <c:strRef>
              <c:f>Auswertung!$Y$10</c:f>
              <c:strCache>
                <c:ptCount val="1"/>
                <c:pt idx="0">
                  <c:v>Vegan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Auswertung!$Z$7</c:f>
              <c:strCache>
                <c:ptCount val="1"/>
                <c:pt idx="0">
                  <c:v>BMI bei Entlassung</c:v>
                </c:pt>
              </c:strCache>
            </c:strRef>
          </c:cat>
          <c:val>
            <c:numRef>
              <c:f>Auswertung!$Z$10</c:f>
              <c:numCache>
                <c:formatCode>0.0</c:formatCode>
                <c:ptCount val="1"/>
                <c:pt idx="0">
                  <c:v>17.647591020813273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6FD-4B4F-A7C9-10A101ACFEE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67523328"/>
        <c:axId val="2067522496"/>
      </c:barChart>
      <c:catAx>
        <c:axId val="2067523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2067522496"/>
        <c:crosses val="autoZero"/>
        <c:auto val="1"/>
        <c:lblAlgn val="ctr"/>
        <c:lblOffset val="100"/>
        <c:noMultiLvlLbl val="0"/>
      </c:catAx>
      <c:valAx>
        <c:axId val="2067522496"/>
        <c:scaling>
          <c:orientation val="minMax"/>
          <c:max val="2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2067523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0.24987</cdr:x>
      <cdr:y>0.26764</cdr:y>
    </cdr:from>
    <cdr:to>
      <cdr:x>0.34941</cdr:x>
      <cdr:y>0.42557</cdr:y>
    </cdr:to>
    <cdr:sp macro="" textlink="">
      <cdr:nvSpPr>
        <cdr:cNvPr id="2" name="Textfeld 1">
          <a:extLst xmlns:a="http://schemas.openxmlformats.org/drawingml/2006/main">
            <a:ext uri="{FF2B5EF4-FFF2-40B4-BE49-F238E27FC236}">
              <a16:creationId xmlns:a16="http://schemas.microsoft.com/office/drawing/2014/main" id="{6F7335AF-2694-DD49-206B-36CD2085B77C}"/>
            </a:ext>
          </a:extLst>
        </cdr:cNvPr>
        <cdr:cNvSpPr txBox="1"/>
      </cdr:nvSpPr>
      <cdr:spPr>
        <a:xfrm xmlns:a="http://schemas.openxmlformats.org/drawingml/2006/main">
          <a:off x="1190625" y="734177"/>
          <a:ext cx="474304" cy="4332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de-DE" sz="1100" dirty="0"/>
        </a:p>
      </cdr:txBody>
    </cdr:sp>
  </cdr:relSizeAnchor>
  <cdr:relSizeAnchor xmlns:cdr="http://schemas.openxmlformats.org/drawingml/2006/chartDrawing">
    <cdr:from>
      <cdr:x>0.32783</cdr:x>
      <cdr:y>0.41873</cdr:y>
    </cdr:from>
    <cdr:to>
      <cdr:x>0.33742</cdr:x>
      <cdr:y>0.4354</cdr:y>
    </cdr:to>
    <cdr:sp macro="" textlink="">
      <cdr:nvSpPr>
        <cdr:cNvPr id="3" name="Textfeld 2">
          <a:extLst xmlns:a="http://schemas.openxmlformats.org/drawingml/2006/main">
            <a:ext uri="{FF2B5EF4-FFF2-40B4-BE49-F238E27FC236}">
              <a16:creationId xmlns:a16="http://schemas.microsoft.com/office/drawing/2014/main" id="{200AA781-25A5-100A-AA87-08E0573C0CC2}"/>
            </a:ext>
          </a:extLst>
        </cdr:cNvPr>
        <cdr:cNvSpPr txBox="1"/>
      </cdr:nvSpPr>
      <cdr:spPr>
        <a:xfrm xmlns:a="http://schemas.openxmlformats.org/drawingml/2006/main">
          <a:off x="1562100" y="1148673"/>
          <a:ext cx="45719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de-DE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0.38817</cdr:x>
      <cdr:y>0.23355</cdr:y>
    </cdr:from>
    <cdr:to>
      <cdr:x>0.5</cdr:x>
      <cdr:y>0.45935</cdr:y>
    </cdr:to>
    <cdr:sp macro="" textlink="">
      <cdr:nvSpPr>
        <cdr:cNvPr id="2" name="Textfeld 1">
          <a:extLst xmlns:a="http://schemas.openxmlformats.org/drawingml/2006/main">
            <a:ext uri="{FF2B5EF4-FFF2-40B4-BE49-F238E27FC236}">
              <a16:creationId xmlns:a16="http://schemas.microsoft.com/office/drawing/2014/main" id="{C1947333-5B80-1BCE-723D-3FE297CDE29A}"/>
            </a:ext>
          </a:extLst>
        </cdr:cNvPr>
        <cdr:cNvSpPr txBox="1"/>
      </cdr:nvSpPr>
      <cdr:spPr>
        <a:xfrm xmlns:a="http://schemas.openxmlformats.org/drawingml/2006/main">
          <a:off x="1774722" y="640667"/>
          <a:ext cx="511278" cy="6194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de-DE" sz="1200" b="1" dirty="0">
              <a:solidFill>
                <a:schemeClr val="tx2"/>
              </a:solidFill>
            </a:rPr>
            <a:t>3/11%</a:t>
          </a:r>
        </a:p>
      </cdr:txBody>
    </cdr:sp>
  </cdr:relSizeAnchor>
  <cdr:relSizeAnchor xmlns:cdr="http://schemas.openxmlformats.org/drawingml/2006/chartDrawing">
    <cdr:from>
      <cdr:x>0.46547</cdr:x>
      <cdr:y>0.66667</cdr:y>
    </cdr:from>
    <cdr:to>
      <cdr:x>0.66547</cdr:x>
      <cdr:y>1</cdr:y>
    </cdr:to>
    <cdr:sp macro="" textlink="">
      <cdr:nvSpPr>
        <cdr:cNvPr id="3" name="Textfeld 2">
          <a:extLst xmlns:a="http://schemas.openxmlformats.org/drawingml/2006/main">
            <a:ext uri="{FF2B5EF4-FFF2-40B4-BE49-F238E27FC236}">
              <a16:creationId xmlns:a16="http://schemas.microsoft.com/office/drawing/2014/main" id="{DF618CA3-A666-1080-2504-E5A6A35FE43E}"/>
            </a:ext>
          </a:extLst>
        </cdr:cNvPr>
        <cdr:cNvSpPr txBox="1"/>
      </cdr:nvSpPr>
      <cdr:spPr>
        <a:xfrm xmlns:a="http://schemas.openxmlformats.org/drawingml/2006/main">
          <a:off x="2128131" y="186308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de-DE" sz="1200" b="1" dirty="0">
              <a:solidFill>
                <a:schemeClr val="tx2"/>
              </a:solidFill>
            </a:rPr>
            <a:t>25/89%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0.80221</cdr:x>
      <cdr:y>0.49419</cdr:y>
    </cdr:from>
    <cdr:to>
      <cdr:x>0.93084</cdr:x>
      <cdr:y>0.70513</cdr:y>
    </cdr:to>
    <cdr:sp macro="" textlink="">
      <cdr:nvSpPr>
        <cdr:cNvPr id="2" name="Textfeld 1">
          <a:extLst xmlns:a="http://schemas.openxmlformats.org/drawingml/2006/main">
            <a:ext uri="{FF2B5EF4-FFF2-40B4-BE49-F238E27FC236}">
              <a16:creationId xmlns:a16="http://schemas.microsoft.com/office/drawing/2014/main" id="{A4BD0483-6817-4C64-2BF3-0E8F65626B73}"/>
            </a:ext>
          </a:extLst>
        </cdr:cNvPr>
        <cdr:cNvSpPr txBox="1"/>
      </cdr:nvSpPr>
      <cdr:spPr>
        <a:xfrm xmlns:a="http://schemas.openxmlformats.org/drawingml/2006/main">
          <a:off x="5702710" y="2142181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de-DE" sz="1200" b="1" dirty="0">
              <a:solidFill>
                <a:schemeClr val="tx2"/>
              </a:solidFill>
            </a:rPr>
            <a:t>55,4%</a:t>
          </a:r>
        </a:p>
      </cdr:txBody>
    </cdr:sp>
  </cdr:relSizeAnchor>
  <cdr:relSizeAnchor xmlns:cdr="http://schemas.openxmlformats.org/drawingml/2006/chartDrawing">
    <cdr:from>
      <cdr:x>0.5</cdr:x>
      <cdr:y>0.5</cdr:y>
    </cdr:from>
    <cdr:to>
      <cdr:x>0.62863</cdr:x>
      <cdr:y>0.71095</cdr:y>
    </cdr:to>
    <cdr:sp macro="" textlink="">
      <cdr:nvSpPr>
        <cdr:cNvPr id="3" name="Textfeld 2">
          <a:extLst xmlns:a="http://schemas.openxmlformats.org/drawingml/2006/main">
            <a:ext uri="{FF2B5EF4-FFF2-40B4-BE49-F238E27FC236}">
              <a16:creationId xmlns:a16="http://schemas.microsoft.com/office/drawing/2014/main" id="{0A79DE61-61BD-C68F-07ED-9AD01D981C3A}"/>
            </a:ext>
          </a:extLst>
        </cdr:cNvPr>
        <cdr:cNvSpPr txBox="1"/>
      </cdr:nvSpPr>
      <cdr:spPr>
        <a:xfrm xmlns:a="http://schemas.openxmlformats.org/drawingml/2006/main">
          <a:off x="3554361" y="216738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de-DE" sz="1200" b="1" dirty="0">
              <a:solidFill>
                <a:schemeClr val="tx2"/>
              </a:solidFill>
            </a:rPr>
            <a:t>59,9%</a:t>
          </a:r>
        </a:p>
      </cdr:txBody>
    </cdr:sp>
  </cdr:relSizeAnchor>
  <cdr:relSizeAnchor xmlns:cdr="http://schemas.openxmlformats.org/drawingml/2006/chartDrawing">
    <cdr:from>
      <cdr:x>0.20747</cdr:x>
      <cdr:y>0.52821</cdr:y>
    </cdr:from>
    <cdr:to>
      <cdr:x>0.3361</cdr:x>
      <cdr:y>0.73915</cdr:y>
    </cdr:to>
    <cdr:sp macro="" textlink="">
      <cdr:nvSpPr>
        <cdr:cNvPr id="4" name="Textfeld 3">
          <a:extLst xmlns:a="http://schemas.openxmlformats.org/drawingml/2006/main">
            <a:ext uri="{FF2B5EF4-FFF2-40B4-BE49-F238E27FC236}">
              <a16:creationId xmlns:a16="http://schemas.microsoft.com/office/drawing/2014/main" id="{C6F98F69-73B3-AAA9-D3B5-6174C14CB9A7}"/>
            </a:ext>
          </a:extLst>
        </cdr:cNvPr>
        <cdr:cNvSpPr txBox="1"/>
      </cdr:nvSpPr>
      <cdr:spPr>
        <a:xfrm xmlns:a="http://schemas.openxmlformats.org/drawingml/2006/main">
          <a:off x="1474839" y="228966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de-DE" sz="1100"/>
        </a:p>
      </cdr:txBody>
    </cdr:sp>
  </cdr:relSizeAnchor>
  <cdr:relSizeAnchor xmlns:cdr="http://schemas.openxmlformats.org/drawingml/2006/chartDrawing">
    <cdr:from>
      <cdr:x>0.20332</cdr:x>
      <cdr:y>0.5</cdr:y>
    </cdr:from>
    <cdr:to>
      <cdr:x>0.33195</cdr:x>
      <cdr:y>0.71095</cdr:y>
    </cdr:to>
    <cdr:sp macro="" textlink="">
      <cdr:nvSpPr>
        <cdr:cNvPr id="5" name="Textfeld 4">
          <a:extLst xmlns:a="http://schemas.openxmlformats.org/drawingml/2006/main">
            <a:ext uri="{FF2B5EF4-FFF2-40B4-BE49-F238E27FC236}">
              <a16:creationId xmlns:a16="http://schemas.microsoft.com/office/drawing/2014/main" id="{5B521B68-3EA4-21DA-0F9E-3544BA9452E1}"/>
            </a:ext>
          </a:extLst>
        </cdr:cNvPr>
        <cdr:cNvSpPr txBox="1"/>
      </cdr:nvSpPr>
      <cdr:spPr>
        <a:xfrm xmlns:a="http://schemas.openxmlformats.org/drawingml/2006/main">
          <a:off x="1445342" y="216738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de-DE" sz="1200" b="1" dirty="0">
              <a:solidFill>
                <a:schemeClr val="tx2"/>
              </a:solidFill>
            </a:rPr>
            <a:t>61,2%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845FDC17-45CE-4E4A-9B57-F9FDF3EB3F5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477FD90-CA96-4B96-AFA7-7CC1051DEC9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445209-AE23-4631-8EA0-57D6E8048829}" type="datetimeFigureOut">
              <a:rPr lang="de-DE" smtClean="0"/>
              <a:t>21.10.2022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05F52E1-A9A5-4E9E-9C06-05C6C870FF3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de-DE"/>
              <a:t>entfernen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9EAF385-F242-4118-BA6D-85193C7CE4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15401B-B22C-47DF-9EF7-9724255B97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6800709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84DA00-8E63-424B-9F17-3FC06CF3C850}" type="datetimeFigureOut">
              <a:rPr lang="de-DE" smtClean="0"/>
              <a:t>21.10.2022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de-DE"/>
              <a:t>entfernen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4E257-49C3-4ACB-958F-8AEF8F69740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0651704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Folienbildplatzhalter 1">
            <a:extLst>
              <a:ext uri="{FF2B5EF4-FFF2-40B4-BE49-F238E27FC236}">
                <a16:creationId xmlns:a16="http://schemas.microsoft.com/office/drawing/2014/main" id="{4F53D129-98FC-464C-8EAE-4CCE936D8C8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Notizenplatzhalter 2">
            <a:extLst>
              <a:ext uri="{FF2B5EF4-FFF2-40B4-BE49-F238E27FC236}">
                <a16:creationId xmlns:a16="http://schemas.microsoft.com/office/drawing/2014/main" id="{24421072-2467-4D83-8BBC-E406928544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>
              <a:latin typeface="Arial" panose="020B0604020202020204" pitchFamily="34" charset="0"/>
            </a:endParaRPr>
          </a:p>
        </p:txBody>
      </p:sp>
      <p:sp>
        <p:nvSpPr>
          <p:cNvPr id="46084" name="Foliennummernplatzhalter 3">
            <a:extLst>
              <a:ext uri="{FF2B5EF4-FFF2-40B4-BE49-F238E27FC236}">
                <a16:creationId xmlns:a16="http://schemas.microsoft.com/office/drawing/2014/main" id="{E4F29062-E842-4B9A-8543-C29099564FB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13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413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413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413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413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413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413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A265DB-99AC-41E2-9212-28B5EFC44537}" type="slidenum">
              <a:rPr kumimoji="0" lang="de-DE" altLang="de-DE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413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de-DE" altLang="de-DE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9D0B82DE-E71E-4335-9E1D-660D73A0FEC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de-DE"/>
              <a:t>entfernen</a:t>
            </a:r>
          </a:p>
        </p:txBody>
      </p:sp>
    </p:spTree>
    <p:extLst>
      <p:ext uri="{BB962C8B-B14F-4D97-AF65-F5344CB8AC3E}">
        <p14:creationId xmlns:p14="http://schemas.microsoft.com/office/powerpoint/2010/main" val="14650474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>
            <a:extLst>
              <a:ext uri="{FF2B5EF4-FFF2-40B4-BE49-F238E27FC236}">
                <a16:creationId xmlns:a16="http://schemas.microsoft.com/office/drawing/2014/main" id="{4A49FC7D-3C29-4040-A32F-C41FEF72720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4850"/>
            <a:ext cx="6027738" cy="3390900"/>
          </a:xfrm>
          <a:ln/>
        </p:spPr>
      </p:sp>
      <p:sp>
        <p:nvSpPr>
          <p:cNvPr id="62467" name="Rectangle 3">
            <a:extLst>
              <a:ext uri="{FF2B5EF4-FFF2-40B4-BE49-F238E27FC236}">
                <a16:creationId xmlns:a16="http://schemas.microsoft.com/office/drawing/2014/main" id="{8D9BD5E1-8B89-466E-99D4-FE165B5893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5988" y="4378325"/>
            <a:ext cx="5030787" cy="40909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1416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>
            <a:extLst>
              <a:ext uri="{FF2B5EF4-FFF2-40B4-BE49-F238E27FC236}">
                <a16:creationId xmlns:a16="http://schemas.microsoft.com/office/drawing/2014/main" id="{4A49FC7D-3C29-4040-A32F-C41FEF72720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4850"/>
            <a:ext cx="6027738" cy="3390900"/>
          </a:xfrm>
          <a:ln/>
        </p:spPr>
      </p:sp>
      <p:sp>
        <p:nvSpPr>
          <p:cNvPr id="62467" name="Rectangle 3">
            <a:extLst>
              <a:ext uri="{FF2B5EF4-FFF2-40B4-BE49-F238E27FC236}">
                <a16:creationId xmlns:a16="http://schemas.microsoft.com/office/drawing/2014/main" id="{8D9BD5E1-8B89-466E-99D4-FE165B5893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5988" y="4378325"/>
            <a:ext cx="5030787" cy="40909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4418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>
            <a:extLst>
              <a:ext uri="{FF2B5EF4-FFF2-40B4-BE49-F238E27FC236}">
                <a16:creationId xmlns:a16="http://schemas.microsoft.com/office/drawing/2014/main" id="{538628AD-A7E3-48D1-8342-5461B71F142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1" name="Rectangle 3">
            <a:extLst>
              <a:ext uri="{FF2B5EF4-FFF2-40B4-BE49-F238E27FC236}">
                <a16:creationId xmlns:a16="http://schemas.microsoft.com/office/drawing/2014/main" id="{DDAE2762-0398-4442-B8C7-4E13964E42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66750" y="4668838"/>
            <a:ext cx="5329238" cy="4425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altLang="de-DE">
                <a:latin typeface="Arial" panose="020B0604020202020204" pitchFamily="34" charset="0"/>
              </a:rPr>
              <a:t>Der Start kann in den allermeisten Fällen mit einem 1800 Kcal-Plan, einem so genannten Standardplan erfolgen </a:t>
            </a:r>
          </a:p>
          <a:p>
            <a:r>
              <a:rPr lang="de-DE" altLang="de-DE">
                <a:latin typeface="Arial" panose="020B0604020202020204" pitchFamily="34" charset="0"/>
              </a:rPr>
              <a:t>wie Sie ihn abgebildet sehen,</a:t>
            </a:r>
          </a:p>
          <a:p>
            <a:r>
              <a:rPr lang="de-DE" altLang="de-DE">
                <a:latin typeface="Arial" panose="020B0604020202020204" pitchFamily="34" charset="0"/>
              </a:rPr>
              <a:t>den die Betroffenen selbst auch so in die Hand bekommen    - </a:t>
            </a:r>
          </a:p>
          <a:p>
            <a:r>
              <a:rPr lang="de-DE" altLang="de-DE">
                <a:latin typeface="Futura Hv BT" pitchFamily="34" charset="0"/>
              </a:rPr>
              <a:t>um einen Plan zu haben     -</a:t>
            </a:r>
          </a:p>
          <a:p>
            <a:r>
              <a:rPr lang="de-DE" altLang="de-DE">
                <a:latin typeface="Arial" panose="020B0604020202020204" pitchFamily="34" charset="0"/>
              </a:rPr>
              <a:t>im wahrsten Sinne des Wortes und um etwas zum Festhalten zu haben,</a:t>
            </a:r>
          </a:p>
          <a:p>
            <a:r>
              <a:rPr lang="de-DE" altLang="de-DE">
                <a:latin typeface="Arial" panose="020B0604020202020204" pitchFamily="34" charset="0"/>
              </a:rPr>
              <a:t>einen ersten anderen Halt neben der Essstörung   </a:t>
            </a:r>
          </a:p>
        </p:txBody>
      </p:sp>
    </p:spTree>
    <p:extLst>
      <p:ext uri="{BB962C8B-B14F-4D97-AF65-F5344CB8AC3E}">
        <p14:creationId xmlns:p14="http://schemas.microsoft.com/office/powerpoint/2010/main" val="126327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A7DF16F-6D94-4EDE-83C2-2C604548B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6CE55-C7B1-4C21-93BF-3E95A30933AF}" type="datetime1">
              <a:rPr lang="de-DE" smtClean="0"/>
              <a:t>21.10.2022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5E2529-2121-4F1F-BA7C-69F8FBA56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23267" y="5665789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049D0D8-2C4F-4E05-91D2-47E1FB499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79F54-D199-4275-B136-077A392B57BF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841964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87A3B18-B8E5-42AD-B568-CC3AED02F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CCADD-C2C5-44B3-8812-A491AD19DDF0}" type="datetime1">
              <a:rPr lang="de-DE" smtClean="0"/>
              <a:t>21.10.2022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9F30EA5-BEE2-499B-B31D-CF338E071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371D459-46FA-4764-A909-297FEEC3C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9B105-8D9A-4000-A47B-32A3246A498B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8683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AC47130-BE2B-43FF-80F8-04BAC6C40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D3A49-2E3E-4CD9-8B06-6D60822E9BEC}" type="datetime1">
              <a:rPr lang="de-DE" smtClean="0"/>
              <a:t>21.10.2022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90E42B3-AA55-4B62-BD85-0E15D477B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04D8410-9F09-4717-9C45-7D5A04C7B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3CE2E-8ED7-4449-8AE6-7864A3E5D400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5230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715EE578-D1A6-4DC7-B69D-A555DA58DB4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421439"/>
            <a:ext cx="12192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de-DE" sz="1000">
                <a:solidFill>
                  <a:srgbClr val="993366"/>
                </a:solidFill>
                <a:latin typeface="Lucida Sans" pitchFamily="34" charset="0"/>
              </a:rPr>
              <a:t>www.klinik-lueneburger-heide.de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A538F4FB-9DD9-4FCD-B740-7EDC43BC1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BC7C1-0308-4675-8168-569EE55A64BB}" type="datetime1">
              <a:rPr lang="de-DE" smtClean="0"/>
              <a:t>21.10.2022</a:t>
            </a:fld>
            <a:endParaRPr lang="de-DE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001E4B8C-3D79-4E62-AD07-F615AA19C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AA5E7B56-BD83-4DAA-A9AF-FC5C8D965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1800B-09DF-4FDB-B5DE-5791E2E0587D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304446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9EB4DC1-FB52-41C4-8307-72BA93205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72EF7-5C64-40DA-B87B-9DCD5BE02A8A}" type="datetime1">
              <a:rPr lang="de-DE" smtClean="0"/>
              <a:t>21.10.2022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740A37-9657-47E1-B0B4-DDF156C87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34B476C-2797-4A14-9A7A-B6044EC52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315C7-239F-4A89-B119-4824D9BC5625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41621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1D6435A8-0E83-4D61-A4C1-CEE1E95CC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CDC75-2F64-40B8-9EBE-327C1195CB55}" type="datetime1">
              <a:rPr lang="de-DE" smtClean="0"/>
              <a:t>21.10.2022</a:t>
            </a:fld>
            <a:endParaRPr lang="de-DE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D27C0F7F-88FC-409C-AF3A-87CF5A564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82359C4A-F84B-4883-B878-EC495A077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B496B-6C28-4D73-B59B-1A760CA6935F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27989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8FF996C6-3DD9-49BD-B22A-00B69F86A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BB8F2-8279-4443-8952-457DC42F3484}" type="datetime1">
              <a:rPr lang="de-DE" smtClean="0"/>
              <a:t>21.10.2022</a:t>
            </a:fld>
            <a:endParaRPr lang="de-DE"/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56167EC4-6BBB-4D09-B9FD-749180183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>
            <a:extLst>
              <a:ext uri="{FF2B5EF4-FFF2-40B4-BE49-F238E27FC236}">
                <a16:creationId xmlns:a16="http://schemas.microsoft.com/office/drawing/2014/main" id="{647A30BB-5D9F-4EAA-B8B9-981460E17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05292-36BF-4CF2-B2D6-7D87BD17DA6D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098949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>
            <a:extLst>
              <a:ext uri="{FF2B5EF4-FFF2-40B4-BE49-F238E27FC236}">
                <a16:creationId xmlns:a16="http://schemas.microsoft.com/office/drawing/2014/main" id="{97D85CB8-341C-409E-AA44-7A532BA8C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10F21-235D-4BCF-964A-3B735F2572CA}" type="datetime1">
              <a:rPr lang="de-DE" smtClean="0"/>
              <a:t>21.10.2022</a:t>
            </a:fld>
            <a:endParaRPr lang="de-DE"/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1DDC9DF9-4F9E-4A6B-AFE6-5C7DFC306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CFD621BB-3F4E-4DB9-B07D-ED893AB54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53018-C600-44C3-B499-3E7A64BE8E5B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393487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>
            <a:extLst>
              <a:ext uri="{FF2B5EF4-FFF2-40B4-BE49-F238E27FC236}">
                <a16:creationId xmlns:a16="http://schemas.microsoft.com/office/drawing/2014/main" id="{7D92C4C0-FB14-46FD-81E8-42E5551E3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CF4E2-340F-4FF8-8A9D-D5FB6197654E}" type="datetime1">
              <a:rPr lang="de-DE" smtClean="0"/>
              <a:t>21.10.2022</a:t>
            </a:fld>
            <a:endParaRPr lang="de-DE"/>
          </a:p>
        </p:txBody>
      </p:sp>
      <p:sp>
        <p:nvSpPr>
          <p:cNvPr id="3" name="Fußzeilenplatzhalter 4">
            <a:extLst>
              <a:ext uri="{FF2B5EF4-FFF2-40B4-BE49-F238E27FC236}">
                <a16:creationId xmlns:a16="http://schemas.microsoft.com/office/drawing/2014/main" id="{5B60A974-E17F-4EE2-BCDE-A896ECA49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>
            <a:extLst>
              <a:ext uri="{FF2B5EF4-FFF2-40B4-BE49-F238E27FC236}">
                <a16:creationId xmlns:a16="http://schemas.microsoft.com/office/drawing/2014/main" id="{56B0B3D2-EA1F-4A81-ADFF-1DECD6F61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EDB00-BB44-4CBA-AED9-CF881DBEE66C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170219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FE757D9E-80CE-4639-BD3B-AC0C00C26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6AD00-CA35-4461-AFE1-DDBED7EE5898}" type="datetime1">
              <a:rPr lang="de-DE" smtClean="0"/>
              <a:t>21.10.2022</a:t>
            </a:fld>
            <a:endParaRPr lang="de-DE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B66FD76F-9B99-4CF7-8C30-9054F4837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831D5731-B207-44E2-A8D0-C37009B6A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8B157-E26A-4DDF-ACF1-48A3C59EA3CE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81085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2296F50C-388F-4DC8-817F-BF503F390E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6DF92-0912-496C-BF93-D8B3EC74FCC1}" type="datetime1">
              <a:rPr lang="de-DE" smtClean="0"/>
              <a:t>21.10.2022</a:t>
            </a:fld>
            <a:endParaRPr lang="de-DE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E27BBDE8-FBF2-45D7-90C8-92D8AC4928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C18342A9-7F9C-4C44-8F89-DDFB92050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D3DA0-4DFF-4243-8D3A-6A3F00F1627F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315387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platzhalter 1">
            <a:extLst>
              <a:ext uri="{FF2B5EF4-FFF2-40B4-BE49-F238E27FC236}">
                <a16:creationId xmlns:a16="http://schemas.microsoft.com/office/drawing/2014/main" id="{5CEF0F82-5A13-4E42-947A-D6DFEEC3663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3075" name="Textplatzhalter 2">
            <a:extLst>
              <a:ext uri="{FF2B5EF4-FFF2-40B4-BE49-F238E27FC236}">
                <a16:creationId xmlns:a16="http://schemas.microsoft.com/office/drawing/2014/main" id="{3F542C55-AC20-422B-9069-92754EDB23B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98A56CF-D13C-4E7C-BC5A-01423D7F25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0752B2F-2F70-47B0-A91A-566821A7BA33}" type="datetime1">
              <a:rPr lang="de-DE" smtClean="0"/>
              <a:t>21.10.2022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6AB3A90-0BB7-4D76-9986-29F4A6FE03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544D50D-29D4-45AC-876D-5864A0897F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DF16D74-01FB-42AD-A2B0-8CCECCFF2FEC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  <p:sp>
        <p:nvSpPr>
          <p:cNvPr id="1031" name="Textfeld 6">
            <a:extLst>
              <a:ext uri="{FF2B5EF4-FFF2-40B4-BE49-F238E27FC236}">
                <a16:creationId xmlns:a16="http://schemas.microsoft.com/office/drawing/2014/main" id="{35A4EE38-C2A3-4D2F-AFA4-1260AEC931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421439"/>
            <a:ext cx="12192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de-DE" sz="1000">
                <a:solidFill>
                  <a:srgbClr val="993366"/>
                </a:solidFill>
                <a:latin typeface="Lucida Sans" pitchFamily="34" charset="0"/>
              </a:rPr>
              <a:t>www.klinik-lueneburger-heide.de</a:t>
            </a:r>
          </a:p>
        </p:txBody>
      </p:sp>
    </p:spTree>
    <p:extLst>
      <p:ext uri="{BB962C8B-B14F-4D97-AF65-F5344CB8AC3E}">
        <p14:creationId xmlns:p14="http://schemas.microsoft.com/office/powerpoint/2010/main" val="3854337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San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San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San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Lucida San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C63BA6BB-A1E8-4A73-B3CC-C8ED3E51C61B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14514" y="26989"/>
            <a:ext cx="8199437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Book Antiqua" panose="0204060205030503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Book Antiqua" panose="0204060205030503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Book Antiqua" panose="0204060205030503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Book Antiqua" panose="0204060205030503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Book Antiqua" panose="0204060205030503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Book Antiqua" panose="0204060205030503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Book Antiqua" panose="0204060205030503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Book Antiqua" panose="0204060205030503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Book Antiqua" panose="02040602050305030304" pitchFamily="18" charset="0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br>
              <a:rPr lang="de-DE" altLang="de-DE" b="1" dirty="0">
                <a:solidFill>
                  <a:srgbClr val="1F497D"/>
                </a:solidFill>
                <a:latin typeface="Lucida Sans" panose="020B0602030504020204" pitchFamily="34" charset="0"/>
                <a:cs typeface="Arial" panose="020B0604020202020204" pitchFamily="34" charset="0"/>
              </a:rPr>
            </a:br>
            <a:br>
              <a:rPr lang="de-DE" altLang="de-DE" b="1" dirty="0">
                <a:solidFill>
                  <a:srgbClr val="1F497D"/>
                </a:solidFill>
                <a:latin typeface="Lucida Sans" panose="020B0602030504020204" pitchFamily="34" charset="0"/>
                <a:cs typeface="Arial" panose="020B0604020202020204" pitchFamily="34" charset="0"/>
              </a:rPr>
            </a:br>
            <a:endParaRPr lang="de-DE" altLang="de-DE" b="1" dirty="0">
              <a:solidFill>
                <a:srgbClr val="1F497D"/>
              </a:solidFill>
              <a:latin typeface="Lucida Sans" panose="020B0602030504020204" pitchFamily="34" charset="0"/>
              <a:cs typeface="Arial" panose="020B0604020202020204" pitchFamily="34" charset="0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de-DE" altLang="de-DE" b="1" dirty="0">
              <a:solidFill>
                <a:srgbClr val="1F497D"/>
              </a:solidFill>
              <a:latin typeface="Lucida Sans" panose="020B0602030504020204" pitchFamily="34" charset="0"/>
              <a:cs typeface="Arial" panose="020B0604020202020204" pitchFamily="34" charset="0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de-DE" altLang="de-DE" sz="2400" b="1" dirty="0">
              <a:solidFill>
                <a:srgbClr val="1F497D"/>
              </a:solidFill>
              <a:latin typeface="Lucida Sans" panose="020B0602030504020204" pitchFamily="34" charset="0"/>
              <a:cs typeface="Arial" panose="020B0604020202020204" pitchFamily="34" charset="0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de-DE" altLang="de-DE" sz="2400" b="1" dirty="0">
                <a:solidFill>
                  <a:srgbClr val="1F497D"/>
                </a:solidFill>
                <a:latin typeface="Lucida Sans" panose="020B0602030504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2800" b="1" dirty="0">
                <a:solidFill>
                  <a:srgbClr val="1F497D"/>
                </a:solidFill>
                <a:latin typeface="Lucida Sans" panose="020B0602030504020204" pitchFamily="34" charset="0"/>
                <a:cs typeface="Arial" panose="020B0604020202020204" pitchFamily="34" charset="0"/>
              </a:rPr>
              <a:t> 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br>
              <a:rPr lang="de-DE" altLang="de-DE" sz="2800" b="1" dirty="0">
                <a:solidFill>
                  <a:srgbClr val="1F497D"/>
                </a:solidFill>
                <a:latin typeface="Lucida Sans" panose="020B0602030504020204" pitchFamily="34" charset="0"/>
                <a:cs typeface="Arial" panose="020B0604020202020204" pitchFamily="34" charset="0"/>
              </a:rPr>
            </a:br>
            <a:br>
              <a:rPr lang="de-DE" altLang="de-DE" sz="2800" b="1" dirty="0">
                <a:solidFill>
                  <a:srgbClr val="1F497D"/>
                </a:solidFill>
                <a:latin typeface="Lucida Sans" panose="020B0602030504020204" pitchFamily="34" charset="0"/>
                <a:cs typeface="Arial" panose="020B0604020202020204" pitchFamily="34" charset="0"/>
              </a:rPr>
            </a:br>
            <a:br>
              <a:rPr lang="de-DE" altLang="de-DE" b="1" dirty="0">
                <a:solidFill>
                  <a:srgbClr val="1F497D"/>
                </a:solidFill>
                <a:latin typeface="Lucida Sans" panose="020B0602030504020204" pitchFamily="34" charset="0"/>
                <a:cs typeface="Arial" panose="020B0604020202020204" pitchFamily="34" charset="0"/>
              </a:rPr>
            </a:br>
            <a:endParaRPr lang="de-DE" altLang="de-DE" b="1" dirty="0">
              <a:solidFill>
                <a:srgbClr val="1F497D"/>
              </a:solidFill>
              <a:latin typeface="Lucida Sans" panose="020B0602030504020204" pitchFamily="34" charset="0"/>
              <a:cs typeface="Arial" panose="020B0604020202020204" pitchFamily="34" charset="0"/>
            </a:endParaRPr>
          </a:p>
        </p:txBody>
      </p:sp>
      <p:sp>
        <p:nvSpPr>
          <p:cNvPr id="45059" name="Line 3">
            <a:extLst>
              <a:ext uri="{FF2B5EF4-FFF2-40B4-BE49-F238E27FC236}">
                <a16:creationId xmlns:a16="http://schemas.microsoft.com/office/drawing/2014/main" id="{43348BED-D4BD-4EDE-AB44-13E3ED72FBE6}"/>
              </a:ext>
            </a:extLst>
          </p:cNvPr>
          <p:cNvSpPr>
            <a:spLocks noChangeShapeType="1"/>
          </p:cNvSpPr>
          <p:nvPr/>
        </p:nvSpPr>
        <p:spPr bwMode="auto">
          <a:xfrm>
            <a:off x="1524001" y="836613"/>
            <a:ext cx="6227763" cy="0"/>
          </a:xfrm>
          <a:prstGeom prst="line">
            <a:avLst/>
          </a:prstGeom>
          <a:noFill/>
          <a:ln w="12700">
            <a:solidFill>
              <a:srgbClr val="9933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060" name="Line 4">
            <a:extLst>
              <a:ext uri="{FF2B5EF4-FFF2-40B4-BE49-F238E27FC236}">
                <a16:creationId xmlns:a16="http://schemas.microsoft.com/office/drawing/2014/main" id="{A5C8A07B-B2AF-4563-BF93-4EED1C4B918C}"/>
              </a:ext>
            </a:extLst>
          </p:cNvPr>
          <p:cNvSpPr>
            <a:spLocks noChangeShapeType="1"/>
          </p:cNvSpPr>
          <p:nvPr/>
        </p:nvSpPr>
        <p:spPr bwMode="auto">
          <a:xfrm>
            <a:off x="4337051" y="5995988"/>
            <a:ext cx="6156325" cy="0"/>
          </a:xfrm>
          <a:prstGeom prst="line">
            <a:avLst/>
          </a:prstGeom>
          <a:noFill/>
          <a:ln w="12700">
            <a:solidFill>
              <a:srgbClr val="9933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061" name="Text Box 5">
            <a:extLst>
              <a:ext uri="{FF2B5EF4-FFF2-40B4-BE49-F238E27FC236}">
                <a16:creationId xmlns:a16="http://schemas.microsoft.com/office/drawing/2014/main" id="{6080EEAE-A2B8-49D3-8ABD-1843216814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5888" y="5641976"/>
            <a:ext cx="69135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Book Antiqua" panose="0204060205030503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Book Antiqua" panose="0204060205030503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Book Antiqua" panose="0204060205030503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Book Antiqua" panose="0204060205030503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Book Antiqua" panose="0204060205030503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Book Antiqua" panose="0204060205030503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Book Antiqua" panose="0204060205030503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Book Antiqua" panose="0204060205030503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Book Antiqua" panose="0204060205030503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de-DE" altLang="de-DE" sz="1200">
                <a:solidFill>
                  <a:srgbClr val="000000"/>
                </a:solidFill>
                <a:latin typeface="Lucida Sans" panose="020B0602030504020204" pitchFamily="34" charset="0"/>
                <a:cs typeface="Arial" panose="020B0604020202020204" pitchFamily="34" charset="0"/>
              </a:rPr>
              <a:t>           </a:t>
            </a:r>
          </a:p>
        </p:txBody>
      </p:sp>
      <p:sp>
        <p:nvSpPr>
          <p:cNvPr id="45062" name="Textfeld 9">
            <a:extLst>
              <a:ext uri="{FF2B5EF4-FFF2-40B4-BE49-F238E27FC236}">
                <a16:creationId xmlns:a16="http://schemas.microsoft.com/office/drawing/2014/main" id="{BAB42D61-A318-48D2-9E74-1E1F9A3F13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0188" y="92551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Book Antiqua" panose="0204060205030503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Book Antiqua" panose="0204060205030503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Book Antiqua" panose="0204060205030503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Book Antiqua" panose="0204060205030503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Book Antiqua" panose="0204060205030503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Book Antiqua" panose="0204060205030503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Book Antiqua" panose="0204060205030503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Book Antiqua" panose="0204060205030503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Book Antiqua" panose="0204060205030503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de-DE" altLang="de-DE" sz="1800">
              <a:solidFill>
                <a:srgbClr val="000000"/>
              </a:solidFill>
              <a:latin typeface="Lucida Sans" panose="020B0602030504020204" pitchFamily="34" charset="0"/>
              <a:cs typeface="Arial" panose="020B0604020202020204" pitchFamily="34" charset="0"/>
            </a:endParaRPr>
          </a:p>
        </p:txBody>
      </p:sp>
      <p:pic>
        <p:nvPicPr>
          <p:cNvPr id="45063" name="Picture 15" descr="Signet_mitADHS">
            <a:extLst>
              <a:ext uri="{FF2B5EF4-FFF2-40B4-BE49-F238E27FC236}">
                <a16:creationId xmlns:a16="http://schemas.microsoft.com/office/drawing/2014/main" id="{1C4433AD-CD95-483D-AB08-BD8DAB788C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10" t="27153" r="13644" b="35657"/>
          <a:stretch>
            <a:fillRect/>
          </a:stretch>
        </p:blipFill>
        <p:spPr bwMode="auto">
          <a:xfrm>
            <a:off x="7927976" y="6280150"/>
            <a:ext cx="2289175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6" name="Textfeld 1">
            <a:extLst>
              <a:ext uri="{FF2B5EF4-FFF2-40B4-BE49-F238E27FC236}">
                <a16:creationId xmlns:a16="http://schemas.microsoft.com/office/drawing/2014/main" id="{FBA01253-682B-4AD4-9C8A-7FBE241486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0428" y="4036884"/>
            <a:ext cx="9154968" cy="263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Book Antiqua" panose="0204060205030503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Book Antiqua" panose="0204060205030503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Book Antiqua" panose="0204060205030503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Book Antiqua" panose="0204060205030503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Book Antiqua" panose="0204060205030503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Book Antiqua" panose="0204060205030503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Book Antiqua" panose="0204060205030503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Book Antiqua" panose="0204060205030503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Book Antiqua" panose="0204060205030503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de-DE" altLang="de-DE" sz="1600" b="1" dirty="0">
              <a:solidFill>
                <a:srgbClr val="F10FC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de-DE" altLang="de-DE" sz="1600" b="1" dirty="0">
              <a:solidFill>
                <a:srgbClr val="F10FC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de-DE" altLang="de-DE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de-DE" altLang="de-DE" sz="1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Dr. med. Wally Wünsch-Leiteritz, Anna-Leiteritz Rausch,                                                                                                                     Andre dos </a:t>
            </a:r>
            <a:r>
              <a:rPr lang="de-DE" altLang="de-DE" sz="14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dias</a:t>
            </a:r>
            <a:r>
              <a:rPr lang="de-DE" altLang="de-DE" sz="1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Reis, Janine Greibel, Bärbel Teichmann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de-DE" altLang="de-DE" sz="1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altLang="de-DE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Fachärztin für Innere Medizin/Ernährungsmedizin/Psychotherapie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de-DE" altLang="de-DE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Leitende OÄ Essstörungstherapie Klinik Lüneburger Heide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de-DE" altLang="de-DE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Mitbegründerin Amidon Uelzen (betreute Wohneinrichtung für Menschen mit Essstörungen)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de-DE" altLang="de-DE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Vorstand Bundesfachverband Essstörungen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de-DE" altLang="de-DE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altLang="de-DE" sz="1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Dr. Verena Haas/ Prof. </a:t>
            </a:r>
            <a:r>
              <a:rPr lang="de-DE" altLang="de-DE" sz="14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</a:t>
            </a:r>
            <a:r>
              <a:rPr lang="de-DE" altLang="de-DE" sz="1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Corell </a:t>
            </a:r>
            <a:r>
              <a:rPr lang="de-DE" altLang="de-DE" sz="14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Charite</a:t>
            </a:r>
            <a:r>
              <a:rPr lang="de-DE" altLang="de-DE" sz="1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Berlin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de-DE" altLang="de-DE" sz="1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de-DE" altLang="de-DE" sz="14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de-DE" altLang="de-DE" sz="11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632F3A3B-C5EC-4DF3-AD1B-6905F96A0272}"/>
              </a:ext>
            </a:extLst>
          </p:cNvPr>
          <p:cNvSpPr txBox="1"/>
          <p:nvPr/>
        </p:nvSpPr>
        <p:spPr>
          <a:xfrm>
            <a:off x="1399983" y="1836868"/>
            <a:ext cx="924757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de-DE" sz="2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Update Wiederernährung Anorexia nervosa</a:t>
            </a:r>
          </a:p>
          <a:p>
            <a:pPr lvl="0"/>
            <a:endParaRPr lang="de-DE" b="1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endParaRPr lang="de-DE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de-DE" sz="20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Unsere 3 Wiederernährungsgruppen</a:t>
            </a:r>
          </a:p>
          <a:p>
            <a:pPr lvl="0"/>
            <a:r>
              <a:rPr lang="de-DE" sz="20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Mischkost/</a:t>
            </a:r>
            <a:r>
              <a:rPr lang="de-DE" sz="20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flexitarisch</a:t>
            </a:r>
            <a:r>
              <a:rPr lang="de-DE" sz="20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– vegetarisch – vegan</a:t>
            </a:r>
          </a:p>
          <a:p>
            <a:pPr lvl="0"/>
            <a:endParaRPr lang="de-DE" sz="20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de-DE" sz="20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„robustere“ Ergebnisse:  </a:t>
            </a:r>
          </a:p>
          <a:p>
            <a:pPr lvl="0"/>
            <a:r>
              <a:rPr lang="de-DE" sz="20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insgesamt 93/ 690 und 10/ 92 </a:t>
            </a:r>
            <a:endParaRPr lang="de-DE" sz="20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endParaRPr lang="de-DE" sz="24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9AFF45CB-33AD-48D9-A485-19C9C987BFE5}"/>
              </a:ext>
            </a:extLst>
          </p:cNvPr>
          <p:cNvSpPr txBox="1"/>
          <p:nvPr/>
        </p:nvSpPr>
        <p:spPr>
          <a:xfrm>
            <a:off x="1420428" y="515358"/>
            <a:ext cx="92475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29. Internationale wissenschaftliche Tagung 21.-22.10.2022 Alpbach</a:t>
            </a:r>
            <a:endParaRPr lang="de-DE" sz="2000" b="1" u="sng" dirty="0">
              <a:solidFill>
                <a:srgbClr val="CC00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5032D5C-9F63-382A-3851-98DFAFD9FEAE}"/>
              </a:ext>
            </a:extLst>
          </p:cNvPr>
          <p:cNvSpPr txBox="1"/>
          <p:nvPr/>
        </p:nvSpPr>
        <p:spPr>
          <a:xfrm>
            <a:off x="8105775" y="225742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63023CBB-E425-69E0-39C0-003C55EFD5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373" y="1303858"/>
            <a:ext cx="5479439" cy="383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567475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nhaltsplatzhalter 3">
            <a:extLst>
              <a:ext uri="{FF2B5EF4-FFF2-40B4-BE49-F238E27FC236}">
                <a16:creationId xmlns:a16="http://schemas.microsoft.com/office/drawing/2014/main" id="{F0149952-72F7-3058-42D2-D37B3B2BE80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0658363"/>
              </p:ext>
            </p:extLst>
          </p:nvPr>
        </p:nvGraphicFramePr>
        <p:xfrm>
          <a:off x="1647825" y="1438275"/>
          <a:ext cx="8848725" cy="49244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65034">
                  <a:extLst>
                    <a:ext uri="{9D8B030D-6E8A-4147-A177-3AD203B41FA5}">
                      <a16:colId xmlns:a16="http://schemas.microsoft.com/office/drawing/2014/main" val="143820720"/>
                    </a:ext>
                  </a:extLst>
                </a:gridCol>
                <a:gridCol w="1777633">
                  <a:extLst>
                    <a:ext uri="{9D8B030D-6E8A-4147-A177-3AD203B41FA5}">
                      <a16:colId xmlns:a16="http://schemas.microsoft.com/office/drawing/2014/main" val="4095419443"/>
                    </a:ext>
                  </a:extLst>
                </a:gridCol>
                <a:gridCol w="1772155">
                  <a:extLst>
                    <a:ext uri="{9D8B030D-6E8A-4147-A177-3AD203B41FA5}">
                      <a16:colId xmlns:a16="http://schemas.microsoft.com/office/drawing/2014/main" val="1840767351"/>
                    </a:ext>
                  </a:extLst>
                </a:gridCol>
                <a:gridCol w="1772155">
                  <a:extLst>
                    <a:ext uri="{9D8B030D-6E8A-4147-A177-3AD203B41FA5}">
                      <a16:colId xmlns:a16="http://schemas.microsoft.com/office/drawing/2014/main" val="3531382170"/>
                    </a:ext>
                  </a:extLst>
                </a:gridCol>
                <a:gridCol w="1761748">
                  <a:extLst>
                    <a:ext uri="{9D8B030D-6E8A-4147-A177-3AD203B41FA5}">
                      <a16:colId xmlns:a16="http://schemas.microsoft.com/office/drawing/2014/main" val="2819513328"/>
                    </a:ext>
                  </a:extLst>
                </a:gridCol>
              </a:tblGrid>
              <a:tr h="134547">
                <a:tc>
                  <a:txBody>
                    <a:bodyPr/>
                    <a:lstStyle/>
                    <a:p>
                      <a:pPr algn="ctr"/>
                      <a:r>
                        <a:rPr lang="de-DE" sz="800">
                          <a:effectLst/>
                        </a:rPr>
                        <a:t>KW 42 /3</a:t>
                      </a:r>
                      <a:endParaRPr lang="de-DE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>
                          <a:effectLst/>
                        </a:rPr>
                        <a:t>Flexitarisch</a:t>
                      </a:r>
                      <a:endParaRPr lang="de-DE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>
                          <a:effectLst/>
                        </a:rPr>
                        <a:t>Vegetarisch</a:t>
                      </a:r>
                      <a:endParaRPr lang="de-DE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>
                          <a:effectLst/>
                        </a:rPr>
                        <a:t>Vegan</a:t>
                      </a:r>
                      <a:endParaRPr lang="de-DE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>
                          <a:effectLst/>
                        </a:rPr>
                        <a:t>Cremesuppen mit Sojasahne</a:t>
                      </a:r>
                      <a:endParaRPr lang="de-DE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extLst>
                  <a:ext uri="{0D108BD9-81ED-4DB2-BD59-A6C34878D82A}">
                    <a16:rowId xmlns:a16="http://schemas.microsoft.com/office/drawing/2014/main" val="3360147268"/>
                  </a:ext>
                </a:extLst>
              </a:tr>
              <a:tr h="565098">
                <a:tc>
                  <a:txBody>
                    <a:bodyPr/>
                    <a:lstStyle/>
                    <a:p>
                      <a:r>
                        <a:rPr lang="de-DE" sz="800" dirty="0">
                          <a:effectLst/>
                        </a:rPr>
                        <a:t>Montag, 17.10.2022</a:t>
                      </a:r>
                      <a:endParaRPr lang="de-DE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effectLst/>
                        </a:rPr>
                        <a:t>Puten- Kürbisragout (</a:t>
                      </a:r>
                      <a:r>
                        <a:rPr lang="de-DE" sz="600" dirty="0">
                          <a:effectLst/>
                        </a:rPr>
                        <a:t>Sahne</a:t>
                      </a:r>
                      <a:r>
                        <a:rPr lang="de-DE" sz="800" dirty="0">
                          <a:effectLst/>
                        </a:rPr>
                        <a:t>), Reis </a:t>
                      </a:r>
                      <a:endParaRPr lang="de-DE" sz="1000" dirty="0">
                        <a:effectLst/>
                      </a:endParaRPr>
                    </a:p>
                    <a:p>
                      <a:pPr algn="ctr"/>
                      <a:r>
                        <a:rPr lang="de-DE" sz="800" dirty="0">
                          <a:effectLst/>
                        </a:rPr>
                        <a:t>Gurkensalat</a:t>
                      </a:r>
                      <a:endParaRPr lang="de-DE" sz="1000" dirty="0">
                        <a:effectLst/>
                      </a:endParaRPr>
                    </a:p>
                    <a:p>
                      <a:pPr algn="ctr"/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effectLst/>
                        </a:rPr>
                        <a:t>Tofu-Kürbisragout (</a:t>
                      </a:r>
                      <a:r>
                        <a:rPr lang="de-DE" sz="600" dirty="0">
                          <a:effectLst/>
                        </a:rPr>
                        <a:t>Sahne,),</a:t>
                      </a:r>
                      <a:r>
                        <a:rPr lang="de-DE" sz="800" dirty="0">
                          <a:effectLst/>
                        </a:rPr>
                        <a:t> Reis Gurkensalat</a:t>
                      </a:r>
                      <a:endParaRPr lang="de-DE" sz="1000" dirty="0">
                        <a:effectLst/>
                      </a:endParaRPr>
                    </a:p>
                    <a:p>
                      <a:pPr algn="ctr"/>
                      <a:r>
                        <a:rPr lang="de-DE" sz="10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>
                          <a:effectLst/>
                        </a:rPr>
                        <a:t>Tofu-Kürbisragout (</a:t>
                      </a:r>
                      <a:r>
                        <a:rPr lang="de-DE" sz="600">
                          <a:effectLst/>
                        </a:rPr>
                        <a:t>Sojasahne, Kokosblütenzucker</a:t>
                      </a:r>
                      <a:r>
                        <a:rPr lang="de-DE" sz="800">
                          <a:effectLst/>
                        </a:rPr>
                        <a:t>), Reis Gurkensalat</a:t>
                      </a:r>
                      <a:endParaRPr lang="de-DE" sz="1000">
                        <a:effectLst/>
                      </a:endParaRPr>
                    </a:p>
                    <a:p>
                      <a:pPr algn="ctr"/>
                      <a:r>
                        <a:rPr lang="de-DE" sz="8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effectLst/>
                        </a:rPr>
                        <a:t>Zucchini</a:t>
                      </a:r>
                      <a:endParaRPr lang="de-DE" sz="900" dirty="0">
                        <a:effectLst/>
                      </a:endParaRPr>
                    </a:p>
                    <a:p>
                      <a:pPr algn="ctr"/>
                      <a:r>
                        <a:rPr lang="de-DE" sz="600" dirty="0">
                          <a:effectLst/>
                        </a:rPr>
                        <a:t>(Basisansatz: Zwiebeln, Knoblauch, Sellerie, Möhre, Lauch, Kartoffeln)</a:t>
                      </a:r>
                      <a:endParaRPr lang="de-DE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extLst>
                  <a:ext uri="{0D108BD9-81ED-4DB2-BD59-A6C34878D82A}">
                    <a16:rowId xmlns:a16="http://schemas.microsoft.com/office/drawing/2014/main" val="2781180254"/>
                  </a:ext>
                </a:extLst>
              </a:tr>
              <a:tr h="901466">
                <a:tc>
                  <a:txBody>
                    <a:bodyPr/>
                    <a:lstStyle/>
                    <a:p>
                      <a:r>
                        <a:rPr lang="de-DE" sz="800">
                          <a:effectLst/>
                        </a:rPr>
                        <a:t>Dienstag, 18.10.2022</a:t>
                      </a:r>
                      <a:endParaRPr lang="de-DE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effectLst/>
                        </a:rPr>
                        <a:t>Kabeljau gebraten </a:t>
                      </a:r>
                      <a:r>
                        <a:rPr lang="de-DE" sz="600" dirty="0">
                          <a:effectLst/>
                        </a:rPr>
                        <a:t>(in Vollkornmehl</a:t>
                      </a:r>
                      <a:r>
                        <a:rPr lang="de-DE" sz="800" dirty="0">
                          <a:effectLst/>
                        </a:rPr>
                        <a:t>), Kräuterdip (</a:t>
                      </a:r>
                      <a:r>
                        <a:rPr lang="de-DE" sz="600" dirty="0">
                          <a:effectLst/>
                        </a:rPr>
                        <a:t>Quark, </a:t>
                      </a:r>
                      <a:r>
                        <a:rPr lang="de-DE" sz="600" dirty="0" err="1">
                          <a:effectLst/>
                        </a:rPr>
                        <a:t>Kichererbsensahne</a:t>
                      </a:r>
                      <a:r>
                        <a:rPr lang="de-DE" sz="600" dirty="0">
                          <a:effectLst/>
                        </a:rPr>
                        <a:t>, Schnittlauch, Petersilie, Dill</a:t>
                      </a:r>
                      <a:r>
                        <a:rPr lang="de-DE" sz="800" dirty="0">
                          <a:effectLst/>
                        </a:rPr>
                        <a:t>), Broccoli, Butter-Kartoffeln</a:t>
                      </a:r>
                      <a:endParaRPr lang="de-DE" sz="1000" dirty="0">
                        <a:effectLst/>
                      </a:endParaRPr>
                    </a:p>
                    <a:p>
                      <a:pPr algn="ctr"/>
                      <a:r>
                        <a:rPr lang="de-DE" sz="8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>
                          <a:effectLst/>
                        </a:rPr>
                        <a:t>Karottenbratling (</a:t>
                      </a:r>
                      <a:r>
                        <a:rPr lang="de-DE" sz="600">
                          <a:effectLst/>
                        </a:rPr>
                        <a:t>mit Ei gebunden</a:t>
                      </a:r>
                      <a:r>
                        <a:rPr lang="de-DE" sz="800">
                          <a:effectLst/>
                        </a:rPr>
                        <a:t>), Saisongemüse (</a:t>
                      </a:r>
                      <a:r>
                        <a:rPr lang="de-DE" sz="600">
                          <a:effectLst/>
                        </a:rPr>
                        <a:t>Gemüse wird bekannt gegeben</a:t>
                      </a:r>
                      <a:r>
                        <a:rPr lang="de-DE" sz="800">
                          <a:effectLst/>
                        </a:rPr>
                        <a:t>), Kräuterdip (</a:t>
                      </a:r>
                      <a:r>
                        <a:rPr lang="de-DE" sz="600">
                          <a:effectLst/>
                        </a:rPr>
                        <a:t>Quark, Kichererbsensahne, Schnittlauch, Petersilie, Dill</a:t>
                      </a:r>
                      <a:r>
                        <a:rPr lang="de-DE" sz="800">
                          <a:effectLst/>
                        </a:rPr>
                        <a:t>)</a:t>
                      </a:r>
                      <a:endParaRPr lang="de-DE" sz="1000">
                        <a:effectLst/>
                      </a:endParaRPr>
                    </a:p>
                    <a:p>
                      <a:pPr algn="ctr"/>
                      <a:r>
                        <a:rPr lang="de-DE" sz="8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>
                          <a:effectLst/>
                        </a:rPr>
                        <a:t>Karottenbratling, Saisongemüse (</a:t>
                      </a:r>
                      <a:r>
                        <a:rPr lang="de-DE" sz="600">
                          <a:effectLst/>
                        </a:rPr>
                        <a:t>Gemüse wird bekannt gegeben</a:t>
                      </a:r>
                      <a:r>
                        <a:rPr lang="de-DE" sz="800">
                          <a:effectLst/>
                        </a:rPr>
                        <a:t>), Kräuterdip (</a:t>
                      </a:r>
                      <a:r>
                        <a:rPr lang="de-DE" sz="600">
                          <a:effectLst/>
                        </a:rPr>
                        <a:t>Sojajoghurt, Sojasahne, Öl,  Schnittlauch, Petersilie, Dill</a:t>
                      </a:r>
                      <a:r>
                        <a:rPr lang="de-DE" sz="800">
                          <a:effectLst/>
                        </a:rPr>
                        <a:t>)</a:t>
                      </a:r>
                      <a:endParaRPr lang="de-DE" sz="1000">
                        <a:effectLst/>
                      </a:endParaRPr>
                    </a:p>
                    <a:p>
                      <a:pPr algn="ctr"/>
                      <a:r>
                        <a:rPr lang="de-DE" sz="8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effectLst/>
                        </a:rPr>
                        <a:t>Zucchini</a:t>
                      </a:r>
                      <a:endParaRPr lang="de-DE" sz="900" dirty="0">
                        <a:effectLst/>
                      </a:endParaRPr>
                    </a:p>
                    <a:p>
                      <a:pPr algn="ctr"/>
                      <a:r>
                        <a:rPr lang="de-DE" sz="600" dirty="0">
                          <a:effectLst/>
                        </a:rPr>
                        <a:t>(Basisansatz: Zwiebeln, Knoblauch, Sellerie, Möhre, Lauch, Kartoffeln)</a:t>
                      </a:r>
                      <a:endParaRPr lang="de-DE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extLst>
                  <a:ext uri="{0D108BD9-81ED-4DB2-BD59-A6C34878D82A}">
                    <a16:rowId xmlns:a16="http://schemas.microsoft.com/office/drawing/2014/main" val="3035794265"/>
                  </a:ext>
                </a:extLst>
              </a:tr>
              <a:tr h="672735">
                <a:tc>
                  <a:txBody>
                    <a:bodyPr/>
                    <a:lstStyle/>
                    <a:p>
                      <a:r>
                        <a:rPr lang="de-DE" sz="800">
                          <a:effectLst/>
                        </a:rPr>
                        <a:t>Mittwoch, 19.10.2022</a:t>
                      </a:r>
                      <a:endParaRPr lang="de-DE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effectLst/>
                        </a:rPr>
                        <a:t>Chinesische Reispfanne mit Gemüse (</a:t>
                      </a:r>
                      <a:r>
                        <a:rPr lang="de-DE" sz="600" dirty="0">
                          <a:effectLst/>
                        </a:rPr>
                        <a:t>Weißkohl, Porree, Paprika</a:t>
                      </a:r>
                      <a:r>
                        <a:rPr lang="de-DE" sz="800" dirty="0">
                          <a:effectLst/>
                        </a:rPr>
                        <a:t>), süß-saurer Soße, mariniertes Schweinefilet (</a:t>
                      </a:r>
                      <a:r>
                        <a:rPr lang="de-DE" sz="600" dirty="0">
                          <a:effectLst/>
                        </a:rPr>
                        <a:t>mit Sesam</a:t>
                      </a:r>
                      <a:r>
                        <a:rPr lang="de-DE" sz="800" dirty="0">
                          <a:effectLst/>
                        </a:rPr>
                        <a:t>)</a:t>
                      </a:r>
                      <a:endParaRPr lang="de-DE" sz="1000" dirty="0">
                        <a:effectLst/>
                      </a:endParaRPr>
                    </a:p>
                    <a:p>
                      <a:pPr algn="ctr"/>
                      <a:r>
                        <a:rPr lang="de-DE" sz="8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effectLst/>
                        </a:rPr>
                        <a:t>Siehe VEGAN</a:t>
                      </a:r>
                      <a:endParaRPr lang="de-DE" sz="1000" dirty="0">
                        <a:effectLst/>
                      </a:endParaRPr>
                    </a:p>
                    <a:p>
                      <a:pPr algn="ctr"/>
                      <a:r>
                        <a:rPr lang="de-DE" sz="8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>
                          <a:effectLst/>
                        </a:rPr>
                        <a:t>Chinesische Reispfanne mit Gemüse (</a:t>
                      </a:r>
                      <a:r>
                        <a:rPr lang="de-DE" sz="600">
                          <a:effectLst/>
                        </a:rPr>
                        <a:t>Weißkohl, Porree, Paprika</a:t>
                      </a:r>
                      <a:r>
                        <a:rPr lang="de-DE" sz="800">
                          <a:effectLst/>
                        </a:rPr>
                        <a:t>), süß-saurer Soße, marinierte Tofuscheibe (</a:t>
                      </a:r>
                      <a:r>
                        <a:rPr lang="de-DE" sz="600">
                          <a:effectLst/>
                        </a:rPr>
                        <a:t>mit Sesam</a:t>
                      </a:r>
                      <a:r>
                        <a:rPr lang="de-DE" sz="800">
                          <a:effectLst/>
                        </a:rPr>
                        <a:t>)</a:t>
                      </a:r>
                      <a:endParaRPr lang="de-DE" sz="1000">
                        <a:effectLst/>
                      </a:endParaRPr>
                    </a:p>
                    <a:p>
                      <a:pPr algn="ctr"/>
                      <a:r>
                        <a:rPr lang="de-DE" sz="8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effectLst/>
                        </a:rPr>
                        <a:t>Petersilienwurzel</a:t>
                      </a:r>
                      <a:endParaRPr lang="de-DE" sz="900" dirty="0">
                        <a:effectLst/>
                      </a:endParaRPr>
                    </a:p>
                    <a:p>
                      <a:pPr algn="ctr"/>
                      <a:r>
                        <a:rPr lang="de-DE" sz="600" dirty="0">
                          <a:effectLst/>
                        </a:rPr>
                        <a:t>(Basisansatz: Zwiebeln, Knoblauch, Sellerie, Möhre, Lauch, Kartoffeln)</a:t>
                      </a:r>
                      <a:endParaRPr lang="de-DE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extLst>
                  <a:ext uri="{0D108BD9-81ED-4DB2-BD59-A6C34878D82A}">
                    <a16:rowId xmlns:a16="http://schemas.microsoft.com/office/drawing/2014/main" val="1712891794"/>
                  </a:ext>
                </a:extLst>
              </a:tr>
              <a:tr h="538189">
                <a:tc>
                  <a:txBody>
                    <a:bodyPr/>
                    <a:lstStyle/>
                    <a:p>
                      <a:r>
                        <a:rPr lang="de-DE" sz="800">
                          <a:effectLst/>
                        </a:rPr>
                        <a:t>Donnerstag, 20.10.2022</a:t>
                      </a:r>
                      <a:endParaRPr lang="de-DE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effectLst/>
                        </a:rPr>
                        <a:t>Gebratene Thüringer Bratwurst, Kohlrabi in Rahm (</a:t>
                      </a:r>
                      <a:r>
                        <a:rPr lang="de-DE" sz="600" dirty="0">
                          <a:effectLst/>
                        </a:rPr>
                        <a:t>Sahne</a:t>
                      </a:r>
                      <a:r>
                        <a:rPr lang="de-DE" sz="800" dirty="0">
                          <a:effectLst/>
                        </a:rPr>
                        <a:t>) Salzkartoffeln</a:t>
                      </a:r>
                      <a:endParaRPr lang="de-DE" sz="1000" dirty="0">
                        <a:effectLst/>
                      </a:endParaRPr>
                    </a:p>
                    <a:p>
                      <a:pPr algn="ctr"/>
                      <a:r>
                        <a:rPr lang="de-DE" sz="8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>
                          <a:effectLst/>
                        </a:rPr>
                        <a:t>Kartoffel-Kohlrabiauflauf (</a:t>
                      </a:r>
                      <a:r>
                        <a:rPr lang="de-DE" sz="600">
                          <a:effectLst/>
                        </a:rPr>
                        <a:t>Sahne</a:t>
                      </a:r>
                      <a:r>
                        <a:rPr lang="de-DE" sz="800">
                          <a:effectLst/>
                        </a:rPr>
                        <a:t>) mit Käsekruste</a:t>
                      </a:r>
                      <a:endParaRPr lang="de-DE" sz="1000">
                        <a:effectLst/>
                      </a:endParaRPr>
                    </a:p>
                    <a:p>
                      <a:pPr algn="ctr"/>
                      <a:r>
                        <a:rPr lang="de-DE" sz="8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>
                          <a:effectLst/>
                        </a:rPr>
                        <a:t>Kartoffel-Kohlrabiauflauf (</a:t>
                      </a:r>
                      <a:r>
                        <a:rPr lang="de-DE" sz="600">
                          <a:effectLst/>
                        </a:rPr>
                        <a:t>Sojasahne</a:t>
                      </a:r>
                      <a:r>
                        <a:rPr lang="de-DE" sz="800">
                          <a:effectLst/>
                        </a:rPr>
                        <a:t>) mit Mandelmuskruste</a:t>
                      </a:r>
                      <a:endParaRPr lang="de-DE" sz="1000">
                        <a:effectLst/>
                      </a:endParaRPr>
                    </a:p>
                    <a:p>
                      <a:pPr algn="ctr"/>
                      <a:r>
                        <a:rPr lang="de-DE" sz="800">
                          <a:effectLst/>
                        </a:rPr>
                        <a:t> </a:t>
                      </a: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effectLst/>
                        </a:rPr>
                        <a:t>Petersilienwurzel</a:t>
                      </a:r>
                      <a:endParaRPr lang="de-DE" sz="900" dirty="0">
                        <a:effectLst/>
                      </a:endParaRPr>
                    </a:p>
                    <a:p>
                      <a:pPr algn="ctr"/>
                      <a:r>
                        <a:rPr lang="de-DE" sz="600" dirty="0">
                          <a:effectLst/>
                        </a:rPr>
                        <a:t>(Basisansatz: Zwiebeln, Knoblauch, Sellerie, Möhre, Lauch, Kartoffeln)</a:t>
                      </a:r>
                      <a:endParaRPr lang="de-DE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extLst>
                  <a:ext uri="{0D108BD9-81ED-4DB2-BD59-A6C34878D82A}">
                    <a16:rowId xmlns:a16="http://schemas.microsoft.com/office/drawing/2014/main" val="1841917563"/>
                  </a:ext>
                </a:extLst>
              </a:tr>
              <a:tr h="1036011">
                <a:tc>
                  <a:txBody>
                    <a:bodyPr/>
                    <a:lstStyle/>
                    <a:p>
                      <a:r>
                        <a:rPr lang="de-DE" sz="800" dirty="0">
                          <a:effectLst/>
                        </a:rPr>
                        <a:t>Freitag, 21.10.2022</a:t>
                      </a:r>
                      <a:endParaRPr lang="de-DE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effectLst/>
                        </a:rPr>
                        <a:t>Gebratenes Seehechtfilet (</a:t>
                      </a:r>
                      <a:r>
                        <a:rPr lang="de-DE" sz="600" dirty="0">
                          <a:effectLst/>
                        </a:rPr>
                        <a:t>in Vollkornmehl</a:t>
                      </a:r>
                      <a:r>
                        <a:rPr lang="de-DE" sz="800" dirty="0">
                          <a:effectLst/>
                        </a:rPr>
                        <a:t>), Pfannengemüse (</a:t>
                      </a:r>
                      <a:r>
                        <a:rPr lang="de-DE" sz="600" dirty="0">
                          <a:effectLst/>
                        </a:rPr>
                        <a:t>Zucchini, Aubergine, Zwiebel, Tomate</a:t>
                      </a:r>
                      <a:r>
                        <a:rPr lang="de-DE" sz="800" dirty="0">
                          <a:effectLst/>
                        </a:rPr>
                        <a:t>), Reis</a:t>
                      </a:r>
                      <a:endParaRPr lang="de-DE" sz="1000" dirty="0">
                        <a:effectLst/>
                      </a:endParaRPr>
                    </a:p>
                    <a:p>
                      <a:pPr algn="ctr"/>
                      <a:r>
                        <a:rPr lang="de-DE" sz="800" dirty="0">
                          <a:effectLst/>
                        </a:rPr>
                        <a:t> </a:t>
                      </a:r>
                      <a:endParaRPr lang="de-DE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>
                          <a:effectLst/>
                        </a:rPr>
                        <a:t>Paprika-Bulgurbratling (</a:t>
                      </a:r>
                      <a:r>
                        <a:rPr lang="de-DE" sz="600">
                          <a:effectLst/>
                        </a:rPr>
                        <a:t>Weizen und mit Datteln</a:t>
                      </a:r>
                      <a:r>
                        <a:rPr lang="de-DE" sz="800">
                          <a:effectLst/>
                        </a:rPr>
                        <a:t>), Pfannengemüse (</a:t>
                      </a:r>
                      <a:r>
                        <a:rPr lang="de-DE" sz="600">
                          <a:effectLst/>
                        </a:rPr>
                        <a:t>Zucchini, Aubergine, Zwiebel, Tomate</a:t>
                      </a:r>
                      <a:r>
                        <a:rPr lang="de-DE" sz="800">
                          <a:effectLst/>
                        </a:rPr>
                        <a:t>), Kräuterdip (</a:t>
                      </a:r>
                      <a:r>
                        <a:rPr lang="de-DE" sz="600">
                          <a:effectLst/>
                        </a:rPr>
                        <a:t>Quark, Kichererbsensahne, Schnittlauch, Petersilie, Dill</a:t>
                      </a:r>
                      <a:r>
                        <a:rPr lang="de-DE" sz="800">
                          <a:effectLst/>
                        </a:rPr>
                        <a:t>)</a:t>
                      </a:r>
                      <a:endParaRPr lang="de-DE" sz="1000">
                        <a:effectLst/>
                      </a:endParaRPr>
                    </a:p>
                    <a:p>
                      <a:pPr algn="ctr"/>
                      <a:r>
                        <a:rPr lang="de-DE" sz="800">
                          <a:effectLst/>
                        </a:rPr>
                        <a:t> </a:t>
                      </a:r>
                      <a:endParaRPr lang="de-DE" sz="1000">
                        <a:effectLst/>
                      </a:endParaRPr>
                    </a:p>
                    <a:p>
                      <a:pPr algn="ctr"/>
                      <a:r>
                        <a:rPr lang="de-DE" sz="800">
                          <a:effectLst/>
                        </a:rPr>
                        <a:t> </a:t>
                      </a:r>
                      <a:endParaRPr lang="de-DE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>
                          <a:effectLst/>
                        </a:rPr>
                        <a:t>Paprika-Bulgurbratling (</a:t>
                      </a:r>
                      <a:r>
                        <a:rPr lang="de-DE" sz="600">
                          <a:effectLst/>
                        </a:rPr>
                        <a:t>Weizen und mit Datteln</a:t>
                      </a:r>
                      <a:r>
                        <a:rPr lang="de-DE" sz="800">
                          <a:effectLst/>
                        </a:rPr>
                        <a:t>), Pfannengemüse (</a:t>
                      </a:r>
                      <a:r>
                        <a:rPr lang="de-DE" sz="600">
                          <a:effectLst/>
                        </a:rPr>
                        <a:t>Zucchini, Aubergine, Zwiebel, Tomate</a:t>
                      </a:r>
                      <a:r>
                        <a:rPr lang="de-DE" sz="800">
                          <a:effectLst/>
                        </a:rPr>
                        <a:t>), Kräuterdip (</a:t>
                      </a:r>
                      <a:r>
                        <a:rPr lang="de-DE" sz="600">
                          <a:effectLst/>
                        </a:rPr>
                        <a:t>Sojajoghurt, Sojasahne, Öl, Schnittlauch, Petersilie, Dill</a:t>
                      </a:r>
                      <a:r>
                        <a:rPr lang="de-DE" sz="800">
                          <a:effectLst/>
                        </a:rPr>
                        <a:t> </a:t>
                      </a:r>
                      <a:endParaRPr lang="de-DE" sz="1000">
                        <a:effectLst/>
                      </a:endParaRPr>
                    </a:p>
                    <a:p>
                      <a:pPr algn="ctr"/>
                      <a:r>
                        <a:rPr lang="de-DE" sz="800">
                          <a:effectLst/>
                        </a:rPr>
                        <a:t> </a:t>
                      </a:r>
                      <a:endParaRPr lang="de-DE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effectLst/>
                        </a:rPr>
                        <a:t>Tomate</a:t>
                      </a:r>
                      <a:endParaRPr lang="de-DE" sz="900" dirty="0">
                        <a:effectLst/>
                      </a:endParaRPr>
                    </a:p>
                    <a:p>
                      <a:pPr algn="ctr"/>
                      <a:r>
                        <a:rPr lang="de-DE" sz="600" dirty="0">
                          <a:effectLst/>
                        </a:rPr>
                        <a:t>(Basisansatz: Zwiebeln, Knoblauch, Sellerie, Möhre, Lauch, Kartoffeln)</a:t>
                      </a:r>
                      <a:endParaRPr lang="de-DE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extLst>
                  <a:ext uri="{0D108BD9-81ED-4DB2-BD59-A6C34878D82A}">
                    <a16:rowId xmlns:a16="http://schemas.microsoft.com/office/drawing/2014/main" val="2065625251"/>
                  </a:ext>
                </a:extLst>
              </a:tr>
              <a:tr h="538189">
                <a:tc>
                  <a:txBody>
                    <a:bodyPr/>
                    <a:lstStyle/>
                    <a:p>
                      <a:r>
                        <a:rPr lang="de-DE" sz="800">
                          <a:effectLst/>
                        </a:rPr>
                        <a:t>Samstag, 22.10.2022</a:t>
                      </a:r>
                      <a:endParaRPr lang="de-DE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effectLst/>
                        </a:rPr>
                        <a:t>Birnenstrudel </a:t>
                      </a:r>
                      <a:r>
                        <a:rPr lang="de-DE" sz="600" dirty="0">
                          <a:effectLst/>
                        </a:rPr>
                        <a:t>(Weizen</a:t>
                      </a:r>
                      <a:r>
                        <a:rPr lang="de-DE" sz="800" dirty="0">
                          <a:effectLst/>
                        </a:rPr>
                        <a:t>, </a:t>
                      </a:r>
                      <a:r>
                        <a:rPr lang="de-DE" sz="600" dirty="0">
                          <a:effectLst/>
                        </a:rPr>
                        <a:t>Haselnuss, Mandel</a:t>
                      </a:r>
                      <a:r>
                        <a:rPr lang="de-DE" sz="800" dirty="0">
                          <a:effectLst/>
                        </a:rPr>
                        <a:t>) Vanillesoße</a:t>
                      </a:r>
                      <a:endParaRPr lang="de-DE" sz="1000" dirty="0">
                        <a:effectLst/>
                      </a:endParaRPr>
                    </a:p>
                    <a:p>
                      <a:pPr algn="ctr"/>
                      <a:r>
                        <a:rPr lang="de-DE" sz="8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>
                          <a:effectLst/>
                        </a:rPr>
                        <a:t>Siehe VEGAN</a:t>
                      </a:r>
                      <a:endParaRPr lang="de-DE" sz="1000">
                        <a:effectLst/>
                      </a:endParaRPr>
                    </a:p>
                    <a:p>
                      <a:pPr algn="ctr"/>
                      <a:r>
                        <a:rPr lang="de-DE" sz="800">
                          <a:effectLst/>
                        </a:rPr>
                        <a:t> </a:t>
                      </a:r>
                      <a:endParaRPr lang="de-DE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>
                          <a:effectLst/>
                        </a:rPr>
                        <a:t>Linguine (</a:t>
                      </a:r>
                      <a:r>
                        <a:rPr lang="de-DE" sz="600">
                          <a:effectLst/>
                        </a:rPr>
                        <a:t>Weizen</a:t>
                      </a:r>
                      <a:r>
                        <a:rPr lang="de-DE" sz="800">
                          <a:effectLst/>
                        </a:rPr>
                        <a:t>, </a:t>
                      </a:r>
                      <a:r>
                        <a:rPr lang="de-DE" sz="600">
                          <a:effectLst/>
                        </a:rPr>
                        <a:t>Nudeln</a:t>
                      </a:r>
                      <a:r>
                        <a:rPr lang="de-DE" sz="800">
                          <a:effectLst/>
                        </a:rPr>
                        <a:t>) mit Cashew-Tomatencreme und Zucchiniwürfel</a:t>
                      </a:r>
                      <a:endParaRPr lang="de-DE" sz="1000">
                        <a:effectLst/>
                      </a:endParaRPr>
                    </a:p>
                    <a:p>
                      <a:r>
                        <a:rPr lang="de-DE" sz="800">
                          <a:effectLst/>
                        </a:rPr>
                        <a:t> </a:t>
                      </a:r>
                      <a:endParaRPr lang="de-DE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effectLst/>
                        </a:rPr>
                        <a:t>Tomate</a:t>
                      </a:r>
                      <a:endParaRPr lang="de-DE" sz="900" dirty="0">
                        <a:effectLst/>
                      </a:endParaRPr>
                    </a:p>
                    <a:p>
                      <a:pPr algn="ctr"/>
                      <a:r>
                        <a:rPr lang="de-DE" sz="600" dirty="0">
                          <a:effectLst/>
                        </a:rPr>
                        <a:t>(Basisansatz: Zwiebeln, Knoblauch, Sellerie, Möhre, Lauch, Kartoffeln)</a:t>
                      </a:r>
                      <a:endParaRPr lang="de-DE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extLst>
                  <a:ext uri="{0D108BD9-81ED-4DB2-BD59-A6C34878D82A}">
                    <a16:rowId xmlns:a16="http://schemas.microsoft.com/office/drawing/2014/main" val="4080486819"/>
                  </a:ext>
                </a:extLst>
              </a:tr>
              <a:tr h="538189">
                <a:tc>
                  <a:txBody>
                    <a:bodyPr/>
                    <a:lstStyle/>
                    <a:p>
                      <a:r>
                        <a:rPr lang="de-DE" sz="800">
                          <a:effectLst/>
                        </a:rPr>
                        <a:t>Sonntag, 23.10.2022</a:t>
                      </a:r>
                      <a:endParaRPr lang="de-DE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effectLst/>
                        </a:rPr>
                        <a:t>Schweinsbraten </a:t>
                      </a:r>
                      <a:r>
                        <a:rPr lang="de-DE" sz="600" dirty="0">
                          <a:effectLst/>
                        </a:rPr>
                        <a:t>(Rücken</a:t>
                      </a:r>
                      <a:r>
                        <a:rPr lang="de-DE" sz="800" dirty="0">
                          <a:effectLst/>
                        </a:rPr>
                        <a:t>), Spitzkohl (</a:t>
                      </a:r>
                      <a:r>
                        <a:rPr lang="de-DE" sz="600" dirty="0">
                          <a:effectLst/>
                        </a:rPr>
                        <a:t>Sahne</a:t>
                      </a:r>
                      <a:r>
                        <a:rPr lang="de-DE" sz="800" dirty="0">
                          <a:effectLst/>
                        </a:rPr>
                        <a:t>), Rosmarinkartoffeln</a:t>
                      </a:r>
                      <a:endParaRPr lang="de-DE" sz="1000" dirty="0">
                        <a:effectLst/>
                      </a:endParaRPr>
                    </a:p>
                    <a:p>
                      <a:pPr algn="ctr"/>
                      <a:r>
                        <a:rPr lang="de-DE" sz="800" dirty="0">
                          <a:effectLst/>
                        </a:rPr>
                        <a:t> </a:t>
                      </a:r>
                      <a:endParaRPr lang="de-DE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>
                          <a:effectLst/>
                        </a:rPr>
                        <a:t>Tofu in Sesam, Orangen-Spitzkohl (</a:t>
                      </a:r>
                      <a:r>
                        <a:rPr lang="de-DE" sz="600">
                          <a:effectLst/>
                        </a:rPr>
                        <a:t>Sahne</a:t>
                      </a:r>
                      <a:r>
                        <a:rPr lang="de-DE" sz="800">
                          <a:effectLst/>
                        </a:rPr>
                        <a:t>), Rosmarinkartoffeln</a:t>
                      </a:r>
                      <a:endParaRPr lang="de-DE" sz="1000">
                        <a:effectLst/>
                      </a:endParaRPr>
                    </a:p>
                    <a:p>
                      <a:pPr algn="ctr"/>
                      <a:r>
                        <a:rPr lang="de-DE" sz="800">
                          <a:effectLst/>
                        </a:rPr>
                        <a:t> </a:t>
                      </a:r>
                      <a:endParaRPr lang="de-DE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effectLst/>
                        </a:rPr>
                        <a:t>Tofu in Sesam, Spitzkohl (</a:t>
                      </a:r>
                      <a:r>
                        <a:rPr lang="de-DE" sz="600" dirty="0">
                          <a:effectLst/>
                        </a:rPr>
                        <a:t>Sojasahne</a:t>
                      </a:r>
                      <a:r>
                        <a:rPr lang="de-DE" sz="800" dirty="0">
                          <a:effectLst/>
                        </a:rPr>
                        <a:t>), Rosmarinkartoffeln</a:t>
                      </a:r>
                      <a:endParaRPr lang="de-DE" sz="1000" dirty="0">
                        <a:effectLst/>
                      </a:endParaRPr>
                    </a:p>
                    <a:p>
                      <a:pPr algn="ctr"/>
                      <a:r>
                        <a:rPr lang="de-DE" sz="800" dirty="0">
                          <a:effectLst/>
                        </a:rPr>
                        <a:t> </a:t>
                      </a:r>
                      <a:endParaRPr lang="de-DE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800" dirty="0">
                          <a:effectLst/>
                        </a:rPr>
                        <a:t>Gemüse</a:t>
                      </a:r>
                      <a:endParaRPr lang="de-DE" sz="900" dirty="0">
                        <a:effectLst/>
                      </a:endParaRPr>
                    </a:p>
                    <a:p>
                      <a:pPr algn="ctr"/>
                      <a:r>
                        <a:rPr lang="de-DE" sz="600" dirty="0">
                          <a:effectLst/>
                        </a:rPr>
                        <a:t>(Basisansatz: Zwiebeln, Knoblauch, Sellerie, Möhre, Lauch, Kartoffeln)</a:t>
                      </a:r>
                      <a:endParaRPr lang="de-DE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47" marR="55647" marT="0" marB="0" anchor="ctr"/>
                </a:tc>
                <a:extLst>
                  <a:ext uri="{0D108BD9-81ED-4DB2-BD59-A6C34878D82A}">
                    <a16:rowId xmlns:a16="http://schemas.microsoft.com/office/drawing/2014/main" val="3883994723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8ACA5CAA-5143-01D4-2587-629115DEB3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263" y="-677346"/>
            <a:ext cx="10166556" cy="218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de-DE" altLang="de-DE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Lucida Sans" panose="020B06020305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de-DE" altLang="de-DE" sz="1000" dirty="0">
              <a:latin typeface="Lucida Sans" panose="020B06020305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de-DE" altLang="de-DE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Lucida Sans" panose="020B06020305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de-DE" altLang="de-DE" sz="1000" dirty="0">
              <a:latin typeface="Lucida Sans" panose="020B06020305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de-DE" altLang="de-DE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Lucida Sans" panose="020B06020305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Char char="•"/>
              <a:tabLst/>
            </a:pPr>
            <a:endParaRPr lang="de-DE" altLang="de-DE" sz="1000" dirty="0">
              <a:latin typeface="Lucida Sans" panose="020B06020305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de-DE" altLang="de-DE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Lucida Sans" panose="020B06020305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de-DE" altLang="de-DE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Sojaprodukte, Geflügel und Fleisch sind immer BIO</a:t>
            </a:r>
            <a:endParaRPr kumimoji="0" lang="de-DE" altLang="de-DE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de-DE" altLang="de-DE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Die Suppen werden immer auf Kartoffelbasis gekocht</a:t>
            </a:r>
            <a:endParaRPr kumimoji="0" lang="de-DE" altLang="de-DE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de-DE" altLang="de-DE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Unsere Speisen sind in eigener Produktion hergestellt, es sei denn sie sind anders gekennzeichnet. Wir kaufen unsere Waren regional und saisonal ein.</a:t>
            </a:r>
            <a:endParaRPr kumimoji="0" lang="de-DE" altLang="de-DE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de-DE" altLang="de-DE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Unser Fisch kommt immer aus nachhaltiger Fischzucht</a:t>
            </a:r>
            <a:endParaRPr kumimoji="0" lang="de-DE" altLang="de-DE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de-DE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9638E103-AC28-7694-0AE8-877677BA2126}"/>
              </a:ext>
            </a:extLst>
          </p:cNvPr>
          <p:cNvSpPr txBox="1"/>
          <p:nvPr/>
        </p:nvSpPr>
        <p:spPr>
          <a:xfrm>
            <a:off x="5053782" y="6362699"/>
            <a:ext cx="2163096" cy="55491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1D851CE5-CD4C-EFB5-C8FB-8124A73D42A4}"/>
              </a:ext>
            </a:extLst>
          </p:cNvPr>
          <p:cNvSpPr/>
          <p:nvPr/>
        </p:nvSpPr>
        <p:spPr>
          <a:xfrm>
            <a:off x="1676400" y="4292600"/>
            <a:ext cx="8777286" cy="939799"/>
          </a:xfrm>
          <a:prstGeom prst="rect">
            <a:avLst/>
          </a:prstGeom>
          <a:noFill/>
          <a:ln w="38100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3055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Tisch, Essen, Teller enthält.&#10;&#10;Automatisch generierte Beschreibung">
            <a:extLst>
              <a:ext uri="{FF2B5EF4-FFF2-40B4-BE49-F238E27FC236}">
                <a16:creationId xmlns:a16="http://schemas.microsoft.com/office/drawing/2014/main" id="{65150BC6-1151-65C5-EF97-5D0C20F5F0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23950"/>
            <a:ext cx="12192000" cy="6858000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1A52EEBC-BB51-91BD-4F41-1D46587D99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0378" y="5734050"/>
            <a:ext cx="9269362" cy="6277394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F1CE8FA7-3098-81B5-0108-6F0CC2B05C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830" y="5734050"/>
            <a:ext cx="9602540" cy="600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7583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6A27C04-DE5B-47AD-8C68-18B196FEE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947" y="1120877"/>
            <a:ext cx="11523407" cy="904568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br>
              <a:rPr lang="de-DE" sz="20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de-DE" sz="20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de-DE" sz="20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936CB92-BA39-4C2D-9BB9-E0EDEEFBC1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pPr marL="0" indent="0">
              <a:buNone/>
            </a:pPr>
            <a:r>
              <a:rPr lang="de-DE" sz="2800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</a:t>
            </a:r>
          </a:p>
          <a:p>
            <a:pPr marL="0" indent="0">
              <a:buNone/>
            </a:pPr>
            <a:r>
              <a:rPr lang="de-DE" sz="28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Vegan leben ist ein Lebensstil      </a:t>
            </a:r>
          </a:p>
          <a:p>
            <a:pPr marL="0" indent="0">
              <a:buNone/>
            </a:pPr>
            <a:r>
              <a:rPr lang="de-DE" sz="28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          Anorexia nervosa ist eine Erkrankung</a:t>
            </a:r>
          </a:p>
          <a:p>
            <a:pPr marL="0" indent="0">
              <a:buNone/>
            </a:pPr>
            <a:endParaRPr lang="de-DE" sz="2800" b="1" dirty="0">
              <a:solidFill>
                <a:srgbClr val="CC00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8AA9BD08-6903-4FA8-BE3F-A8F0EC40F3BA}"/>
              </a:ext>
            </a:extLst>
          </p:cNvPr>
          <p:cNvSpPr txBox="1"/>
          <p:nvPr/>
        </p:nvSpPr>
        <p:spPr>
          <a:xfrm>
            <a:off x="5029200" y="6308727"/>
            <a:ext cx="2324100" cy="64396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531051EA-8554-94A9-8DDB-8B6BF9451939}"/>
              </a:ext>
            </a:extLst>
          </p:cNvPr>
          <p:cNvSpPr txBox="1"/>
          <p:nvPr/>
        </p:nvSpPr>
        <p:spPr>
          <a:xfrm>
            <a:off x="390525" y="1193146"/>
            <a:ext cx="1229631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Warum machen wir das mit, warum erlauben wir eine vegane Ernährung in der Essstörungstherapie und                  </a:t>
            </a:r>
          </a:p>
          <a:p>
            <a:r>
              <a:rPr lang="de-DE" sz="20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das auch noch bei Anorexia nervosa Patientinnen?</a:t>
            </a:r>
            <a:br>
              <a:rPr lang="de-DE" sz="44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de-DE" sz="2000" dirty="0">
              <a:solidFill>
                <a:srgbClr val="CC0099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A2B576C9-E971-8808-97F3-A68B9628A4E1}"/>
              </a:ext>
            </a:extLst>
          </p:cNvPr>
          <p:cNvSpPr txBox="1"/>
          <p:nvPr/>
        </p:nvSpPr>
        <p:spPr>
          <a:xfrm>
            <a:off x="390525" y="4649192"/>
            <a:ext cx="117953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World Health Organization 2022; </a:t>
            </a:r>
            <a:r>
              <a:rPr lang="en-US" sz="18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Visseren</a:t>
            </a:r>
            <a:r>
              <a:rPr lang="en-US" sz="18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et  al. 2021; Lichtenstein et  al. 2021 </a:t>
            </a:r>
          </a:p>
          <a:p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800" i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 generell gesundes Diätmuster basiert auf Früchten, Gemüse, Vollkorn, Hülsenfrüchten, Nüssen, Ölsaaten, gesunden Ölen</a:t>
            </a:r>
            <a:endParaRPr lang="en-US" sz="1800" i="1" dirty="0">
              <a:solidFill>
                <a:srgbClr val="CC00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4330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82CB8D2C-1AE2-4DC4-CD32-6F50958E15AF}"/>
              </a:ext>
            </a:extLst>
          </p:cNvPr>
          <p:cNvSpPr txBox="1"/>
          <p:nvPr/>
        </p:nvSpPr>
        <p:spPr>
          <a:xfrm>
            <a:off x="1097280" y="685800"/>
            <a:ext cx="946404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Wiederernährungsgruppen bei Anorexia nervosa</a:t>
            </a:r>
          </a:p>
          <a:p>
            <a:r>
              <a:rPr lang="de-DE" sz="25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5A3E510D-3404-65A6-4CE7-CCAB35A6C2FB}"/>
              </a:ext>
            </a:extLst>
          </p:cNvPr>
          <p:cNvSpPr txBox="1"/>
          <p:nvPr/>
        </p:nvSpPr>
        <p:spPr>
          <a:xfrm>
            <a:off x="1097280" y="1369853"/>
            <a:ext cx="103278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217988" algn="l"/>
              </a:tabLst>
            </a:pPr>
            <a:r>
              <a:rPr lang="de-DE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Konsekutive Aufnahmen von 01.01.2019 bis 31.12.2021</a:t>
            </a:r>
          </a:p>
          <a:p>
            <a:r>
              <a:rPr lang="de-DE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Aufenthaltsdauer: </a:t>
            </a:r>
            <a:r>
              <a:rPr lang="de-DE" u="sng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&gt;</a:t>
            </a:r>
            <a:r>
              <a:rPr lang="de-DE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7Tage</a:t>
            </a:r>
          </a:p>
          <a:p>
            <a:r>
              <a:rPr lang="de-DE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Aufnahme-BMI:     &lt; 18,5kg/m² oder &lt; 25.BMI-Perzentile (bei den unter 15,5-Jährigen)</a:t>
            </a:r>
          </a:p>
          <a:p>
            <a:r>
              <a:rPr lang="de-DE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Diagnosen:             F50.00/ F50.01/ F50.1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9E488F6-A8D0-F4B9-D6AB-CE6F1450F41C}"/>
              </a:ext>
            </a:extLst>
          </p:cNvPr>
          <p:cNvSpPr txBox="1"/>
          <p:nvPr/>
        </p:nvSpPr>
        <p:spPr>
          <a:xfrm>
            <a:off x="1057213" y="2686811"/>
            <a:ext cx="8006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690 Patientinnen/ Patienten (28 männlich/ 4,1%) </a:t>
            </a:r>
          </a:p>
          <a:p>
            <a:r>
              <a:rPr lang="de-DE" sz="2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0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Mischkost/</a:t>
            </a:r>
            <a:r>
              <a:rPr lang="de-DE" sz="2000" b="1" dirty="0" err="1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flexitarisch</a:t>
            </a:r>
            <a:r>
              <a:rPr lang="de-DE" sz="20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de-DE" sz="2000" b="1" dirty="0" err="1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pescovegetarisch</a:t>
            </a:r>
            <a:r>
              <a:rPr lang="de-DE" sz="20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- vegetarisch - vegan</a:t>
            </a:r>
          </a:p>
        </p:txBody>
      </p:sp>
      <p:graphicFrame>
        <p:nvGraphicFramePr>
          <p:cNvPr id="10" name="Diagramm 9">
            <a:extLst>
              <a:ext uri="{FF2B5EF4-FFF2-40B4-BE49-F238E27FC236}">
                <a16:creationId xmlns:a16="http://schemas.microsoft.com/office/drawing/2014/main" id="{2AC29861-813A-4098-8F31-94F010D95DB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9512784"/>
              </p:ext>
            </p:extLst>
          </p:nvPr>
        </p:nvGraphicFramePr>
        <p:xfrm>
          <a:off x="3932903" y="3463304"/>
          <a:ext cx="5919020" cy="3291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" name="Diagramm 1">
            <a:extLst>
              <a:ext uri="{FF2B5EF4-FFF2-40B4-BE49-F238E27FC236}">
                <a16:creationId xmlns:a16="http://schemas.microsoft.com/office/drawing/2014/main" id="{4D315F63-134A-4E1B-90A3-8E94029224F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1051472"/>
              </p:ext>
            </p:extLst>
          </p:nvPr>
        </p:nvGraphicFramePr>
        <p:xfrm>
          <a:off x="-117363" y="3109586"/>
          <a:ext cx="4286240" cy="4189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feld 2">
            <a:extLst>
              <a:ext uri="{FF2B5EF4-FFF2-40B4-BE49-F238E27FC236}">
                <a16:creationId xmlns:a16="http://schemas.microsoft.com/office/drawing/2014/main" id="{0622B71C-1BA2-45CB-E0C5-F392567F9C97}"/>
              </a:ext>
            </a:extLst>
          </p:cNvPr>
          <p:cNvSpPr txBox="1"/>
          <p:nvPr/>
        </p:nvSpPr>
        <p:spPr>
          <a:xfrm>
            <a:off x="10561320" y="172369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/>
          </a:p>
        </p:txBody>
      </p:sp>
      <p:graphicFrame>
        <p:nvGraphicFramePr>
          <p:cNvPr id="7" name="Diagramm 6">
            <a:extLst>
              <a:ext uri="{FF2B5EF4-FFF2-40B4-BE49-F238E27FC236}">
                <a16:creationId xmlns:a16="http://schemas.microsoft.com/office/drawing/2014/main" id="{CB69BC4D-FCAE-2B9D-CD22-B3B49B2F03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4733107"/>
              </p:ext>
            </p:extLst>
          </p:nvPr>
        </p:nvGraphicFramePr>
        <p:xfrm>
          <a:off x="8367685" y="379371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Rechteck 7">
            <a:extLst>
              <a:ext uri="{FF2B5EF4-FFF2-40B4-BE49-F238E27FC236}">
                <a16:creationId xmlns:a16="http://schemas.microsoft.com/office/drawing/2014/main" id="{220FD208-4364-CA23-0D32-9BFE3DAD803A}"/>
              </a:ext>
            </a:extLst>
          </p:cNvPr>
          <p:cNvSpPr/>
          <p:nvPr/>
        </p:nvSpPr>
        <p:spPr>
          <a:xfrm>
            <a:off x="4854596" y="6431687"/>
            <a:ext cx="3962973" cy="8676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aphicFrame>
        <p:nvGraphicFramePr>
          <p:cNvPr id="9" name="Diagramm 8">
            <a:extLst>
              <a:ext uri="{FF2B5EF4-FFF2-40B4-BE49-F238E27FC236}">
                <a16:creationId xmlns:a16="http://schemas.microsoft.com/office/drawing/2014/main" id="{D2C79B0C-8CA1-962E-C913-9DBCB818456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4036860"/>
              </p:ext>
            </p:extLst>
          </p:nvPr>
        </p:nvGraphicFramePr>
        <p:xfrm>
          <a:off x="8219143" y="4069596"/>
          <a:ext cx="4040426" cy="2269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97393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Graphic spid="2" grpId="0">
        <p:bldAsOne/>
      </p:bldGraphic>
      <p:bldGraphic spid="9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8EF63994-3F1C-40BC-681A-BA249E74EE45}"/>
              </a:ext>
            </a:extLst>
          </p:cNvPr>
          <p:cNvSpPr txBox="1"/>
          <p:nvPr/>
        </p:nvSpPr>
        <p:spPr>
          <a:xfrm>
            <a:off x="1076325" y="1476375"/>
            <a:ext cx="25310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ERGEBNISSE</a:t>
            </a:r>
          </a:p>
        </p:txBody>
      </p:sp>
    </p:spTree>
    <p:extLst>
      <p:ext uri="{BB962C8B-B14F-4D97-AF65-F5344CB8AC3E}">
        <p14:creationId xmlns:p14="http://schemas.microsoft.com/office/powerpoint/2010/main" val="40200350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E3057A44-1477-AC99-524B-838B7E876502}"/>
              </a:ext>
            </a:extLst>
          </p:cNvPr>
          <p:cNvSpPr txBox="1"/>
          <p:nvPr/>
        </p:nvSpPr>
        <p:spPr>
          <a:xfrm>
            <a:off x="1651819" y="786581"/>
            <a:ext cx="9208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Unterschiede in den AN-Diagnose-Untergruppen: mehr restriktive AN in der vegan Gruppe?</a:t>
            </a:r>
          </a:p>
        </p:txBody>
      </p:sp>
      <p:graphicFrame>
        <p:nvGraphicFramePr>
          <p:cNvPr id="4" name="Diagramm 3">
            <a:extLst>
              <a:ext uri="{FF2B5EF4-FFF2-40B4-BE49-F238E27FC236}">
                <a16:creationId xmlns:a16="http://schemas.microsoft.com/office/drawing/2014/main" id="{CA6DE7DD-230B-677A-5403-7FDC638B471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0052535"/>
              </p:ext>
            </p:extLst>
          </p:nvPr>
        </p:nvGraphicFramePr>
        <p:xfrm>
          <a:off x="2300748" y="1839884"/>
          <a:ext cx="7108723" cy="43347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feld 1">
            <a:extLst>
              <a:ext uri="{FF2B5EF4-FFF2-40B4-BE49-F238E27FC236}">
                <a16:creationId xmlns:a16="http://schemas.microsoft.com/office/drawing/2014/main" id="{409C2EBC-DF74-CFE9-1355-29A202C25475}"/>
              </a:ext>
            </a:extLst>
          </p:cNvPr>
          <p:cNvSpPr txBox="1"/>
          <p:nvPr/>
        </p:nvSpPr>
        <p:spPr>
          <a:xfrm>
            <a:off x="7964129" y="1562885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92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EDAE2F2D-FD1F-B30C-1BB6-DA30250B0BA7}"/>
              </a:ext>
            </a:extLst>
          </p:cNvPr>
          <p:cNvSpPr txBox="1"/>
          <p:nvPr/>
        </p:nvSpPr>
        <p:spPr>
          <a:xfrm>
            <a:off x="5830542" y="1562885"/>
            <a:ext cx="4972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236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8C56B582-044C-A2AD-3B85-2A23FB110927}"/>
              </a:ext>
            </a:extLst>
          </p:cNvPr>
          <p:cNvSpPr txBox="1"/>
          <p:nvPr/>
        </p:nvSpPr>
        <p:spPr>
          <a:xfrm>
            <a:off x="3696955" y="1562885"/>
            <a:ext cx="4972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362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E4BE646-C8D7-CD66-D678-39A845F09B9E}"/>
              </a:ext>
            </a:extLst>
          </p:cNvPr>
          <p:cNvSpPr txBox="1"/>
          <p:nvPr/>
        </p:nvSpPr>
        <p:spPr>
          <a:xfrm>
            <a:off x="4965290" y="6451657"/>
            <a:ext cx="225158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7D2F86F6-E623-018D-2BD4-DED74518BE6F}"/>
              </a:ext>
            </a:extLst>
          </p:cNvPr>
          <p:cNvSpPr txBox="1"/>
          <p:nvPr/>
        </p:nvSpPr>
        <p:spPr>
          <a:xfrm>
            <a:off x="2476195" y="6071419"/>
            <a:ext cx="612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p.46</a:t>
            </a:r>
          </a:p>
        </p:txBody>
      </p:sp>
    </p:spTree>
    <p:extLst>
      <p:ext uri="{BB962C8B-B14F-4D97-AF65-F5344CB8AC3E}">
        <p14:creationId xmlns:p14="http://schemas.microsoft.com/office/powerpoint/2010/main" val="30568473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 1">
            <a:extLst>
              <a:ext uri="{FF2B5EF4-FFF2-40B4-BE49-F238E27FC236}">
                <a16:creationId xmlns:a16="http://schemas.microsoft.com/office/drawing/2014/main" id="{56F45B7E-9637-884B-5B96-8F31ED22E52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8280483"/>
              </p:ext>
            </p:extLst>
          </p:nvPr>
        </p:nvGraphicFramePr>
        <p:xfrm>
          <a:off x="2449483" y="1568334"/>
          <a:ext cx="6763343" cy="46554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feld 2">
            <a:extLst>
              <a:ext uri="{FF2B5EF4-FFF2-40B4-BE49-F238E27FC236}">
                <a16:creationId xmlns:a16="http://schemas.microsoft.com/office/drawing/2014/main" id="{0D78210C-0323-7897-2281-DDCADD4DE0A0}"/>
              </a:ext>
            </a:extLst>
          </p:cNvPr>
          <p:cNvSpPr txBox="1"/>
          <p:nvPr/>
        </p:nvSpPr>
        <p:spPr>
          <a:xfrm>
            <a:off x="1730477" y="973394"/>
            <a:ext cx="9383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Unterschiede in der Makronährstoffzusammensetzung im </a:t>
            </a:r>
            <a:r>
              <a:rPr lang="de-DE" b="1" dirty="0" err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Essplan</a:t>
            </a:r>
            <a:r>
              <a:rPr lang="de-DE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bei Aufnahme?</a:t>
            </a:r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73179249-A4B2-12F3-1D93-AAA85548E7FE}"/>
              </a:ext>
            </a:extLst>
          </p:cNvPr>
          <p:cNvSpPr txBox="1"/>
          <p:nvPr/>
        </p:nvSpPr>
        <p:spPr>
          <a:xfrm>
            <a:off x="4935795" y="6322142"/>
            <a:ext cx="2615380" cy="59547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508672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 1">
            <a:extLst>
              <a:ext uri="{FF2B5EF4-FFF2-40B4-BE49-F238E27FC236}">
                <a16:creationId xmlns:a16="http://schemas.microsoft.com/office/drawing/2014/main" id="{7223EF6B-C475-2135-F9B4-189C0254F50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1804805"/>
              </p:ext>
            </p:extLst>
          </p:nvPr>
        </p:nvGraphicFramePr>
        <p:xfrm>
          <a:off x="2543695" y="1420670"/>
          <a:ext cx="6630786" cy="46107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feld 2">
            <a:extLst>
              <a:ext uri="{FF2B5EF4-FFF2-40B4-BE49-F238E27FC236}">
                <a16:creationId xmlns:a16="http://schemas.microsoft.com/office/drawing/2014/main" id="{145A0B19-31C5-2E97-CD8B-BCC6EB8C25D5}"/>
              </a:ext>
            </a:extLst>
          </p:cNvPr>
          <p:cNvSpPr txBox="1"/>
          <p:nvPr/>
        </p:nvSpPr>
        <p:spPr>
          <a:xfrm>
            <a:off x="2543695" y="757084"/>
            <a:ext cx="6905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Unterschiede im wöchentlichen </a:t>
            </a:r>
            <a:r>
              <a:rPr lang="de-DE" b="1" dirty="0" err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Zunahmedurchschnitt</a:t>
            </a:r>
            <a:r>
              <a:rPr lang="de-DE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0FCE777B-453F-D9F7-E29E-B6ABA75760C1}"/>
              </a:ext>
            </a:extLst>
          </p:cNvPr>
          <p:cNvSpPr txBox="1"/>
          <p:nvPr/>
        </p:nvSpPr>
        <p:spPr>
          <a:xfrm>
            <a:off x="4945625" y="6325717"/>
            <a:ext cx="230074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1B04A7FE-0D5A-C4B5-F6CE-A4E31F3BB92B}"/>
              </a:ext>
            </a:extLst>
          </p:cNvPr>
          <p:cNvGrpSpPr/>
          <p:nvPr/>
        </p:nvGrpSpPr>
        <p:grpSpPr>
          <a:xfrm>
            <a:off x="4533900" y="1334945"/>
            <a:ext cx="2731524" cy="741930"/>
            <a:chOff x="4533900" y="1334945"/>
            <a:chExt cx="2731524" cy="741930"/>
          </a:xfrm>
        </p:grpSpPr>
        <p:cxnSp>
          <p:nvCxnSpPr>
            <p:cNvPr id="7" name="Gerader Verbinder 6">
              <a:extLst>
                <a:ext uri="{FF2B5EF4-FFF2-40B4-BE49-F238E27FC236}">
                  <a16:creationId xmlns:a16="http://schemas.microsoft.com/office/drawing/2014/main" id="{84F96B05-E658-204E-58F9-1C2D4CA797E6}"/>
                </a:ext>
              </a:extLst>
            </p:cNvPr>
            <p:cNvCxnSpPr>
              <a:cxnSpLocks/>
            </p:cNvCxnSpPr>
            <p:nvPr/>
          </p:nvCxnSpPr>
          <p:spPr>
            <a:xfrm>
              <a:off x="4543425" y="1334945"/>
              <a:ext cx="270294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r Verbinder 9">
              <a:extLst>
                <a:ext uri="{FF2B5EF4-FFF2-40B4-BE49-F238E27FC236}">
                  <a16:creationId xmlns:a16="http://schemas.microsoft.com/office/drawing/2014/main" id="{4B3D28BE-4053-A8F5-6913-8BBA1FE2329A}"/>
                </a:ext>
              </a:extLst>
            </p:cNvPr>
            <p:cNvCxnSpPr>
              <a:cxnSpLocks/>
            </p:cNvCxnSpPr>
            <p:nvPr/>
          </p:nvCxnSpPr>
          <p:spPr>
            <a:xfrm>
              <a:off x="4533900" y="1334945"/>
              <a:ext cx="9525" cy="20853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r Verbinder 11">
              <a:extLst>
                <a:ext uri="{FF2B5EF4-FFF2-40B4-BE49-F238E27FC236}">
                  <a16:creationId xmlns:a16="http://schemas.microsoft.com/office/drawing/2014/main" id="{B235DC62-B623-FDCE-3BEC-1E499DDCC54B}"/>
                </a:ext>
              </a:extLst>
            </p:cNvPr>
            <p:cNvCxnSpPr>
              <a:cxnSpLocks/>
            </p:cNvCxnSpPr>
            <p:nvPr/>
          </p:nvCxnSpPr>
          <p:spPr>
            <a:xfrm>
              <a:off x="7255899" y="1373470"/>
              <a:ext cx="9525" cy="70340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feld 18">
            <a:extLst>
              <a:ext uri="{FF2B5EF4-FFF2-40B4-BE49-F238E27FC236}">
                <a16:creationId xmlns:a16="http://schemas.microsoft.com/office/drawing/2014/main" id="{5D4C9601-7977-87AE-92B3-4B862E010729}"/>
              </a:ext>
            </a:extLst>
          </p:cNvPr>
          <p:cNvSpPr txBox="1"/>
          <p:nvPr/>
        </p:nvSpPr>
        <p:spPr>
          <a:xfrm>
            <a:off x="5325688" y="1051338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p=.003</a:t>
            </a:r>
          </a:p>
        </p:txBody>
      </p:sp>
    </p:spTree>
    <p:extLst>
      <p:ext uri="{BB962C8B-B14F-4D97-AF65-F5344CB8AC3E}">
        <p14:creationId xmlns:p14="http://schemas.microsoft.com/office/powerpoint/2010/main" val="32997485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 1">
            <a:extLst>
              <a:ext uri="{FF2B5EF4-FFF2-40B4-BE49-F238E27FC236}">
                <a16:creationId xmlns:a16="http://schemas.microsoft.com/office/drawing/2014/main" id="{D6926E11-753A-F131-A059-70AE8DE0E6ED}"/>
              </a:ext>
            </a:extLst>
          </p:cNvPr>
          <p:cNvGraphicFramePr>
            <a:graphicFrameLocks/>
          </p:cNvGraphicFramePr>
          <p:nvPr/>
        </p:nvGraphicFramePr>
        <p:xfrm>
          <a:off x="4632961" y="1645921"/>
          <a:ext cx="6752705" cy="4013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Diagramm 2">
            <a:extLst>
              <a:ext uri="{FF2B5EF4-FFF2-40B4-BE49-F238E27FC236}">
                <a16:creationId xmlns:a16="http://schemas.microsoft.com/office/drawing/2014/main" id="{B6C8C5FC-50AF-403E-A67D-DFFAF7D76C4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10356365"/>
              </p:ext>
            </p:extLst>
          </p:nvPr>
        </p:nvGraphicFramePr>
        <p:xfrm>
          <a:off x="579120" y="2493818"/>
          <a:ext cx="3089563" cy="1999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>
            <a:extLst>
              <a:ext uri="{FF2B5EF4-FFF2-40B4-BE49-F238E27FC236}">
                <a16:creationId xmlns:a16="http://schemas.microsoft.com/office/drawing/2014/main" id="{38992BEC-1D09-4F7E-22EC-EDF41DAE4E58}"/>
              </a:ext>
            </a:extLst>
          </p:cNvPr>
          <p:cNvSpPr txBox="1"/>
          <p:nvPr/>
        </p:nvSpPr>
        <p:spPr>
          <a:xfrm>
            <a:off x="2123901" y="804541"/>
            <a:ext cx="718773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de-DE" sz="2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Beeinflusst die Ernährungsform das Entlassungsgewicht? </a:t>
            </a:r>
          </a:p>
          <a:p>
            <a:pPr algn="ctr" rtl="0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endParaRPr lang="de-DE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57FEC52-A78A-4E8E-AC9B-40220B122979}"/>
              </a:ext>
            </a:extLst>
          </p:cNvPr>
          <p:cNvSpPr txBox="1"/>
          <p:nvPr/>
        </p:nvSpPr>
        <p:spPr>
          <a:xfrm>
            <a:off x="521110" y="1986116"/>
            <a:ext cx="20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BMI bei Entlassung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B747ED04-BD60-144D-D612-6BBFDF153C38}"/>
              </a:ext>
            </a:extLst>
          </p:cNvPr>
          <p:cNvSpPr txBox="1"/>
          <p:nvPr/>
        </p:nvSpPr>
        <p:spPr>
          <a:xfrm>
            <a:off x="4994787" y="6440129"/>
            <a:ext cx="228108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F99E764D-7576-7939-353C-27840C892486}"/>
              </a:ext>
            </a:extLst>
          </p:cNvPr>
          <p:cNvSpPr txBox="1"/>
          <p:nvPr/>
        </p:nvSpPr>
        <p:spPr>
          <a:xfrm>
            <a:off x="657225" y="4857750"/>
            <a:ext cx="715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Calibri" panose="020F0502020204030204" pitchFamily="34" charset="0"/>
                <a:cs typeface="Calibri" panose="020F0502020204030204" pitchFamily="34" charset="0"/>
              </a:rPr>
              <a:t>p.373</a:t>
            </a:r>
          </a:p>
        </p:txBody>
      </p:sp>
    </p:spTree>
    <p:extLst>
      <p:ext uri="{BB962C8B-B14F-4D97-AF65-F5344CB8AC3E}">
        <p14:creationId xmlns:p14="http://schemas.microsoft.com/office/powerpoint/2010/main" val="2401877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B847C2FC-6741-64F3-82C5-7C926DEED278}"/>
              </a:ext>
            </a:extLst>
          </p:cNvPr>
          <p:cNvSpPr txBox="1"/>
          <p:nvPr/>
        </p:nvSpPr>
        <p:spPr>
          <a:xfrm>
            <a:off x="2625955" y="772117"/>
            <a:ext cx="59163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Mittlere stationäre Aufenthaltsdauer nach Kostform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5CA5EF6E-2E0F-52FF-2F7E-42572429E1F2}"/>
              </a:ext>
            </a:extLst>
          </p:cNvPr>
          <p:cNvSpPr txBox="1"/>
          <p:nvPr/>
        </p:nvSpPr>
        <p:spPr>
          <a:xfrm>
            <a:off x="4871884" y="6337627"/>
            <a:ext cx="244823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graphicFrame>
        <p:nvGraphicFramePr>
          <p:cNvPr id="2" name="Diagramm 1">
            <a:extLst>
              <a:ext uri="{FF2B5EF4-FFF2-40B4-BE49-F238E27FC236}">
                <a16:creationId xmlns:a16="http://schemas.microsoft.com/office/drawing/2014/main" id="{EEEBFC0B-FE17-4F7B-98E2-606FA9FA1CE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2872504"/>
              </p:ext>
            </p:extLst>
          </p:nvPr>
        </p:nvGraphicFramePr>
        <p:xfrm>
          <a:off x="1647825" y="1310672"/>
          <a:ext cx="7934325" cy="41757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feld 5">
            <a:extLst>
              <a:ext uri="{FF2B5EF4-FFF2-40B4-BE49-F238E27FC236}">
                <a16:creationId xmlns:a16="http://schemas.microsoft.com/office/drawing/2014/main" id="{77B5D79D-9E34-1E04-7909-FE1E0CCA5243}"/>
              </a:ext>
            </a:extLst>
          </p:cNvPr>
          <p:cNvSpPr txBox="1"/>
          <p:nvPr/>
        </p:nvSpPr>
        <p:spPr>
          <a:xfrm>
            <a:off x="3409951" y="5619750"/>
            <a:ext cx="3961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Calibri" panose="020F0502020204030204" pitchFamily="34" charset="0"/>
                <a:cs typeface="Calibri" panose="020F0502020204030204" pitchFamily="34" charset="0"/>
              </a:rPr>
              <a:t>P=.267</a:t>
            </a:r>
          </a:p>
        </p:txBody>
      </p:sp>
    </p:spTree>
    <p:extLst>
      <p:ext uri="{BB962C8B-B14F-4D97-AF65-F5344CB8AC3E}">
        <p14:creationId xmlns:p14="http://schemas.microsoft.com/office/powerpoint/2010/main" val="3335935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>
            <a:extLst>
              <a:ext uri="{FF2B5EF4-FFF2-40B4-BE49-F238E27FC236}">
                <a16:creationId xmlns:a16="http://schemas.microsoft.com/office/drawing/2014/main" id="{E4675240-0127-44F7-97A7-CD06934A60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0256" y="1495444"/>
            <a:ext cx="2957513" cy="699762"/>
          </a:xfrm>
          <a:prstGeom prst="rect">
            <a:avLst/>
          </a:prstGeom>
          <a:noFill/>
          <a:ln w="9525">
            <a:solidFill>
              <a:srgbClr val="D6009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9490" tIns="44745" rIns="89490" bIns="44745">
            <a:spAutoFit/>
          </a:bodyPr>
          <a:lstStyle>
            <a:lvl1pPr defTabSz="89535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1pPr>
            <a:lvl2pPr marL="742950" indent="-285750" defTabSz="8953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2pPr>
            <a:lvl3pPr marL="1143000" indent="-228600" defTabSz="8953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3pPr>
            <a:lvl4pPr marL="1600200" indent="-228600" defTabSz="8953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4pPr>
            <a:lvl5pPr marL="2057400" indent="-228600" defTabSz="8953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5pPr>
            <a:lvl6pPr marL="25146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6pPr>
            <a:lvl7pPr marL="29718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7pPr>
            <a:lvl8pPr marL="34290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8pPr>
            <a:lvl9pPr marL="38862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000000"/>
              </a:buClr>
              <a:buSzPct val="75000"/>
              <a:buFont typeface="Wingdings" panose="05000000000000000000" pitchFamily="2" charset="2"/>
              <a:buNone/>
            </a:pPr>
            <a:r>
              <a:rPr lang="de-DE" altLang="de-DE" sz="1600" b="1" dirty="0">
                <a:solidFill>
                  <a:srgbClr val="D60093"/>
                </a:solidFill>
                <a:latin typeface="Calibri" panose="020F0502020204030204" pitchFamily="34" charset="0"/>
              </a:rPr>
              <a:t>Medizinisches Monitoring</a:t>
            </a:r>
            <a:r>
              <a:rPr lang="de-DE" altLang="de-DE" sz="1400" b="1" dirty="0">
                <a:solidFill>
                  <a:schemeClr val="tx2"/>
                </a:solidFill>
                <a:latin typeface="Calibri" panose="020F0502020204030204" pitchFamily="34" charset="0"/>
              </a:rPr>
              <a:t> Bestandsaufnahme/Überwachung im Verlauf / Behandlung/ Diagnostik</a:t>
            </a:r>
          </a:p>
        </p:txBody>
      </p:sp>
      <p:sp>
        <p:nvSpPr>
          <p:cNvPr id="61443" name="Text Box 3">
            <a:extLst>
              <a:ext uri="{FF2B5EF4-FFF2-40B4-BE49-F238E27FC236}">
                <a16:creationId xmlns:a16="http://schemas.microsoft.com/office/drawing/2014/main" id="{CEC50E11-0E9A-466E-BA1F-282896CBC6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8213" y="977901"/>
            <a:ext cx="4773613" cy="1414463"/>
          </a:xfrm>
          <a:prstGeom prst="rect">
            <a:avLst/>
          </a:prstGeom>
          <a:noFill/>
          <a:ln w="9525">
            <a:solidFill>
              <a:srgbClr val="D6009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9490" tIns="44745" rIns="89490" bIns="44745">
            <a:spAutoFit/>
          </a:bodyPr>
          <a:lstStyle>
            <a:lvl1pPr defTabSz="89535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1pPr>
            <a:lvl2pPr marL="742950" indent="-285750" defTabSz="8953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2pPr>
            <a:lvl3pPr marL="1143000" indent="-228600" defTabSz="8953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3pPr>
            <a:lvl4pPr marL="1600200" indent="-228600" defTabSz="8953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4pPr>
            <a:lvl5pPr marL="2057400" indent="-228600" defTabSz="8953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5pPr>
            <a:lvl6pPr marL="25146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6pPr>
            <a:lvl7pPr marL="29718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7pPr>
            <a:lvl8pPr marL="34290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8pPr>
            <a:lvl9pPr marL="38862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>
                <a:solidFill>
                  <a:srgbClr val="D60093"/>
                </a:solidFill>
                <a:latin typeface="Calibri" panose="020F0502020204030204" pitchFamily="34" charset="0"/>
              </a:rPr>
              <a:t>Esspsychotherapie / Ernährungsmanagement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4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Essplan</a:t>
            </a:r>
            <a:r>
              <a:rPr lang="de-DE" altLang="de-DE" sz="1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 gestützte adaptive (Wieder) Ernährung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(Kalorien und Makro-Mikronährstoff definiertes Essprotokoll mit individueller Anpassung, darmgesunde Ernährung)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Nachbetreuung der Mahlzeiten und Symptomdruckbetreuung/ Symptomanalysen</a:t>
            </a:r>
          </a:p>
        </p:txBody>
      </p:sp>
      <p:sp>
        <p:nvSpPr>
          <p:cNvPr id="61444" name="Text Box 4">
            <a:extLst>
              <a:ext uri="{FF2B5EF4-FFF2-40B4-BE49-F238E27FC236}">
                <a16:creationId xmlns:a16="http://schemas.microsoft.com/office/drawing/2014/main" id="{C2DCBDCE-5D19-481E-8CFE-71CBE8AABC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208" y="3567073"/>
            <a:ext cx="3935412" cy="1782763"/>
          </a:xfrm>
          <a:prstGeom prst="rect">
            <a:avLst/>
          </a:prstGeom>
          <a:noFill/>
          <a:ln w="9525">
            <a:solidFill>
              <a:srgbClr val="D6009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9490" tIns="44745" rIns="89490" bIns="44745">
            <a:spAutoFit/>
          </a:bodyPr>
          <a:lstStyle>
            <a:lvl1pPr defTabSz="89535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1pPr>
            <a:lvl2pPr marL="742950" indent="-285750" defTabSz="8953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2pPr>
            <a:lvl3pPr marL="1143000" indent="-228600" defTabSz="8953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3pPr>
            <a:lvl4pPr marL="1600200" indent="-228600" defTabSz="8953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4pPr>
            <a:lvl5pPr marL="2057400" indent="-228600" defTabSz="8953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5pPr>
            <a:lvl6pPr marL="25146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6pPr>
            <a:lvl7pPr marL="29718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7pPr>
            <a:lvl8pPr marL="34290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8pPr>
            <a:lvl9pPr marL="38862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>
                <a:solidFill>
                  <a:srgbClr val="D60093"/>
                </a:solidFill>
                <a:latin typeface="Calibri" panose="020F0502020204030204" pitchFamily="34" charset="0"/>
              </a:rPr>
              <a:t>Störungsorientierter Psychotherapieprozess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Gruppendominiert / Einzel begleitend  / Symptomgruppen (Anorexie / Bulimie / Adipositas / ADHS)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de-DE" altLang="de-DE" sz="1400" b="1" dirty="0">
              <a:solidFill>
                <a:schemeClr val="accent1">
                  <a:lumMod val="75000"/>
                </a:schemeClr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mit Kunst- / Körper(</a:t>
            </a:r>
            <a:r>
              <a:rPr lang="de-DE" altLang="de-DE" sz="14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bild</a:t>
            </a:r>
            <a:r>
              <a:rPr lang="de-DE" altLang="de-DE" sz="1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)Therapie / Eltern-Familien / Paar-Training / </a:t>
            </a:r>
            <a:r>
              <a:rPr lang="de-DE" altLang="de-DE" sz="14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Skillstraining</a:t>
            </a:r>
            <a:r>
              <a:rPr lang="de-DE" altLang="de-DE" sz="1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 /soziales Kompetenztraining /Einzelcoaching/ CRT-Training/ Entspannungs-Physio-Bewegungstherapie / Schule</a:t>
            </a:r>
            <a:endParaRPr lang="de-DE" altLang="de-DE" sz="16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61445" name="Text Box 5">
            <a:extLst>
              <a:ext uri="{FF2B5EF4-FFF2-40B4-BE49-F238E27FC236}">
                <a16:creationId xmlns:a16="http://schemas.microsoft.com/office/drawing/2014/main" id="{15FED44F-3C81-43E7-8DFD-566FFD69E2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7113" y="3187701"/>
            <a:ext cx="4464704" cy="1014412"/>
          </a:xfrm>
          <a:prstGeom prst="rect">
            <a:avLst/>
          </a:prstGeom>
          <a:noFill/>
          <a:ln w="9525">
            <a:solidFill>
              <a:srgbClr val="D6009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89490" tIns="44745" rIns="89490" bIns="44745">
            <a:spAutoFit/>
          </a:bodyPr>
          <a:lstStyle>
            <a:lvl1pPr defTabSz="89535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1pPr>
            <a:lvl2pPr marL="742950" indent="-285750" defTabSz="8953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2pPr>
            <a:lvl3pPr marL="1143000" indent="-228600" defTabSz="8953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3pPr>
            <a:lvl4pPr marL="1600200" indent="-228600" defTabSz="8953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4pPr>
            <a:lvl5pPr marL="2057400" indent="-228600" defTabSz="8953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5pPr>
            <a:lvl6pPr marL="25146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6pPr>
            <a:lvl7pPr marL="29718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7pPr>
            <a:lvl8pPr marL="34290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8pPr>
            <a:lvl9pPr marL="38862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>
                <a:solidFill>
                  <a:srgbClr val="D60093"/>
                </a:solidFill>
                <a:latin typeface="Calibri" panose="020F0502020204030204" pitchFamily="34" charset="0"/>
              </a:rPr>
              <a:t>Unterstützungssystem</a:t>
            </a:r>
            <a:r>
              <a:rPr lang="de-DE" altLang="de-DE" sz="1600" b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(therapeutisch angeleitet) </a:t>
            </a:r>
            <a:r>
              <a:rPr lang="de-DE" altLang="de-DE" sz="1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essgestörter, </a:t>
            </a:r>
            <a:r>
              <a:rPr lang="de-DE" altLang="de-DE" sz="1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damit verstehender (da auch Therapie fortgeschrittene) Mitpatientinnen, „Patientinnen Peergroup“</a:t>
            </a:r>
            <a:endParaRPr lang="de-DE" altLang="de-DE" sz="16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61446" name="Line 6">
            <a:extLst>
              <a:ext uri="{FF2B5EF4-FFF2-40B4-BE49-F238E27FC236}">
                <a16:creationId xmlns:a16="http://schemas.microsoft.com/office/drawing/2014/main" id="{20664C55-3EDE-43AD-9EB5-D9763F4DDBBD}"/>
              </a:ext>
            </a:extLst>
          </p:cNvPr>
          <p:cNvSpPr>
            <a:spLocks noChangeShapeType="1"/>
          </p:cNvSpPr>
          <p:nvPr/>
        </p:nvSpPr>
        <p:spPr bwMode="auto">
          <a:xfrm>
            <a:off x="4810094" y="2195207"/>
            <a:ext cx="2" cy="1371866"/>
          </a:xfrm>
          <a:prstGeom prst="line">
            <a:avLst/>
          </a:prstGeom>
          <a:noFill/>
          <a:ln w="28575">
            <a:solidFill>
              <a:srgbClr val="FF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61447" name="Line 7">
            <a:extLst>
              <a:ext uri="{FF2B5EF4-FFF2-40B4-BE49-F238E27FC236}">
                <a16:creationId xmlns:a16="http://schemas.microsoft.com/office/drawing/2014/main" id="{CA90C3B6-A0AB-4C66-9DDD-12B20365163D}"/>
              </a:ext>
            </a:extLst>
          </p:cNvPr>
          <p:cNvSpPr>
            <a:spLocks noChangeShapeType="1"/>
          </p:cNvSpPr>
          <p:nvPr/>
        </p:nvSpPr>
        <p:spPr bwMode="auto">
          <a:xfrm>
            <a:off x="8151000" y="2392364"/>
            <a:ext cx="2" cy="803275"/>
          </a:xfrm>
          <a:prstGeom prst="line">
            <a:avLst/>
          </a:prstGeom>
          <a:noFill/>
          <a:ln w="28575">
            <a:solidFill>
              <a:srgbClr val="FF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61448" name="Line 8">
            <a:extLst>
              <a:ext uri="{FF2B5EF4-FFF2-40B4-BE49-F238E27FC236}">
                <a16:creationId xmlns:a16="http://schemas.microsoft.com/office/drawing/2014/main" id="{69546F86-90A7-4B44-A632-30A6DFD3ECC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277769" y="1908988"/>
            <a:ext cx="800623" cy="0"/>
          </a:xfrm>
          <a:prstGeom prst="line">
            <a:avLst/>
          </a:prstGeom>
          <a:noFill/>
          <a:ln w="28575">
            <a:solidFill>
              <a:srgbClr val="FF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61449" name="Rectangle 10">
            <a:extLst>
              <a:ext uri="{FF2B5EF4-FFF2-40B4-BE49-F238E27FC236}">
                <a16:creationId xmlns:a16="http://schemas.microsoft.com/office/drawing/2014/main" id="{340B7A0A-6F69-4F90-86A9-84E4C8C2ACC3}"/>
              </a:ext>
            </a:extLst>
          </p:cNvPr>
          <p:cNvSpPr>
            <a:spLocks noGrp="1" noRot="1" noChangeArrowheads="1"/>
          </p:cNvSpPr>
          <p:nvPr>
            <p:ph type="ctrTitle"/>
          </p:nvPr>
        </p:nvSpPr>
        <p:spPr>
          <a:xfrm>
            <a:off x="-1524000" y="-255588"/>
            <a:ext cx="11401425" cy="1328738"/>
          </a:xfrm>
        </p:spPr>
        <p:txBody>
          <a:bodyPr/>
          <a:lstStyle/>
          <a:p>
            <a:pPr eaLnBrk="1" hangingPunct="1"/>
            <a:r>
              <a:rPr lang="de-DE" altLang="de-DE" sz="2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Grundsätzliches:</a:t>
            </a:r>
            <a:r>
              <a:rPr lang="de-DE" alt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br>
              <a:rPr lang="de-DE" altLang="de-DE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altLang="de-DE" sz="2000" dirty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</a:t>
            </a:r>
            <a:r>
              <a:rPr lang="de-DE" altLang="de-DE" sz="1600" b="1" dirty="0">
                <a:solidFill>
                  <a:schemeClr val="tx2"/>
                </a:solidFill>
              </a:rPr>
              <a:t>Mehrgleisiges Therapieprogramm</a:t>
            </a:r>
            <a:endParaRPr lang="de-DE" altLang="de-DE" sz="4000" b="1" dirty="0">
              <a:solidFill>
                <a:schemeClr val="tx2"/>
              </a:solidFill>
            </a:endParaRPr>
          </a:p>
        </p:txBody>
      </p:sp>
      <p:sp>
        <p:nvSpPr>
          <p:cNvPr id="61450" name="Text Box 11">
            <a:extLst>
              <a:ext uri="{FF2B5EF4-FFF2-40B4-BE49-F238E27FC236}">
                <a16:creationId xmlns:a16="http://schemas.microsoft.com/office/drawing/2014/main" id="{E47F81EE-E201-4BBC-AC7D-EFC6B7D1A0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1864" y="5077049"/>
            <a:ext cx="3933825" cy="584200"/>
          </a:xfrm>
          <a:prstGeom prst="rect">
            <a:avLst/>
          </a:prstGeom>
          <a:noFill/>
          <a:ln w="9525">
            <a:solidFill>
              <a:srgbClr val="CC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Organisation der </a:t>
            </a:r>
            <a:r>
              <a:rPr lang="de-DE" altLang="de-DE" sz="1600" b="1" dirty="0">
                <a:solidFill>
                  <a:srgbClr val="D60093"/>
                </a:solidFill>
                <a:latin typeface="Calibri" panose="020F0502020204030204" pitchFamily="34" charset="0"/>
              </a:rPr>
              <a:t>nachstationären Weiterbetreuung / berufliches Coaching  </a:t>
            </a:r>
          </a:p>
        </p:txBody>
      </p:sp>
      <p:sp>
        <p:nvSpPr>
          <p:cNvPr id="61451" name="Line 9">
            <a:extLst>
              <a:ext uri="{FF2B5EF4-FFF2-40B4-BE49-F238E27FC236}">
                <a16:creationId xmlns:a16="http://schemas.microsoft.com/office/drawing/2014/main" id="{C404B0D3-3E25-400B-B8E6-78E0EC64273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932619" y="5174108"/>
            <a:ext cx="349245" cy="25400"/>
          </a:xfrm>
          <a:prstGeom prst="line">
            <a:avLst/>
          </a:prstGeom>
          <a:noFill/>
          <a:ln w="28575">
            <a:solidFill>
              <a:srgbClr val="FF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61452" name="Line 9">
            <a:extLst>
              <a:ext uri="{FF2B5EF4-FFF2-40B4-BE49-F238E27FC236}">
                <a16:creationId xmlns:a16="http://schemas.microsoft.com/office/drawing/2014/main" id="{C318A0DD-FEE0-4DF8-8D2A-37D9532D3CA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265268" y="4210050"/>
            <a:ext cx="0" cy="769938"/>
          </a:xfrm>
          <a:prstGeom prst="line">
            <a:avLst/>
          </a:prstGeom>
          <a:noFill/>
          <a:ln w="28575">
            <a:solidFill>
              <a:srgbClr val="FF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de-DE"/>
          </a:p>
        </p:txBody>
      </p:sp>
      <p:pic>
        <p:nvPicPr>
          <p:cNvPr id="3" name="Picture 7" descr="DSC01463">
            <a:extLst>
              <a:ext uri="{FF2B5EF4-FFF2-40B4-BE49-F238E27FC236}">
                <a16:creationId xmlns:a16="http://schemas.microsoft.com/office/drawing/2014/main" id="{7B84B414-2D1E-B25E-2FD5-2ABF201662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12000"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14"/>
          <a:stretch>
            <a:fillRect/>
          </a:stretch>
        </p:blipFill>
        <p:spPr bwMode="auto">
          <a:xfrm>
            <a:off x="-818053" y="0"/>
            <a:ext cx="334786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99179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48049F-7390-7E4A-77FA-AF4157F9A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38225" y="274638"/>
            <a:ext cx="14039850" cy="1143000"/>
          </a:xfrm>
        </p:spPr>
        <p:txBody>
          <a:bodyPr/>
          <a:lstStyle/>
          <a:p>
            <a:pPr algn="ctr"/>
            <a:r>
              <a:rPr lang="de-DE" sz="2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Laborparameter bei Aufnahme: bei &gt; 10% der PatientInnen auffällig</a:t>
            </a:r>
          </a:p>
        </p:txBody>
      </p:sp>
      <p:graphicFrame>
        <p:nvGraphicFramePr>
          <p:cNvPr id="3" name="Diagramm 2">
            <a:extLst>
              <a:ext uri="{FF2B5EF4-FFF2-40B4-BE49-F238E27FC236}">
                <a16:creationId xmlns:a16="http://schemas.microsoft.com/office/drawing/2014/main" id="{74A28020-FA49-1F35-E586-E037CDFEFD4B}"/>
              </a:ext>
            </a:extLst>
          </p:cNvPr>
          <p:cNvGraphicFramePr>
            <a:graphicFrameLocks/>
          </p:cNvGraphicFramePr>
          <p:nvPr/>
        </p:nvGraphicFramePr>
        <p:xfrm>
          <a:off x="2530078" y="1845539"/>
          <a:ext cx="7131844" cy="43570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242668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23B301-7E5A-49FF-867B-6208F77E4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714624" y="23018"/>
            <a:ext cx="10858499" cy="1143000"/>
          </a:xfrm>
        </p:spPr>
        <p:txBody>
          <a:bodyPr/>
          <a:lstStyle/>
          <a:p>
            <a:r>
              <a:rPr lang="de-DE" sz="2000" b="1" dirty="0">
                <a:solidFill>
                  <a:srgbClr val="CC0099"/>
                </a:solidFill>
              </a:rPr>
              <a:t>Zusammenfassung/Fazit: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EF3B5D9-9F84-4BE4-8FB2-98BE0690E8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975518"/>
            <a:ext cx="10972800" cy="5063332"/>
          </a:xfrm>
        </p:spPr>
        <p:txBody>
          <a:bodyPr/>
          <a:lstStyle/>
          <a:p>
            <a:pPr>
              <a:buClr>
                <a:srgbClr val="CC0099"/>
              </a:buClr>
            </a:pPr>
            <a:r>
              <a:rPr lang="de-DE" sz="16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unserer Klinik wählen 13% der Anorexia nervosa Patientinnen eine vegane Ernährung, restriktive Anorexia nervosa Patientinnen nicht häufiger.  </a:t>
            </a:r>
          </a:p>
          <a:p>
            <a:pPr marL="0" indent="0">
              <a:buClr>
                <a:srgbClr val="CC0099"/>
              </a:buClr>
              <a:buNone/>
            </a:pPr>
            <a:endParaRPr lang="de-DE" sz="1600" b="1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Clr>
                <a:srgbClr val="CC0099"/>
              </a:buClr>
            </a:pPr>
            <a:r>
              <a:rPr lang="de-DE" sz="16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Wir können Anorexia nervosa Patientinnen unabhängig von der Kostform erfolgreich und sicher wiederernähren. Der Entlassungs-BMI ist unabhängig von der Kostform. </a:t>
            </a:r>
            <a:r>
              <a:rPr lang="de-DE" sz="1600" b="1" dirty="0" err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Mischköstler</a:t>
            </a:r>
            <a:r>
              <a:rPr lang="de-DE" sz="16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 Flexitarier haben eine signifikant höhere durchschnittliche wöchentliche Zunahme als vegan Ernährte und damit eine um 10 Tage längere stationäre Aufenthaltsdauer (</a:t>
            </a:r>
            <a:r>
              <a:rPr lang="de-DE" sz="1600" b="1" dirty="0" err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n.s</a:t>
            </a:r>
            <a:r>
              <a:rPr lang="de-DE" sz="16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.). </a:t>
            </a:r>
          </a:p>
          <a:p>
            <a:pPr>
              <a:buClr>
                <a:srgbClr val="CC0099"/>
              </a:buClr>
            </a:pPr>
            <a:endParaRPr lang="de-DE" sz="1600" b="1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Clr>
                <a:srgbClr val="CC0099"/>
              </a:buClr>
            </a:pPr>
            <a:r>
              <a:rPr lang="de-DE" sz="16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Jede Wiederernährung braucht eine Überwachung der Nährstoffbilanzierung, was mit unserer Mikro- und Makronährstoff definierten, </a:t>
            </a:r>
            <a:r>
              <a:rPr lang="de-DE" sz="1600" b="1" dirty="0" err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Essplan</a:t>
            </a:r>
            <a:r>
              <a:rPr lang="de-DE" sz="16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gestützten Ernährung machbar ist.</a:t>
            </a:r>
          </a:p>
          <a:p>
            <a:pPr marL="0" indent="0">
              <a:buClr>
                <a:srgbClr val="CC0099"/>
              </a:buClr>
              <a:buNone/>
            </a:pPr>
            <a:endParaRPr lang="de-DE" sz="1600" b="1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Clr>
                <a:srgbClr val="CC0099"/>
              </a:buClr>
            </a:pPr>
            <a:r>
              <a:rPr lang="de-DE" sz="16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Wir stimulieren AN-Pat. – bevorzugt die mit einer zögerlichen Zunahme oder hohem kalorischen Bedarf - mit veganer Ernährung zum Übergang auf eine vegetarische Ernährung: Von den 92 vegan Ernährten haben dies 56 beibehalten, 36 sind auf eine (mehr oder weniger) vegetarische Ernährung übergegangen. </a:t>
            </a:r>
          </a:p>
          <a:p>
            <a:pPr marL="0" indent="0">
              <a:buClr>
                <a:srgbClr val="CC0099"/>
              </a:buClr>
              <a:buNone/>
            </a:pPr>
            <a:endParaRPr lang="de-DE" sz="1600" b="1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Clr>
                <a:srgbClr val="CC0099"/>
              </a:buClr>
            </a:pPr>
            <a:r>
              <a:rPr lang="de-DE" sz="16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Wir haben weiterhin keine statistisch signifikanten Gruppenunterschiede zwischen den Kostformen in den Laborwerten nachweisen können, aber auffällige Laborwerte, die unabhängig von der Kostform sind.</a:t>
            </a:r>
          </a:p>
          <a:p>
            <a:pPr marL="0" indent="0">
              <a:buClr>
                <a:srgbClr val="CC0099"/>
              </a:buClr>
              <a:buNone/>
            </a:pPr>
            <a:endParaRPr lang="de-DE" sz="1600" b="1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Clr>
                <a:srgbClr val="CC0099"/>
              </a:buClr>
            </a:pPr>
            <a:endParaRPr lang="de-DE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Clr>
                <a:srgbClr val="CC0099"/>
              </a:buClr>
            </a:pPr>
            <a:endParaRPr lang="de-DE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de-DE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de-DE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813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5" name="Text Box 5">
            <a:extLst>
              <a:ext uri="{FF2B5EF4-FFF2-40B4-BE49-F238E27FC236}">
                <a16:creationId xmlns:a16="http://schemas.microsoft.com/office/drawing/2014/main" id="{15FED44F-3C81-43E7-8DFD-566FFD69E2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7113" y="3187701"/>
            <a:ext cx="4464704" cy="1014412"/>
          </a:xfrm>
          <a:prstGeom prst="rect">
            <a:avLst/>
          </a:prstGeom>
          <a:noFill/>
          <a:ln w="9525">
            <a:solidFill>
              <a:srgbClr val="D6009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89490" tIns="44745" rIns="89490" bIns="44745">
            <a:spAutoFit/>
          </a:bodyPr>
          <a:lstStyle>
            <a:lvl1pPr defTabSz="89535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1pPr>
            <a:lvl2pPr marL="742950" indent="-285750" defTabSz="8953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2pPr>
            <a:lvl3pPr marL="1143000" indent="-228600" defTabSz="8953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3pPr>
            <a:lvl4pPr marL="1600200" indent="-228600" defTabSz="8953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4pPr>
            <a:lvl5pPr marL="2057400" indent="-228600" defTabSz="8953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5pPr>
            <a:lvl6pPr marL="25146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6pPr>
            <a:lvl7pPr marL="29718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7pPr>
            <a:lvl8pPr marL="34290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8pPr>
            <a:lvl9pPr marL="38862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Unterstützungssystem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(therapeutisch angeleitet) </a:t>
            </a:r>
            <a:r>
              <a:rPr lang="de-DE" altLang="de-DE" sz="16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essgestörter, </a:t>
            </a:r>
            <a:r>
              <a:rPr lang="de-DE" altLang="de-DE" sz="1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damit verstehender (da auch Therapie fortgeschrittene) Mitpatientinnen, „Patientinnen Peergroup“</a:t>
            </a:r>
            <a:endParaRPr lang="de-DE" altLang="de-DE" sz="1600" b="1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3" name="Picture 7" descr="DSC01463">
            <a:extLst>
              <a:ext uri="{FF2B5EF4-FFF2-40B4-BE49-F238E27FC236}">
                <a16:creationId xmlns:a16="http://schemas.microsoft.com/office/drawing/2014/main" id="{7B84B414-2D1E-B25E-2FD5-2ABF201662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12000" contrast="-6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3857"/>
                    </a14:imgEffect>
                    <a14:imgEffect>
                      <a14:saturation sa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714"/>
          <a:stretch>
            <a:fillRect/>
          </a:stretch>
        </p:blipFill>
        <p:spPr bwMode="auto">
          <a:xfrm>
            <a:off x="-818053" y="0"/>
            <a:ext cx="334786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1442" name="Rectangle 2">
            <a:extLst>
              <a:ext uri="{FF2B5EF4-FFF2-40B4-BE49-F238E27FC236}">
                <a16:creationId xmlns:a16="http://schemas.microsoft.com/office/drawing/2014/main" id="{E4675240-0127-44F7-97A7-CD06934A60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0256" y="1495444"/>
            <a:ext cx="2957513" cy="808038"/>
          </a:xfrm>
          <a:prstGeom prst="rect">
            <a:avLst/>
          </a:prstGeom>
          <a:noFill/>
          <a:ln w="9525">
            <a:solidFill>
              <a:srgbClr val="D6009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9490" tIns="44745" rIns="89490" bIns="44745">
            <a:spAutoFit/>
          </a:bodyPr>
          <a:lstStyle>
            <a:lvl1pPr defTabSz="89535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1pPr>
            <a:lvl2pPr marL="742950" indent="-285750" defTabSz="8953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2pPr>
            <a:lvl3pPr marL="1143000" indent="-228600" defTabSz="8953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3pPr>
            <a:lvl4pPr marL="1600200" indent="-228600" defTabSz="8953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4pPr>
            <a:lvl5pPr marL="2057400" indent="-228600" defTabSz="8953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5pPr>
            <a:lvl6pPr marL="25146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6pPr>
            <a:lvl7pPr marL="29718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7pPr>
            <a:lvl8pPr marL="34290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8pPr>
            <a:lvl9pPr marL="38862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000000"/>
              </a:buClr>
              <a:buSzPct val="75000"/>
              <a:buFont typeface="Wingdings" panose="05000000000000000000" pitchFamily="2" charset="2"/>
              <a:buNone/>
            </a:pPr>
            <a:r>
              <a:rPr lang="de-DE" altLang="de-DE" sz="16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Medizinisches Monitoring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000000"/>
              </a:buClr>
              <a:buSzPct val="75000"/>
              <a:buFont typeface="Wingdings" panose="05000000000000000000" pitchFamily="2" charset="2"/>
              <a:buNone/>
            </a:pPr>
            <a:r>
              <a:rPr lang="de-DE" altLang="de-DE" sz="1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Bestandsaufnahme/Überwachung im Verlauf / Behandlung / Diagnostik</a:t>
            </a:r>
          </a:p>
        </p:txBody>
      </p:sp>
      <p:sp>
        <p:nvSpPr>
          <p:cNvPr id="61444" name="Text Box 4">
            <a:extLst>
              <a:ext uri="{FF2B5EF4-FFF2-40B4-BE49-F238E27FC236}">
                <a16:creationId xmlns:a16="http://schemas.microsoft.com/office/drawing/2014/main" id="{C2DCBDCE-5D19-481E-8CFE-71CBE8AABC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208" y="3567073"/>
            <a:ext cx="3935412" cy="1782763"/>
          </a:xfrm>
          <a:prstGeom prst="rect">
            <a:avLst/>
          </a:prstGeom>
          <a:noFill/>
          <a:ln w="9525">
            <a:solidFill>
              <a:srgbClr val="D6009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9490" tIns="44745" rIns="89490" bIns="44745">
            <a:spAutoFit/>
          </a:bodyPr>
          <a:lstStyle>
            <a:lvl1pPr defTabSz="89535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1pPr>
            <a:lvl2pPr marL="742950" indent="-285750" defTabSz="8953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2pPr>
            <a:lvl3pPr marL="1143000" indent="-228600" defTabSz="8953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3pPr>
            <a:lvl4pPr marL="1600200" indent="-228600" defTabSz="8953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4pPr>
            <a:lvl5pPr marL="2057400" indent="-228600" defTabSz="8953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5pPr>
            <a:lvl6pPr marL="25146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6pPr>
            <a:lvl7pPr marL="29718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7pPr>
            <a:lvl8pPr marL="34290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8pPr>
            <a:lvl9pPr marL="38862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Störungsorientierter Psychotherapieprozess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2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Gruppendominiert / Einzel begleitend  / Symptomgruppen (Anorexie / Bulimie / Adipositas / ADHS)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de-DE" altLang="de-DE" sz="1400" b="1" dirty="0">
              <a:solidFill>
                <a:schemeClr val="bg1">
                  <a:lumMod val="75000"/>
                </a:schemeClr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mit Kunst- / Körper(</a:t>
            </a:r>
            <a:r>
              <a:rPr lang="de-DE" altLang="de-DE" sz="1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bild</a:t>
            </a:r>
            <a:r>
              <a:rPr lang="de-DE" altLang="de-DE" sz="1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)Therapie / Eltern-Familien / Paar-Training / </a:t>
            </a:r>
            <a:r>
              <a:rPr lang="de-DE" altLang="de-DE" sz="1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Skillstraining</a:t>
            </a:r>
            <a:r>
              <a:rPr lang="de-DE" altLang="de-DE" sz="1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 /soziales Kompetenztraining /Einzelcoaching/ CRT-Training/ Entspannungs-Physio-Bewegungstherapie / Schule</a:t>
            </a:r>
            <a:endParaRPr lang="de-DE" altLang="de-DE" sz="16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61446" name="Line 6">
            <a:extLst>
              <a:ext uri="{FF2B5EF4-FFF2-40B4-BE49-F238E27FC236}">
                <a16:creationId xmlns:a16="http://schemas.microsoft.com/office/drawing/2014/main" id="{20664C55-3EDE-43AD-9EB5-D9763F4DDBBD}"/>
              </a:ext>
            </a:extLst>
          </p:cNvPr>
          <p:cNvSpPr>
            <a:spLocks noChangeShapeType="1"/>
          </p:cNvSpPr>
          <p:nvPr/>
        </p:nvSpPr>
        <p:spPr bwMode="auto">
          <a:xfrm>
            <a:off x="4798991" y="2303481"/>
            <a:ext cx="11105" cy="1263591"/>
          </a:xfrm>
          <a:prstGeom prst="line">
            <a:avLst/>
          </a:prstGeom>
          <a:noFill/>
          <a:ln w="28575">
            <a:solidFill>
              <a:srgbClr val="FF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61447" name="Line 7">
            <a:extLst>
              <a:ext uri="{FF2B5EF4-FFF2-40B4-BE49-F238E27FC236}">
                <a16:creationId xmlns:a16="http://schemas.microsoft.com/office/drawing/2014/main" id="{CA90C3B6-A0AB-4C66-9DDD-12B20365163D}"/>
              </a:ext>
            </a:extLst>
          </p:cNvPr>
          <p:cNvSpPr>
            <a:spLocks noChangeShapeType="1"/>
          </p:cNvSpPr>
          <p:nvPr/>
        </p:nvSpPr>
        <p:spPr bwMode="auto">
          <a:xfrm>
            <a:off x="8151000" y="2392364"/>
            <a:ext cx="2" cy="803275"/>
          </a:xfrm>
          <a:prstGeom prst="line">
            <a:avLst/>
          </a:prstGeom>
          <a:noFill/>
          <a:ln w="28575">
            <a:solidFill>
              <a:srgbClr val="FF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61448" name="Line 8">
            <a:extLst>
              <a:ext uri="{FF2B5EF4-FFF2-40B4-BE49-F238E27FC236}">
                <a16:creationId xmlns:a16="http://schemas.microsoft.com/office/drawing/2014/main" id="{69546F86-90A7-4B44-A632-30A6DFD3ECC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277769" y="1908988"/>
            <a:ext cx="800623" cy="0"/>
          </a:xfrm>
          <a:prstGeom prst="line">
            <a:avLst/>
          </a:prstGeom>
          <a:noFill/>
          <a:ln w="28575">
            <a:solidFill>
              <a:srgbClr val="FF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61449" name="Rectangle 10">
            <a:extLst>
              <a:ext uri="{FF2B5EF4-FFF2-40B4-BE49-F238E27FC236}">
                <a16:creationId xmlns:a16="http://schemas.microsoft.com/office/drawing/2014/main" id="{340B7A0A-6F69-4F90-86A9-84E4C8C2ACC3}"/>
              </a:ext>
            </a:extLst>
          </p:cNvPr>
          <p:cNvSpPr>
            <a:spLocks noGrp="1" noRot="1" noChangeArrowheads="1"/>
          </p:cNvSpPr>
          <p:nvPr>
            <p:ph type="ctrTitle"/>
          </p:nvPr>
        </p:nvSpPr>
        <p:spPr>
          <a:xfrm>
            <a:off x="-603250" y="-255588"/>
            <a:ext cx="10058270" cy="1328738"/>
          </a:xfrm>
        </p:spPr>
        <p:txBody>
          <a:bodyPr/>
          <a:lstStyle/>
          <a:p>
            <a:pPr eaLnBrk="1" hangingPunct="1"/>
            <a:r>
              <a:rPr lang="de-DE" altLang="de-DE" dirty="0"/>
              <a:t>               </a:t>
            </a:r>
            <a:r>
              <a:rPr lang="de-DE" altLang="de-DE" sz="2000" b="1" dirty="0">
                <a:solidFill>
                  <a:srgbClr val="CC006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Mehr</a:t>
            </a:r>
            <a:r>
              <a:rPr lang="de-DE" altLang="de-DE" sz="2000" b="1" dirty="0">
                <a:solidFill>
                  <a:srgbClr val="CC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gleisiges Therapieprogramm</a:t>
            </a:r>
            <a:endParaRPr lang="de-DE" altLang="de-DE" sz="4000" b="1" dirty="0">
              <a:solidFill>
                <a:srgbClr val="CC33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1450" name="Text Box 11">
            <a:extLst>
              <a:ext uri="{FF2B5EF4-FFF2-40B4-BE49-F238E27FC236}">
                <a16:creationId xmlns:a16="http://schemas.microsoft.com/office/drawing/2014/main" id="{E47F81EE-E201-4BBC-AC7D-EFC6B7D1A0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1864" y="5077049"/>
            <a:ext cx="3933825" cy="584200"/>
          </a:xfrm>
          <a:prstGeom prst="rect">
            <a:avLst/>
          </a:prstGeom>
          <a:noFill/>
          <a:ln w="9525">
            <a:solidFill>
              <a:srgbClr val="CC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6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</a:rPr>
              <a:t>Organisation der nachstationären Weiterbetreuung / berufliches Coaching  </a:t>
            </a:r>
          </a:p>
        </p:txBody>
      </p:sp>
      <p:sp>
        <p:nvSpPr>
          <p:cNvPr id="61451" name="Line 9">
            <a:extLst>
              <a:ext uri="{FF2B5EF4-FFF2-40B4-BE49-F238E27FC236}">
                <a16:creationId xmlns:a16="http://schemas.microsoft.com/office/drawing/2014/main" id="{C404B0D3-3E25-400B-B8E6-78E0EC64273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932619" y="5174108"/>
            <a:ext cx="349245" cy="25400"/>
          </a:xfrm>
          <a:prstGeom prst="line">
            <a:avLst/>
          </a:prstGeom>
          <a:noFill/>
          <a:ln w="28575">
            <a:solidFill>
              <a:srgbClr val="FF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61452" name="Line 9">
            <a:extLst>
              <a:ext uri="{FF2B5EF4-FFF2-40B4-BE49-F238E27FC236}">
                <a16:creationId xmlns:a16="http://schemas.microsoft.com/office/drawing/2014/main" id="{C318A0DD-FEE0-4DF8-8D2A-37D9532D3CA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265268" y="4210050"/>
            <a:ext cx="0" cy="769938"/>
          </a:xfrm>
          <a:prstGeom prst="line">
            <a:avLst/>
          </a:prstGeom>
          <a:noFill/>
          <a:ln w="28575">
            <a:solidFill>
              <a:srgbClr val="FF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de-DE"/>
          </a:p>
        </p:txBody>
      </p:sp>
      <p:sp>
        <p:nvSpPr>
          <p:cNvPr id="61453" name="Textfeld 1">
            <a:extLst>
              <a:ext uri="{FF2B5EF4-FFF2-40B4-BE49-F238E27FC236}">
                <a16:creationId xmlns:a16="http://schemas.microsoft.com/office/drawing/2014/main" id="{9E73E7AD-6941-40A3-B355-5A0CC90001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0"/>
            <a:ext cx="27765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sp>
        <p:nvSpPr>
          <p:cNvPr id="61443" name="Text Box 3">
            <a:extLst>
              <a:ext uri="{FF2B5EF4-FFF2-40B4-BE49-F238E27FC236}">
                <a16:creationId xmlns:a16="http://schemas.microsoft.com/office/drawing/2014/main" id="{CEC50E11-0E9A-466E-BA1F-282896CBC6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2719" y="1928567"/>
            <a:ext cx="9128787" cy="10752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D60093"/>
            </a:solidFill>
            <a:miter lim="800000"/>
            <a:headEnd/>
            <a:tailEnd/>
          </a:ln>
        </p:spPr>
        <p:txBody>
          <a:bodyPr wrap="square" lIns="89490" tIns="44745" rIns="89490" bIns="44745">
            <a:spAutoFit/>
          </a:bodyPr>
          <a:lstStyle>
            <a:lvl1pPr defTabSz="89535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1pPr>
            <a:lvl2pPr marL="742950" indent="-285750" defTabSz="8953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2pPr>
            <a:lvl3pPr marL="1143000" indent="-228600" defTabSz="8953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3pPr>
            <a:lvl4pPr marL="1600200" indent="-228600" defTabSz="8953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4pPr>
            <a:lvl5pPr marL="2057400" indent="-228600" defTabSz="8953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5pPr>
            <a:lvl6pPr marL="25146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6pPr>
            <a:lvl7pPr marL="29718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7pPr>
            <a:lvl8pPr marL="34290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8pPr>
            <a:lvl9pPr marL="38862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2400" b="1" dirty="0">
                <a:solidFill>
                  <a:srgbClr val="D60093"/>
                </a:solidFill>
                <a:latin typeface="Calibri" panose="020F0502020204030204" pitchFamily="34" charset="0"/>
              </a:rPr>
              <a:t>Esspsychotherapie / </a:t>
            </a:r>
            <a:r>
              <a:rPr lang="de-DE" altLang="de-DE" sz="2000" b="1" dirty="0">
                <a:solidFill>
                  <a:schemeClr val="tx2"/>
                </a:solidFill>
                <a:latin typeface="Calibri" panose="020F0502020204030204" pitchFamily="34" charset="0"/>
              </a:rPr>
              <a:t>Ernährungsmanagement</a:t>
            </a:r>
            <a:endParaRPr lang="de-DE" altLang="de-DE" sz="2400" b="1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20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Essplan</a:t>
            </a:r>
            <a:r>
              <a:rPr lang="de-DE" altLang="de-DE" sz="20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 gestützte Wiederernährung (ohne </a:t>
            </a:r>
            <a:r>
              <a:rPr lang="de-DE" altLang="de-DE" sz="20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Sondeneinsatz</a:t>
            </a:r>
            <a:r>
              <a:rPr lang="de-DE" altLang="de-DE" sz="20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20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100%iges Aufessen, angestrebte Gewichtszunahme &gt;500g – 1500g pro Woche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F76A0784-9AA8-803D-0B36-BBA98A2E1DD9}"/>
              </a:ext>
            </a:extLst>
          </p:cNvPr>
          <p:cNvSpPr txBox="1"/>
          <p:nvPr/>
        </p:nvSpPr>
        <p:spPr>
          <a:xfrm>
            <a:off x="2997208" y="385762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/>
          </a:p>
        </p:txBody>
      </p:sp>
      <p:sp>
        <p:nvSpPr>
          <p:cNvPr id="4" name="Text Box 3">
            <a:extLst>
              <a:ext uri="{FF2B5EF4-FFF2-40B4-BE49-F238E27FC236}">
                <a16:creationId xmlns:a16="http://schemas.microsoft.com/office/drawing/2014/main" id="{0D8EFCC2-3048-C64A-5561-A3D09DD0E0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3030" y="3561234"/>
            <a:ext cx="9128787" cy="10136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D60093"/>
            </a:solidFill>
            <a:miter lim="800000"/>
            <a:headEnd/>
            <a:tailEnd/>
          </a:ln>
        </p:spPr>
        <p:txBody>
          <a:bodyPr wrap="square" lIns="89490" tIns="44745" rIns="89490" bIns="44745">
            <a:spAutoFit/>
          </a:bodyPr>
          <a:lstStyle>
            <a:lvl1pPr defTabSz="89535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1pPr>
            <a:lvl2pPr marL="742950" indent="-285750" defTabSz="8953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2pPr>
            <a:lvl3pPr marL="1143000" indent="-228600" defTabSz="8953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3pPr>
            <a:lvl4pPr marL="1600200" indent="-228600" defTabSz="8953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4pPr>
            <a:lvl5pPr marL="2057400" indent="-228600" defTabSz="895350">
              <a:spcBef>
                <a:spcPct val="20000"/>
              </a:spcBef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5pPr>
            <a:lvl6pPr marL="25146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6pPr>
            <a:lvl7pPr marL="29718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7pPr>
            <a:lvl8pPr marL="34290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8pPr>
            <a:lvl9pPr marL="38862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Lucida Sans" panose="020B0602030504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2000" b="1" dirty="0">
                <a:solidFill>
                  <a:srgbClr val="CC0099"/>
                </a:solidFill>
                <a:latin typeface="Calibri" panose="020F0502020204030204" pitchFamily="34" charset="0"/>
              </a:rPr>
              <a:t>Sir William Gull 1887: </a:t>
            </a:r>
            <a:r>
              <a:rPr lang="de-DE" altLang="de-DE" sz="20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Frühzeitiges aktives Eingreifen mit nahrhafter Kost, Wärmeanwendung und Kontrolle unruhiger Aktivität sowie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20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alle 2-3 Stunden ein Esslöffel Schnaps</a:t>
            </a:r>
          </a:p>
        </p:txBody>
      </p:sp>
    </p:spTree>
    <p:extLst>
      <p:ext uri="{BB962C8B-B14F-4D97-AF65-F5344CB8AC3E}">
        <p14:creationId xmlns:p14="http://schemas.microsoft.com/office/powerpoint/2010/main" val="118804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1357024-0211-046D-5B68-A7323AD833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950" y="714376"/>
            <a:ext cx="10972800" cy="4525963"/>
          </a:xfrm>
        </p:spPr>
        <p:txBody>
          <a:bodyPr/>
          <a:lstStyle/>
          <a:p>
            <a:pPr marL="0" indent="0">
              <a:buNone/>
            </a:pPr>
            <a:r>
              <a:rPr lang="de-DE" sz="20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Unsere grundsätzlichen Wiederernährungsstrategien für alle 3 Ernährungsgruppen</a:t>
            </a:r>
          </a:p>
          <a:p>
            <a:pPr>
              <a:buFont typeface="Wingdings" panose="05000000000000000000" pitchFamily="2" charset="2"/>
              <a:buChar char="§"/>
            </a:pPr>
            <a:endParaRPr lang="de-DE" sz="2000" b="1" dirty="0">
              <a:solidFill>
                <a:srgbClr val="CC00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hangingPunct="1">
              <a:buNone/>
            </a:pPr>
            <a:r>
              <a:rPr lang="de-DE" altLang="de-DE" sz="2000" b="1" dirty="0" err="1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Essplan</a:t>
            </a:r>
            <a:r>
              <a:rPr lang="de-DE" altLang="de-DE" sz="20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gestützte Ernährung </a:t>
            </a:r>
          </a:p>
          <a:p>
            <a:pPr marL="0" indent="0" eaLnBrk="1" hangingPunct="1">
              <a:buNone/>
            </a:pPr>
            <a:r>
              <a:rPr lang="de-DE" altLang="de-DE" sz="20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de-DE" altLang="de-DE" sz="1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Festlegung des gesamten Essens (im vorhinein: Essplanerstellung am Aufnahmetag)</a:t>
            </a:r>
          </a:p>
          <a:p>
            <a:pPr marL="0" indent="0" eaLnBrk="1" hangingPunct="1">
              <a:buNone/>
            </a:pPr>
            <a:endParaRPr lang="de-DE" altLang="de-DE" sz="18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de-DE" altLang="de-DE" sz="1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Essbetreuung durch EF mit direkten Interventionen zum 100 % </a:t>
            </a:r>
            <a:r>
              <a:rPr lang="de-DE" altLang="de-DE" sz="18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igen</a:t>
            </a:r>
            <a:r>
              <a:rPr lang="de-DE" altLang="de-DE" sz="1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Aufessen (Reaktionsverhinderung: nichts aufschieben, bzw. in den nächsten Tag mitnehmen, Essen respektvoll behandeln): </a:t>
            </a:r>
          </a:p>
          <a:p>
            <a:pPr marL="0" indent="0" eaLnBrk="1" hangingPunct="1">
              <a:buNone/>
              <a:tabLst>
                <a:tab pos="361950" algn="l"/>
              </a:tabLst>
            </a:pPr>
            <a:r>
              <a:rPr lang="de-DE" altLang="de-DE" sz="1800" b="1" i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„in einer Karawane mitlaufen, in der notwendiges Verhalten vorgegeben wird, um so in schwierigem Gelände      	 zu bestehen bzw. voranzukommen “ </a:t>
            </a:r>
          </a:p>
          <a:p>
            <a:pPr marL="0" indent="0" eaLnBrk="1" hangingPunct="1">
              <a:buNone/>
            </a:pPr>
            <a:endParaRPr lang="de-DE" altLang="de-DE" sz="18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endParaRPr lang="de-DE" sz="18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buFont typeface="Wingdings" panose="05000000000000000000" pitchFamily="2" charset="2"/>
              <a:buChar char="§"/>
            </a:pPr>
            <a:endParaRPr lang="de-DE" sz="18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de-DE" sz="2400" b="1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de-DE" sz="2400" b="1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de-DE" sz="2400" b="1" dirty="0">
              <a:solidFill>
                <a:srgbClr val="CC00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 descr="Bildergebnis für Bild Karawane">
            <a:extLst>
              <a:ext uri="{FF2B5EF4-FFF2-40B4-BE49-F238E27FC236}">
                <a16:creationId xmlns:a16="http://schemas.microsoft.com/office/drawing/2014/main" id="{AC6F93A0-E139-0412-F7A4-EDAE3177F6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100" y="4206876"/>
            <a:ext cx="6045200" cy="2994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0751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1357024-0211-046D-5B68-A7323AD833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649" y="733426"/>
            <a:ext cx="11553825" cy="4648199"/>
          </a:xfrm>
        </p:spPr>
        <p:txBody>
          <a:bodyPr/>
          <a:lstStyle/>
          <a:p>
            <a:pPr marL="0" indent="0">
              <a:buNone/>
            </a:pPr>
            <a:r>
              <a:rPr lang="de-DE" sz="20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Unsere grundsätzlichen Wiederernährungsstrategien für alle 3 Ernährungsgruppen</a:t>
            </a:r>
          </a:p>
          <a:p>
            <a:pPr marL="0" indent="0">
              <a:buNone/>
            </a:pPr>
            <a:endParaRPr lang="de-DE" sz="2400" b="1" dirty="0">
              <a:solidFill>
                <a:srgbClr val="CC00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hangingPunct="1">
              <a:buNone/>
            </a:pPr>
            <a:r>
              <a:rPr lang="de-DE" altLang="de-DE" sz="20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</a:t>
            </a:r>
            <a:r>
              <a:rPr lang="de-DE" altLang="de-DE" sz="2000" b="1" dirty="0" err="1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Essplan</a:t>
            </a:r>
            <a:r>
              <a:rPr lang="de-DE" altLang="de-DE" sz="20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gestützte Ernährung</a:t>
            </a:r>
          </a:p>
          <a:p>
            <a:pPr marL="0" indent="0" eaLnBrk="1" hangingPunct="1">
              <a:buNone/>
            </a:pPr>
            <a:endParaRPr lang="de-DE" altLang="de-DE" sz="2400" b="1" dirty="0">
              <a:solidFill>
                <a:srgbClr val="CC00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eaLnBrk="1" hangingPunct="1">
              <a:lnSpc>
                <a:spcPct val="90000"/>
              </a:lnSpc>
              <a:buClr>
                <a:srgbClr val="7030A0"/>
              </a:buClr>
              <a:buFont typeface="Wingdings" panose="05000000000000000000" pitchFamily="2" charset="2"/>
              <a:buChar char="§"/>
              <a:defRPr/>
            </a:pPr>
            <a:r>
              <a:rPr lang="de-DE" sz="18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Festgelegte Esszeiten mit 3 Haupt- und 2-4 Zwischenmahlzeiten </a:t>
            </a:r>
          </a:p>
          <a:p>
            <a:pPr marL="457200" lvl="1" indent="0" eaLnBrk="1" hangingPunct="1">
              <a:lnSpc>
                <a:spcPct val="90000"/>
              </a:lnSpc>
              <a:buClr>
                <a:srgbClr val="7030A0"/>
              </a:buClr>
              <a:buNone/>
              <a:defRPr/>
            </a:pPr>
            <a:r>
              <a:rPr lang="de-DE" sz="18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</a:t>
            </a:r>
            <a:r>
              <a:rPr lang="de-DE" sz="1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auch als Spät- (20:30) und Nachtmahlzeit (nicht vor 23 Uhr) bei BMI </a:t>
            </a:r>
            <a:r>
              <a:rPr lang="de-DE" sz="1800" b="1" u="sng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&lt; </a:t>
            </a:r>
            <a:r>
              <a:rPr lang="de-DE" sz="1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12 wegen Gefahr von </a:t>
            </a:r>
          </a:p>
          <a:p>
            <a:pPr marL="457200" lvl="1" indent="0" eaLnBrk="1" hangingPunct="1">
              <a:lnSpc>
                <a:spcPct val="90000"/>
              </a:lnSpc>
              <a:buClr>
                <a:srgbClr val="7030A0"/>
              </a:buClr>
              <a:buNone/>
              <a:defRPr/>
            </a:pPr>
            <a:r>
              <a:rPr lang="de-DE" sz="1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nächtlichen Hypoglykämien! Dauer der Hauptmahlzeiten: 30 Minuten, Zwischenmahlzeiten: 20 Minuten</a:t>
            </a:r>
          </a:p>
          <a:p>
            <a:pPr lvl="1" eaLnBrk="1" hangingPunct="1">
              <a:lnSpc>
                <a:spcPct val="90000"/>
              </a:lnSpc>
              <a:buClr>
                <a:srgbClr val="7030A0"/>
              </a:buClr>
              <a:buFont typeface="Wingdings" panose="05000000000000000000" pitchFamily="2" charset="2"/>
              <a:buChar char="§"/>
              <a:defRPr/>
            </a:pPr>
            <a:endParaRPr lang="de-DE" sz="18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eaLnBrk="1" hangingPunct="1">
              <a:lnSpc>
                <a:spcPct val="90000"/>
              </a:lnSpc>
              <a:buClr>
                <a:srgbClr val="7030A0"/>
              </a:buClr>
              <a:buFont typeface="Wingdings" panose="05000000000000000000" pitchFamily="2" charset="2"/>
              <a:buChar char="§"/>
              <a:defRPr/>
            </a:pPr>
            <a:r>
              <a:rPr lang="de-DE" sz="18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Kalorien definierte, gemeinsame Essplanerstellung (Ernährungsfachkraft und Patientin) </a:t>
            </a:r>
          </a:p>
          <a:p>
            <a:pPr marL="457200" lvl="1" indent="0" eaLnBrk="1" hangingPunct="1">
              <a:lnSpc>
                <a:spcPct val="90000"/>
              </a:lnSpc>
              <a:buClr>
                <a:srgbClr val="7030A0"/>
              </a:buClr>
              <a:buNone/>
              <a:defRPr/>
            </a:pPr>
            <a:r>
              <a:rPr lang="de-DE" sz="1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</a:t>
            </a:r>
            <a:r>
              <a:rPr lang="de-DE" sz="18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Beginn mit </a:t>
            </a:r>
            <a:r>
              <a:rPr lang="de-DE" sz="1800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lang="de-DE" sz="18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 kcal/kg </a:t>
            </a:r>
            <a:r>
              <a:rPr lang="de-DE" sz="1800" b="1" dirty="0" err="1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KG</a:t>
            </a:r>
            <a:r>
              <a:rPr lang="de-DE" sz="18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zum Zunehmen</a:t>
            </a:r>
            <a:r>
              <a:rPr lang="de-DE" sz="18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457200" lvl="1" indent="0" eaLnBrk="1" hangingPunct="1">
              <a:lnSpc>
                <a:spcPct val="90000"/>
              </a:lnSpc>
              <a:buClr>
                <a:srgbClr val="7030A0"/>
              </a:buClr>
              <a:buNone/>
              <a:defRPr/>
            </a:pPr>
            <a:r>
              <a:rPr lang="de-DE" altLang="de-DE" sz="1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</a:t>
            </a:r>
            <a:r>
              <a:rPr lang="de-DE" altLang="de-DE" sz="1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individuelle Essplananpassungen nach vordefinierten Wiegeterminen </a:t>
            </a:r>
            <a:r>
              <a:rPr lang="de-DE" altLang="de-DE" sz="1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(abhängig vom BMI: &lt; 14kg/m² täglich)</a:t>
            </a:r>
            <a:endParaRPr lang="de-DE" altLang="de-DE" sz="18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marL="457200" lvl="1" indent="0" eaLnBrk="1" hangingPunct="1">
              <a:lnSpc>
                <a:spcPct val="90000"/>
              </a:lnSpc>
              <a:buClr>
                <a:srgbClr val="7030A0"/>
              </a:buClr>
              <a:buNone/>
              <a:defRPr/>
            </a:pPr>
            <a:r>
              <a:rPr lang="de-DE" altLang="de-DE" sz="1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      Erhöhungen in 200 kcal Schritten bzw. bevorzugt als Fetterhöhung bei Volumenproblemen (6-7g)</a:t>
            </a:r>
          </a:p>
          <a:p>
            <a:pPr marL="457200" lvl="1" indent="0" eaLnBrk="1" hangingPunct="1">
              <a:lnSpc>
                <a:spcPct val="90000"/>
              </a:lnSpc>
              <a:buClr>
                <a:srgbClr val="7030A0"/>
              </a:buClr>
              <a:buNone/>
              <a:defRPr/>
            </a:pPr>
            <a:r>
              <a:rPr lang="de-DE" altLang="de-DE" sz="1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     </a:t>
            </a:r>
            <a:endParaRPr lang="de-DE" sz="1800" b="1" dirty="0">
              <a:solidFill>
                <a:srgbClr val="CC00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eaLnBrk="1" hangingPunct="1">
              <a:lnSpc>
                <a:spcPct val="90000"/>
              </a:lnSpc>
              <a:buClr>
                <a:srgbClr val="7030A0"/>
              </a:buClr>
              <a:buFont typeface="Wingdings" panose="05000000000000000000" pitchFamily="2" charset="2"/>
              <a:buChar char="§"/>
              <a:defRPr/>
            </a:pPr>
            <a:r>
              <a:rPr lang="de-DE" sz="18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Makro- und Mikronährstoff definierte Zusammensetzung </a:t>
            </a:r>
          </a:p>
          <a:p>
            <a:pPr marL="457200" lvl="1" indent="0" eaLnBrk="1" hangingPunct="1">
              <a:lnSpc>
                <a:spcPct val="90000"/>
              </a:lnSpc>
              <a:buClr>
                <a:srgbClr val="7030A0"/>
              </a:buClr>
              <a:buNone/>
              <a:defRPr/>
            </a:pPr>
            <a:r>
              <a:rPr lang="de-DE" sz="18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</a:t>
            </a:r>
            <a:r>
              <a:rPr lang="de-DE" sz="1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Beginn mit mindestens 40% Fettanteil (auch zum Kleinhalten der Portion); 2g Eiweiß/kg </a:t>
            </a:r>
            <a:r>
              <a:rPr lang="de-DE" sz="18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KG</a:t>
            </a:r>
            <a:r>
              <a:rPr lang="de-DE" sz="1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  Einzel-</a:t>
            </a:r>
          </a:p>
          <a:p>
            <a:pPr marL="457200" lvl="1" indent="0" eaLnBrk="1" hangingPunct="1">
              <a:lnSpc>
                <a:spcPct val="90000"/>
              </a:lnSpc>
              <a:buClr>
                <a:srgbClr val="7030A0"/>
              </a:buClr>
              <a:buNone/>
              <a:defRPr/>
            </a:pPr>
            <a:r>
              <a:rPr lang="de-DE" sz="1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Überprüfungen mittels </a:t>
            </a:r>
            <a:r>
              <a:rPr lang="de-DE" sz="18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Optidiet</a:t>
            </a:r>
            <a:r>
              <a:rPr lang="de-DE" sz="1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Elektrolytkontrollen, keine </a:t>
            </a:r>
            <a:r>
              <a:rPr lang="de-DE" sz="18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Refeedingprobleme</a:t>
            </a:r>
            <a:r>
              <a:rPr lang="de-DE" sz="1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</a:t>
            </a:r>
          </a:p>
          <a:p>
            <a:pPr marL="0" indent="0" eaLnBrk="1" hangingPunct="1">
              <a:buNone/>
            </a:pPr>
            <a:r>
              <a:rPr lang="de-DE" altLang="de-DE" sz="20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</a:p>
          <a:p>
            <a:pPr>
              <a:buFont typeface="Wingdings" panose="05000000000000000000" pitchFamily="2" charset="2"/>
              <a:buChar char="§"/>
            </a:pPr>
            <a:endParaRPr lang="de-DE" sz="2400" b="1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de-DE" sz="2400" b="1" dirty="0">
              <a:solidFill>
                <a:srgbClr val="CC00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783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1357024-0211-046D-5B68-A7323AD833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950" y="714376"/>
            <a:ext cx="10972800" cy="4525963"/>
          </a:xfrm>
        </p:spPr>
        <p:txBody>
          <a:bodyPr/>
          <a:lstStyle/>
          <a:p>
            <a:pPr marL="0" indent="0">
              <a:buNone/>
            </a:pPr>
            <a:r>
              <a:rPr lang="de-DE" sz="20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Unsere grundsätzlichen Wiederernährungsstrategien für alle 3 Ernährungsgruppen</a:t>
            </a:r>
          </a:p>
          <a:p>
            <a:pPr>
              <a:buFont typeface="Wingdings" panose="05000000000000000000" pitchFamily="2" charset="2"/>
              <a:buChar char="§"/>
            </a:pPr>
            <a:endParaRPr lang="de-DE" sz="2400" b="1" dirty="0">
              <a:solidFill>
                <a:srgbClr val="CC00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hangingPunct="1">
              <a:buNone/>
            </a:pPr>
            <a:r>
              <a:rPr lang="de-DE" altLang="de-DE" sz="2000" b="1" dirty="0" err="1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Essplan</a:t>
            </a:r>
            <a:r>
              <a:rPr lang="de-DE" altLang="de-DE" sz="20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gestützte Ernährung</a:t>
            </a:r>
          </a:p>
          <a:p>
            <a:pPr marL="0" indent="0" eaLnBrk="1" hangingPunct="1">
              <a:buNone/>
            </a:pPr>
            <a:endParaRPr lang="de-DE" altLang="de-DE" sz="2400" b="1" dirty="0">
              <a:solidFill>
                <a:srgbClr val="CC00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eaLnBrk="1" hangingPunct="1">
              <a:lnSpc>
                <a:spcPct val="90000"/>
              </a:lnSpc>
              <a:buClr>
                <a:srgbClr val="7030A0"/>
              </a:buClr>
              <a:buFont typeface="Wingdings" panose="05000000000000000000" pitchFamily="2" charset="2"/>
              <a:buChar char="§"/>
              <a:defRPr/>
            </a:pPr>
            <a:r>
              <a:rPr lang="de-DE" sz="20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Darmgesunde Ernährung</a:t>
            </a:r>
          </a:p>
          <a:p>
            <a:pPr marL="457200" lvl="1" indent="0" eaLnBrk="1" hangingPunct="1">
              <a:lnSpc>
                <a:spcPct val="90000"/>
              </a:lnSpc>
              <a:buClr>
                <a:srgbClr val="7030A0"/>
              </a:buClr>
              <a:buNone/>
              <a:defRPr/>
            </a:pPr>
            <a:r>
              <a:rPr lang="de-DE" sz="20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</a:t>
            </a:r>
            <a:r>
              <a:rPr lang="de-DE" sz="2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vermehrt Sauer(Soja)</a:t>
            </a:r>
            <a:r>
              <a:rPr lang="de-DE" sz="2000" b="1" dirty="0" err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milchprodukte</a:t>
            </a:r>
            <a:r>
              <a:rPr lang="de-DE" sz="2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und Gemüse (bevorzugt Brokkoli, Gemüse immer mit</a:t>
            </a:r>
          </a:p>
          <a:p>
            <a:pPr marL="457200" lvl="1" indent="0" eaLnBrk="1" hangingPunct="1">
              <a:lnSpc>
                <a:spcPct val="90000"/>
              </a:lnSpc>
              <a:buClr>
                <a:srgbClr val="7030A0"/>
              </a:buClr>
              <a:buNone/>
              <a:defRPr/>
            </a:pPr>
            <a:r>
              <a:rPr lang="de-DE" sz="2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Zitronensaft)</a:t>
            </a:r>
          </a:p>
          <a:p>
            <a:pPr marL="457200" lvl="1" indent="0" eaLnBrk="1" hangingPunct="1">
              <a:lnSpc>
                <a:spcPct val="90000"/>
              </a:lnSpc>
              <a:buClr>
                <a:srgbClr val="7030A0"/>
              </a:buClr>
              <a:buNone/>
              <a:defRPr/>
            </a:pPr>
            <a:endParaRPr lang="de-DE" sz="2000" b="1" dirty="0">
              <a:solidFill>
                <a:srgbClr val="CC00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eaLnBrk="1" hangingPunct="1">
              <a:lnSpc>
                <a:spcPct val="90000"/>
              </a:lnSpc>
              <a:buClr>
                <a:srgbClr val="7030A0"/>
              </a:buClr>
              <a:buFont typeface="Wingdings" panose="05000000000000000000" pitchFamily="2" charset="2"/>
              <a:buChar char="§"/>
              <a:defRPr/>
            </a:pPr>
            <a:r>
              <a:rPr lang="de-DE" sz="20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Reduzierter Einsatz hochkalorischer Flüssignahrung </a:t>
            </a:r>
            <a:r>
              <a:rPr lang="de-DE" sz="20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(Fresubin):                                                       nur &lt; BMI 14 kg/m², bevorzugt Gemüsesäfte mit Öl (Zusatz von 1-3 </a:t>
            </a:r>
            <a:r>
              <a:rPr lang="de-DE" sz="20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Eßl</a:t>
            </a:r>
            <a:r>
              <a:rPr lang="de-DE" sz="20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.) mittags/ abends oder Gemüsesuppe mittags; morgens Milch/ Kakao (auch Soja, Hafer, Minus-L-Milch)</a:t>
            </a:r>
          </a:p>
          <a:p>
            <a:pPr marL="457200" lvl="1" indent="0" eaLnBrk="1" hangingPunct="1">
              <a:lnSpc>
                <a:spcPct val="90000"/>
              </a:lnSpc>
              <a:buClr>
                <a:srgbClr val="7030A0"/>
              </a:buClr>
              <a:buNone/>
              <a:defRPr/>
            </a:pPr>
            <a:r>
              <a:rPr lang="de-DE" sz="20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lvl="1" eaLnBrk="1" hangingPunct="1">
              <a:lnSpc>
                <a:spcPct val="90000"/>
              </a:lnSpc>
              <a:buClr>
                <a:srgbClr val="7030A0"/>
              </a:buClr>
              <a:buFont typeface="Wingdings" panose="05000000000000000000" pitchFamily="2" charset="2"/>
              <a:buChar char="§"/>
              <a:defRPr/>
            </a:pPr>
            <a:r>
              <a:rPr lang="de-DE" sz="20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Beachten einer Trinkstörung </a:t>
            </a:r>
          </a:p>
          <a:p>
            <a:pPr marL="457200" lvl="1" indent="0" eaLnBrk="1" hangingPunct="1">
              <a:lnSpc>
                <a:spcPct val="90000"/>
              </a:lnSpc>
              <a:buClr>
                <a:srgbClr val="7030A0"/>
              </a:buClr>
              <a:buNone/>
              <a:defRPr/>
            </a:pPr>
            <a:r>
              <a:rPr lang="de-DE" sz="20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Trinkprotokolle, überwachtes Trinken, Ein- und Ausfuhrprotokolle, spezifisches Gewicht im Urin</a:t>
            </a:r>
          </a:p>
          <a:p>
            <a:pPr lvl="1" eaLnBrk="1" hangingPunct="1">
              <a:lnSpc>
                <a:spcPct val="90000"/>
              </a:lnSpc>
              <a:buClr>
                <a:srgbClr val="7030A0"/>
              </a:buClr>
              <a:buFont typeface="Wingdings" panose="05000000000000000000" pitchFamily="2" charset="2"/>
              <a:buChar char="§"/>
              <a:defRPr/>
            </a:pPr>
            <a:endParaRPr lang="de-DE" sz="20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 eaLnBrk="1" hangingPunct="1">
              <a:lnSpc>
                <a:spcPct val="90000"/>
              </a:lnSpc>
              <a:buClr>
                <a:srgbClr val="7030A0"/>
              </a:buClr>
              <a:buNone/>
              <a:defRPr/>
            </a:pPr>
            <a:endParaRPr lang="de-DE" sz="20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hangingPunct="1">
              <a:buNone/>
            </a:pPr>
            <a:endParaRPr lang="de-DE" altLang="de-DE" sz="2400" b="1" dirty="0">
              <a:solidFill>
                <a:srgbClr val="CC00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hangingPunct="1">
              <a:buNone/>
            </a:pPr>
            <a:endParaRPr lang="de-DE" altLang="de-DE" sz="2400" b="1" dirty="0">
              <a:solidFill>
                <a:srgbClr val="CC00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hangingPunct="1">
              <a:buNone/>
            </a:pPr>
            <a:r>
              <a:rPr lang="de-DE" altLang="de-DE" sz="20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</a:p>
          <a:p>
            <a:pPr>
              <a:buFont typeface="Wingdings" panose="05000000000000000000" pitchFamily="2" charset="2"/>
              <a:buChar char="§"/>
            </a:pPr>
            <a:endParaRPr lang="de-DE" sz="2400" b="1" dirty="0">
              <a:solidFill>
                <a:schemeClr val="tx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de-DE" sz="2400" b="1" dirty="0">
              <a:solidFill>
                <a:srgbClr val="CC00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6077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Text Box 2">
            <a:extLst>
              <a:ext uri="{FF2B5EF4-FFF2-40B4-BE49-F238E27FC236}">
                <a16:creationId xmlns:a16="http://schemas.microsoft.com/office/drawing/2014/main" id="{B77F8EB1-21A9-467F-A386-46A36D5096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138" y="3505201"/>
            <a:ext cx="26146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de-DE" altLang="de-DE" sz="2000">
              <a:solidFill>
                <a:schemeClr val="tx2"/>
              </a:solidFill>
              <a:latin typeface="Lucida Sans" panose="020B0602030504020204" pitchFamily="34" charset="0"/>
            </a:endParaRPr>
          </a:p>
        </p:txBody>
      </p:sp>
      <p:sp>
        <p:nvSpPr>
          <p:cNvPr id="118788" name="Text Box 4">
            <a:extLst>
              <a:ext uri="{FF2B5EF4-FFF2-40B4-BE49-F238E27FC236}">
                <a16:creationId xmlns:a16="http://schemas.microsoft.com/office/drawing/2014/main" id="{BE2BC3EE-E535-4EAD-B610-3EB8AED7B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574" y="649289"/>
            <a:ext cx="444023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de-DE" altLang="de-DE" sz="1200" dirty="0"/>
          </a:p>
          <a:p>
            <a:pPr eaLnBrk="1" hangingPunct="1"/>
            <a:r>
              <a:rPr lang="de-DE" altLang="de-DE" sz="14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Patientin:  34 kg / 1,65m Größe / BMI 12,5 kg/m²</a:t>
            </a:r>
          </a:p>
          <a:p>
            <a:pPr eaLnBrk="1" hangingPunct="1"/>
            <a:r>
              <a:rPr lang="de-DE" altLang="de-DE" sz="14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50 kcal/kg </a:t>
            </a:r>
            <a:r>
              <a:rPr lang="de-DE" altLang="de-DE" sz="1400" dirty="0" err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KG</a:t>
            </a:r>
            <a:r>
              <a:rPr lang="de-DE" altLang="de-DE" sz="14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mit 40 % Fettanteil/ 2g Eiweiß pro kg </a:t>
            </a:r>
            <a:r>
              <a:rPr lang="de-DE" altLang="de-DE" sz="1400" dirty="0" err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KG</a:t>
            </a:r>
            <a:r>
              <a:rPr lang="de-DE" altLang="de-DE" sz="14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altLang="de-DE" sz="1400" dirty="0" err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Essplan</a:t>
            </a:r>
            <a:r>
              <a:rPr lang="de-DE" altLang="de-DE" sz="1400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1700 kcal</a:t>
            </a:r>
          </a:p>
          <a:p>
            <a:pPr eaLnBrk="1" hangingPunct="1"/>
            <a:endParaRPr lang="de-DE" altLang="de-DE" sz="1400" dirty="0">
              <a:latin typeface="Lucida Sans" panose="020B0602030504020204" pitchFamily="34" charset="0"/>
            </a:endParaRPr>
          </a:p>
        </p:txBody>
      </p:sp>
      <p:sp>
        <p:nvSpPr>
          <p:cNvPr id="118789" name="Text Box 6">
            <a:extLst>
              <a:ext uri="{FF2B5EF4-FFF2-40B4-BE49-F238E27FC236}">
                <a16:creationId xmlns:a16="http://schemas.microsoft.com/office/drawing/2014/main" id="{A1B95EB4-CA23-4FC5-988E-679C44EBC5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9800" y="403066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de-DE" altLang="de-DE"/>
          </a:p>
        </p:txBody>
      </p:sp>
      <p:sp>
        <p:nvSpPr>
          <p:cNvPr id="118791" name="Textfeld 6">
            <a:extLst>
              <a:ext uri="{FF2B5EF4-FFF2-40B4-BE49-F238E27FC236}">
                <a16:creationId xmlns:a16="http://schemas.microsoft.com/office/drawing/2014/main" id="{0C314EDE-C8F4-4307-BD9A-AB7E9B7FFC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699" y="1487249"/>
            <a:ext cx="46894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chemeClr val="folHlink"/>
              </a:buClr>
              <a:buSzPct val="80000"/>
            </a:pPr>
            <a:r>
              <a:rPr lang="de-DE" altLang="de-DE" sz="1600" b="1" dirty="0">
                <a:solidFill>
                  <a:srgbClr val="CC3399"/>
                </a:solidFill>
                <a:latin typeface="Lucida Sans" panose="020B0602030504020204" pitchFamily="34" charset="0"/>
              </a:rPr>
              <a:t>     Psycholog. </a:t>
            </a:r>
            <a:r>
              <a:rPr lang="de-DE" altLang="de-DE" sz="1600" b="1" dirty="0">
                <a:solidFill>
                  <a:srgbClr val="E10DB9"/>
                </a:solidFill>
                <a:latin typeface="Lucida Sans" panose="020B0602030504020204" pitchFamily="34" charset="0"/>
              </a:rPr>
              <a:t>Motto:</a:t>
            </a:r>
            <a:r>
              <a:rPr lang="de-DE" altLang="de-DE" sz="1600" dirty="0">
                <a:solidFill>
                  <a:srgbClr val="E10DB9"/>
                </a:solidFill>
                <a:latin typeface="Lucida Sans" panose="020B0602030504020204" pitchFamily="34" charset="0"/>
              </a:rPr>
              <a:t>  </a:t>
            </a:r>
            <a:r>
              <a:rPr lang="de-DE" altLang="de-DE" sz="1600" b="1" dirty="0">
                <a:solidFill>
                  <a:srgbClr val="E10DB9"/>
                </a:solidFill>
                <a:latin typeface="Lucida Sans" panose="020B0602030504020204" pitchFamily="34" charset="0"/>
              </a:rPr>
              <a:t>„einen Plan haben“ </a:t>
            </a:r>
            <a:endParaRPr lang="de-DE" altLang="de-DE" sz="1400" b="1" dirty="0">
              <a:solidFill>
                <a:srgbClr val="E10DB9"/>
              </a:solidFill>
              <a:latin typeface="Lucida Sans" panose="020B0602030504020204" pitchFamily="34" charset="0"/>
            </a:endParaRPr>
          </a:p>
          <a:p>
            <a:pPr eaLnBrk="1" hangingPunct="1">
              <a:buClr>
                <a:schemeClr val="folHlink"/>
              </a:buClr>
              <a:buSzPct val="80000"/>
            </a:pPr>
            <a:r>
              <a:rPr lang="de-DE" altLang="de-DE" sz="1400" b="1" dirty="0">
                <a:solidFill>
                  <a:srgbClr val="E10DB9"/>
                </a:solidFill>
                <a:latin typeface="Lucida Sans" panose="020B0602030504020204" pitchFamily="34" charset="0"/>
              </a:rPr>
              <a:t>      </a:t>
            </a:r>
            <a:endParaRPr lang="de-DE" altLang="de-DE" sz="1200" b="1" dirty="0">
              <a:solidFill>
                <a:srgbClr val="E10DB9"/>
              </a:solidFill>
              <a:latin typeface="Lucida Sans" panose="020B0602030504020204" pitchFamily="34" charset="0"/>
            </a:endParaRPr>
          </a:p>
          <a:p>
            <a:pPr eaLnBrk="1" hangingPunct="1">
              <a:buClr>
                <a:schemeClr val="folHlink"/>
              </a:buClr>
              <a:buSzPct val="80000"/>
            </a:pPr>
            <a:r>
              <a:rPr lang="de-DE" altLang="de-DE" sz="1200" b="1" dirty="0">
                <a:solidFill>
                  <a:srgbClr val="CC3399"/>
                </a:solidFill>
                <a:latin typeface="Lucida Sans" panose="020B0602030504020204" pitchFamily="34" charset="0"/>
              </a:rPr>
              <a:t> </a:t>
            </a:r>
          </a:p>
        </p:txBody>
      </p:sp>
      <p:sp>
        <p:nvSpPr>
          <p:cNvPr id="118792" name="Textfeld 7">
            <a:extLst>
              <a:ext uri="{FF2B5EF4-FFF2-40B4-BE49-F238E27FC236}">
                <a16:creationId xmlns:a16="http://schemas.microsoft.com/office/drawing/2014/main" id="{C6263E51-9142-4E97-AD0B-33A69438EA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574" y="241300"/>
            <a:ext cx="91883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de-DE" altLang="de-DE" sz="20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Ernährungsanamnese und Erstellung des </a:t>
            </a:r>
            <a:r>
              <a:rPr lang="de-DE" altLang="de-DE" sz="2000" b="1" dirty="0" err="1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Essplans</a:t>
            </a:r>
            <a:r>
              <a:rPr lang="de-DE" altLang="de-DE" sz="2000" b="1" dirty="0">
                <a:solidFill>
                  <a:srgbClr val="CC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am Aufnahmetag</a:t>
            </a:r>
          </a:p>
        </p:txBody>
      </p:sp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E8CA5C04-149E-AD4A-65E8-203C0CCC71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4311944"/>
              </p:ext>
            </p:extLst>
          </p:nvPr>
        </p:nvGraphicFramePr>
        <p:xfrm>
          <a:off x="6813551" y="935421"/>
          <a:ext cx="4516600" cy="5339908"/>
        </p:xfrm>
        <a:graphic>
          <a:graphicData uri="http://schemas.openxmlformats.org/drawingml/2006/table">
            <a:tbl>
              <a:tblPr/>
              <a:tblGrid>
                <a:gridCol w="455509">
                  <a:extLst>
                    <a:ext uri="{9D8B030D-6E8A-4147-A177-3AD203B41FA5}">
                      <a16:colId xmlns:a16="http://schemas.microsoft.com/office/drawing/2014/main" val="3831034935"/>
                    </a:ext>
                  </a:extLst>
                </a:gridCol>
                <a:gridCol w="641563">
                  <a:extLst>
                    <a:ext uri="{9D8B030D-6E8A-4147-A177-3AD203B41FA5}">
                      <a16:colId xmlns:a16="http://schemas.microsoft.com/office/drawing/2014/main" val="1298456441"/>
                    </a:ext>
                  </a:extLst>
                </a:gridCol>
                <a:gridCol w="1956766">
                  <a:extLst>
                    <a:ext uri="{9D8B030D-6E8A-4147-A177-3AD203B41FA5}">
                      <a16:colId xmlns:a16="http://schemas.microsoft.com/office/drawing/2014/main" val="1093159880"/>
                    </a:ext>
                  </a:extLst>
                </a:gridCol>
                <a:gridCol w="564575">
                  <a:extLst>
                    <a:ext uri="{9D8B030D-6E8A-4147-A177-3AD203B41FA5}">
                      <a16:colId xmlns:a16="http://schemas.microsoft.com/office/drawing/2014/main" val="4292536010"/>
                    </a:ext>
                  </a:extLst>
                </a:gridCol>
                <a:gridCol w="455509">
                  <a:extLst>
                    <a:ext uri="{9D8B030D-6E8A-4147-A177-3AD203B41FA5}">
                      <a16:colId xmlns:a16="http://schemas.microsoft.com/office/drawing/2014/main" val="1662849634"/>
                    </a:ext>
                  </a:extLst>
                </a:gridCol>
                <a:gridCol w="442678">
                  <a:extLst>
                    <a:ext uri="{9D8B030D-6E8A-4147-A177-3AD203B41FA5}">
                      <a16:colId xmlns:a16="http://schemas.microsoft.com/office/drawing/2014/main" val="2194889088"/>
                    </a:ext>
                  </a:extLst>
                </a:gridCol>
              </a:tblGrid>
              <a:tr h="39873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de-DE" sz="1000" b="0" i="0" u="none" strike="noStrike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Essplan</a:t>
                      </a:r>
                      <a:r>
                        <a:rPr lang="de-DE" sz="1000" b="0" i="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vegan Müsli (am häufigsten gewünscht)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41514"/>
                  </a:ext>
                </a:extLst>
              </a:tr>
              <a:tr h="66452"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sng" strike="noStrike" dirty="0">
                          <a:effectLst/>
                          <a:latin typeface="Lucida Sans" panose="020B0602030504020204" pitchFamily="34" charset="0"/>
                        </a:rPr>
                        <a:t>für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de-DE" sz="600" b="1" i="0" u="sng" strike="noStrike" dirty="0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600" b="1" i="0" u="sng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500" b="1" i="0" u="none" strike="noStrike">
                          <a:solidFill>
                            <a:srgbClr val="0000FF"/>
                          </a:solidFill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500" b="1" i="0" u="none" strike="noStrike">
                          <a:solidFill>
                            <a:srgbClr val="0000FF"/>
                          </a:solidFill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500" b="1" i="0" u="none" strike="noStrike">
                          <a:solidFill>
                            <a:srgbClr val="0000FF"/>
                          </a:solidFill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4289436"/>
                  </a:ext>
                </a:extLst>
              </a:tr>
              <a:tr h="137294"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sng" strike="noStrike">
                          <a:effectLst/>
                          <a:latin typeface="Lucida Sans" panose="020B0602030504020204" pitchFamily="34" charset="0"/>
                        </a:rPr>
                        <a:t>mit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sng" strike="noStrike" dirty="0">
                          <a:effectLst/>
                          <a:latin typeface="Lucida Sans" panose="020B0602030504020204" pitchFamily="34" charset="0"/>
                        </a:rPr>
                        <a:t>1700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1" i="0" u="sng" strike="noStrike">
                          <a:effectLst/>
                          <a:latin typeface="Lucida Sans" panose="020B0602030504020204" pitchFamily="34" charset="0"/>
                        </a:rPr>
                        <a:t>kcal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500" b="1" i="0" u="none" strike="noStrike">
                          <a:solidFill>
                            <a:srgbClr val="0000FF"/>
                          </a:solidFill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5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5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7810"/>
                  </a:ext>
                </a:extLst>
              </a:tr>
              <a:tr h="205941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Anzahl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Einheit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600" b="1" i="0" u="none" strike="noStrike" dirty="0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1" u="none" strike="noStrike">
                          <a:effectLst/>
                          <a:latin typeface="Lucida Sans" panose="020B0602030504020204" pitchFamily="34" charset="0"/>
                        </a:rPr>
                        <a:t>kcal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1" u="none" strike="noStrike">
                          <a:effectLst/>
                          <a:latin typeface="Lucida Sans" panose="020B0602030504020204" pitchFamily="34" charset="0"/>
                        </a:rPr>
                        <a:t>g Fett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1" u="none" strike="noStrike">
                          <a:effectLst/>
                          <a:latin typeface="Lucida Sans" panose="020B0602030504020204" pitchFamily="34" charset="0"/>
                        </a:rPr>
                        <a:t>g Eiweiß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6340259"/>
                  </a:ext>
                </a:extLst>
              </a:tr>
              <a:tr h="153313"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I. Frühstück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1" u="none" strike="noStrike">
                          <a:effectLst/>
                          <a:latin typeface="Lucida Sans" panose="020B0602030504020204" pitchFamily="34" charset="0"/>
                        </a:rPr>
                        <a:t>520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1" u="none" strike="noStrike">
                          <a:effectLst/>
                          <a:latin typeface="Lucida Sans" panose="020B0602030504020204" pitchFamily="34" charset="0"/>
                        </a:rPr>
                        <a:t>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1" u="none" strike="noStrike">
                          <a:effectLst/>
                          <a:latin typeface="Lucida Sans" panose="020B0602030504020204" pitchFamily="34" charset="0"/>
                        </a:rPr>
                        <a:t>18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2979473"/>
                  </a:ext>
                </a:extLst>
              </a:tr>
              <a:tr h="153313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Portionen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600" b="1" i="0" u="none" strike="noStrike">
                          <a:effectLst/>
                          <a:latin typeface="Lucida Sans" panose="020B0602030504020204" pitchFamily="34" charset="0"/>
                        </a:rPr>
                        <a:t>Sojajoghurt natur (1 Port. = 6El)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120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9605925"/>
                  </a:ext>
                </a:extLst>
              </a:tr>
              <a:tr h="153313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El, gehäuft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Trockenmüsli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240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0854077"/>
                  </a:ext>
                </a:extLst>
              </a:tr>
              <a:tr h="153313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Tl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Konfitüre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60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6332773"/>
                  </a:ext>
                </a:extLst>
              </a:tr>
              <a:tr h="153313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El, gehäuft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 dirty="0">
                          <a:effectLst/>
                          <a:latin typeface="Lucida Sans" panose="020B0602030504020204" pitchFamily="34" charset="0"/>
                        </a:rPr>
                        <a:t>Mandeln, gehobelt (1 Port. = 2El)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2924985"/>
                  </a:ext>
                </a:extLst>
              </a:tr>
              <a:tr h="104142">
                <a:tc>
                  <a:txBody>
                    <a:bodyPr/>
                    <a:lstStyle/>
                    <a:p>
                      <a:pPr algn="ctr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1679549"/>
                  </a:ext>
                </a:extLst>
              </a:tr>
              <a:tr h="153313"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0" u="none" strike="noStrike" dirty="0">
                          <a:effectLst/>
                          <a:latin typeface="Lucida Sans" panose="020B0602030504020204" pitchFamily="34" charset="0"/>
                        </a:rPr>
                        <a:t>II. Frühstück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1" u="none" strike="noStrike">
                          <a:effectLst/>
                          <a:latin typeface="Lucida Sans" panose="020B0602030504020204" pitchFamily="34" charset="0"/>
                        </a:rPr>
                        <a:t>80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1" u="none" strike="noStrike">
                          <a:effectLst/>
                          <a:latin typeface="Lucida Sans" panose="020B060203050402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1" u="none" strike="noStrike">
                          <a:effectLst/>
                          <a:latin typeface="Lucida Sans" panose="020B060203050402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3735045"/>
                  </a:ext>
                </a:extLst>
              </a:tr>
              <a:tr h="153313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Becher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Milch, Soja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 dirty="0">
                          <a:effectLst/>
                          <a:latin typeface="Lucida Sans" panose="020B0602030504020204" pitchFamily="34" charset="0"/>
                        </a:rPr>
                        <a:t>80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120846"/>
                  </a:ext>
                </a:extLst>
              </a:tr>
              <a:tr h="153313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3081350"/>
                  </a:ext>
                </a:extLst>
              </a:tr>
              <a:tr h="104142">
                <a:tc>
                  <a:txBody>
                    <a:bodyPr/>
                    <a:lstStyle/>
                    <a:p>
                      <a:pPr algn="ctr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735030"/>
                  </a:ext>
                </a:extLst>
              </a:tr>
              <a:tr h="153313"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III. Mittagessen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1" u="none" strike="noStrike">
                          <a:effectLst/>
                          <a:latin typeface="Lucida Sans" panose="020B0602030504020204" pitchFamily="34" charset="0"/>
                        </a:rPr>
                        <a:t>410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1" u="none" strike="noStrike">
                          <a:effectLst/>
                          <a:latin typeface="Lucida Sans" panose="020B0602030504020204" pitchFamily="34" charset="0"/>
                        </a:rPr>
                        <a:t>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1" u="none" strike="noStrike">
                          <a:effectLst/>
                          <a:latin typeface="Lucida Sans" panose="020B0602030504020204" pitchFamily="34" charset="0"/>
                        </a:rPr>
                        <a:t>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5013724"/>
                  </a:ext>
                </a:extLst>
              </a:tr>
              <a:tr h="153313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Portion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 dirty="0">
                          <a:effectLst/>
                          <a:latin typeface="Lucida Sans" panose="020B0602030504020204" pitchFamily="34" charset="0"/>
                        </a:rPr>
                        <a:t>Menü, kleine Portion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410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8216790"/>
                  </a:ext>
                </a:extLst>
              </a:tr>
              <a:tr h="153313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vegan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 dirty="0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7807354"/>
                  </a:ext>
                </a:extLst>
              </a:tr>
              <a:tr h="104142">
                <a:tc>
                  <a:txBody>
                    <a:bodyPr/>
                    <a:lstStyle/>
                    <a:p>
                      <a:pPr algn="ctr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8933417"/>
                  </a:ext>
                </a:extLst>
              </a:tr>
              <a:tr h="385598"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IV. Kaffeemahlzeit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1" u="none" strike="noStrike">
                          <a:effectLst/>
                          <a:latin typeface="Lucida Sans" panose="020B0602030504020204" pitchFamily="34" charset="0"/>
                        </a:rPr>
                        <a:t>230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1" u="none" strike="noStrike">
                          <a:effectLst/>
                          <a:latin typeface="Lucida Sans" panose="020B060203050402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1" u="none" strike="noStrike" dirty="0">
                          <a:effectLst/>
                          <a:latin typeface="Lucida Sans" panose="020B060203050402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4809869"/>
                  </a:ext>
                </a:extLst>
              </a:tr>
              <a:tr h="153313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Portion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Milchspeise, Soja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150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 dirty="0">
                          <a:effectLst/>
                          <a:latin typeface="Lucida Sans" panose="020B0602030504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6642989"/>
                  </a:ext>
                </a:extLst>
              </a:tr>
              <a:tr h="114412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Portion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Obst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80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6680367"/>
                  </a:ext>
                </a:extLst>
              </a:tr>
              <a:tr h="153313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0401178"/>
                  </a:ext>
                </a:extLst>
              </a:tr>
              <a:tr h="104142">
                <a:tc>
                  <a:txBody>
                    <a:bodyPr/>
                    <a:lstStyle/>
                    <a:p>
                      <a:pPr algn="ctr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3170011"/>
                  </a:ext>
                </a:extLst>
              </a:tr>
              <a:tr h="153313"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V. Abendessen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1" u="none" strike="noStrike">
                          <a:effectLst/>
                          <a:latin typeface="Lucida Sans" panose="020B0602030504020204" pitchFamily="34" charset="0"/>
                        </a:rPr>
                        <a:t>410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1" u="none" strike="noStrike">
                          <a:effectLst/>
                          <a:latin typeface="Lucida Sans" panose="020B0602030504020204" pitchFamily="34" charset="0"/>
                        </a:rPr>
                        <a:t>19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1" u="none" strike="noStrike" dirty="0">
                          <a:effectLst/>
                          <a:latin typeface="Lucida Sans" panose="020B0602030504020204" pitchFamily="34" charset="0"/>
                        </a:rPr>
                        <a:t>15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8087819"/>
                  </a:ext>
                </a:extLst>
              </a:tr>
              <a:tr h="153313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Scheibe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Roggenbrot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200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0" u="none" strike="noStrike" dirty="0">
                          <a:effectLst/>
                          <a:latin typeface="Lucida Sans" panose="020B0602030504020204" pitchFamily="34" charset="0"/>
                        </a:rPr>
                        <a:t>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2810886"/>
                  </a:ext>
                </a:extLst>
              </a:tr>
              <a:tr h="153313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El, gehäuft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Tofuaufstrich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80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0" u="none" strike="noStrike" dirty="0">
                          <a:effectLst/>
                          <a:latin typeface="Lucida Sans" panose="020B060203050402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5306558"/>
                  </a:ext>
                </a:extLst>
              </a:tr>
              <a:tr h="153313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 dirty="0">
                          <a:effectLst/>
                          <a:latin typeface="Lucida Sans" panose="020B0602030504020204" pitchFamily="34" charset="0"/>
                        </a:rPr>
                        <a:t>Becher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Humus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80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205864"/>
                  </a:ext>
                </a:extLst>
              </a:tr>
              <a:tr h="153313"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Portion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Brokkoli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50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8152367"/>
                  </a:ext>
                </a:extLst>
              </a:tr>
              <a:tr h="114412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7947656"/>
                  </a:ext>
                </a:extLst>
              </a:tr>
              <a:tr h="108691">
                <a:tc>
                  <a:txBody>
                    <a:bodyPr/>
                    <a:lstStyle/>
                    <a:p>
                      <a:pPr algn="ctr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2025390"/>
                  </a:ext>
                </a:extLst>
              </a:tr>
              <a:tr h="153313"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VI: Spätmahlzeit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1" u="none" strike="noStrike">
                          <a:effectLst/>
                          <a:latin typeface="Lucida Sans" panose="020B0602030504020204" pitchFamily="34" charset="0"/>
                        </a:rPr>
                        <a:t>60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1" u="none" strike="noStrike">
                          <a:effectLst/>
                          <a:latin typeface="Lucida Sans" panose="020B060203050402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1" u="none" strike="noStrike" dirty="0">
                          <a:effectLst/>
                          <a:latin typeface="Lucida Sans" panose="020B060203050402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2328136"/>
                  </a:ext>
                </a:extLst>
              </a:tr>
              <a:tr h="153313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Portion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600" b="1" i="0" u="none" strike="noStrike">
                          <a:effectLst/>
                          <a:latin typeface="Lucida Sans" panose="020B0602030504020204" pitchFamily="34" charset="0"/>
                        </a:rPr>
                        <a:t>Sojajoghurt natur (1 Port. = 6El)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60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6702987"/>
                  </a:ext>
                </a:extLst>
              </a:tr>
              <a:tr h="153313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600" b="1" i="0" u="none" strike="noStrike" dirty="0">
                          <a:effectLst/>
                          <a:latin typeface="Lucida Sans" panose="020B0602030504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6815522"/>
                  </a:ext>
                </a:extLst>
              </a:tr>
              <a:tr h="153313">
                <a:tc>
                  <a:txBody>
                    <a:bodyPr/>
                    <a:lstStyle/>
                    <a:p>
                      <a:pPr algn="l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sng" strike="noStrike">
                          <a:effectLst/>
                          <a:latin typeface="Lucida Sans" panose="020B0602030504020204" pitchFamily="34" charset="0"/>
                        </a:rPr>
                        <a:t>Summe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0" u="sng" strike="noStrike">
                          <a:effectLst/>
                          <a:latin typeface="Lucida Sans" panose="020B0602030504020204" pitchFamily="34" charset="0"/>
                        </a:rPr>
                        <a:t>1710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0" u="sng" strike="noStrike">
                          <a:effectLst/>
                          <a:latin typeface="Lucida Sans" panose="020B0602030504020204" pitchFamily="34" charset="0"/>
                        </a:rPr>
                        <a:t>74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0" u="sng" strike="noStrike" dirty="0">
                          <a:effectLst/>
                          <a:latin typeface="Lucida Sans" panose="020B0602030504020204" pitchFamily="34" charset="0"/>
                        </a:rPr>
                        <a:t>69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5360407"/>
                  </a:ext>
                </a:extLst>
              </a:tr>
              <a:tr h="120133">
                <a:tc>
                  <a:txBody>
                    <a:bodyPr/>
                    <a:lstStyle/>
                    <a:p>
                      <a:pPr algn="l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600" b="1" i="0" u="sng" strike="noStrike">
                          <a:effectLst/>
                          <a:latin typeface="Lucida Sans" panose="020B0602030504020204" pitchFamily="34" charset="0"/>
                        </a:rPr>
                        <a:t>% Anteil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600" b="1" i="0" u="sng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0" u="sng" strike="noStrike">
                          <a:effectLst/>
                          <a:latin typeface="Lucida Sans" panose="020B060203050402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600" b="1" i="0" u="sng" strike="noStrike" dirty="0">
                          <a:solidFill>
                            <a:srgbClr val="FF0000"/>
                          </a:solidFill>
                          <a:effectLst/>
                          <a:latin typeface="Lucida Sans" panose="020B0602030504020204" pitchFamily="34" charset="0"/>
                        </a:rPr>
                        <a:t>17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242527"/>
                  </a:ext>
                </a:extLst>
              </a:tr>
              <a:tr h="120133">
                <a:tc>
                  <a:txBody>
                    <a:bodyPr/>
                    <a:lstStyle/>
                    <a:p>
                      <a:pPr algn="l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600" b="1" i="0" u="sng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600" b="1" i="0" u="none" strike="noStrike"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600" b="1" i="0" u="none" strike="noStrike" dirty="0">
                        <a:solidFill>
                          <a:srgbClr val="000000"/>
                        </a:solidFill>
                        <a:effectLst/>
                        <a:latin typeface="Lucida Sans" panose="020B0602030504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617799"/>
                  </a:ext>
                </a:extLst>
              </a:tr>
            </a:tbl>
          </a:graphicData>
        </a:graphic>
      </p:graphicFrame>
      <p:pic>
        <p:nvPicPr>
          <p:cNvPr id="3" name="Grafik 2" descr="Ein Bild, das Text, computer, Person, Computer enthält.&#10;&#10;Automatisch generierte Beschreibung">
            <a:extLst>
              <a:ext uri="{FF2B5EF4-FFF2-40B4-BE49-F238E27FC236}">
                <a16:creationId xmlns:a16="http://schemas.microsoft.com/office/drawing/2014/main" id="{02284301-575D-1F4E-ABB2-B01512586F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89" y="2490158"/>
            <a:ext cx="5960471" cy="3351269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ECB82A6A-A57C-C258-D5D1-901DF93F3ED0}"/>
              </a:ext>
            </a:extLst>
          </p:cNvPr>
          <p:cNvSpPr txBox="1"/>
          <p:nvPr/>
        </p:nvSpPr>
        <p:spPr>
          <a:xfrm>
            <a:off x="10972800" y="5922579"/>
            <a:ext cx="357351" cy="306771"/>
          </a:xfrm>
          <a:prstGeom prst="rect">
            <a:avLst/>
          </a:prstGeom>
          <a:noFill/>
          <a:ln w="9525">
            <a:solidFill>
              <a:srgbClr val="FF33CC"/>
            </a:solidFill>
          </a:ln>
          <a:effectLst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330822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87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786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feil: nach rechts 3">
            <a:extLst>
              <a:ext uri="{FF2B5EF4-FFF2-40B4-BE49-F238E27FC236}">
                <a16:creationId xmlns:a16="http://schemas.microsoft.com/office/drawing/2014/main" id="{914F0857-14F3-4BE4-A742-F5317ECF6C1A}"/>
              </a:ext>
            </a:extLst>
          </p:cNvPr>
          <p:cNvSpPr/>
          <p:nvPr/>
        </p:nvSpPr>
        <p:spPr>
          <a:xfrm>
            <a:off x="1161544" y="3691581"/>
            <a:ext cx="1416076" cy="109135"/>
          </a:xfrm>
          <a:prstGeom prst="rightArrow">
            <a:avLst>
              <a:gd name="adj1" fmla="val 95129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Pfeil: nach rechts 5">
            <a:extLst>
              <a:ext uri="{FF2B5EF4-FFF2-40B4-BE49-F238E27FC236}">
                <a16:creationId xmlns:a16="http://schemas.microsoft.com/office/drawing/2014/main" id="{17E61DBF-C2BB-44F0-9A0A-623A08BB502F}"/>
              </a:ext>
            </a:extLst>
          </p:cNvPr>
          <p:cNvSpPr/>
          <p:nvPr/>
        </p:nvSpPr>
        <p:spPr>
          <a:xfrm>
            <a:off x="1185910" y="5197318"/>
            <a:ext cx="1416076" cy="147484"/>
          </a:xfrm>
          <a:prstGeom prst="rightArrow">
            <a:avLst>
              <a:gd name="adj1" fmla="val 56667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5E85F212-B05B-4ED5-AA6E-2768B1B5E9D0}"/>
              </a:ext>
            </a:extLst>
          </p:cNvPr>
          <p:cNvSpPr txBox="1"/>
          <p:nvPr/>
        </p:nvSpPr>
        <p:spPr>
          <a:xfrm>
            <a:off x="147145" y="1484286"/>
            <a:ext cx="220553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gelb markiert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: vegane Lebensmittelauswahl </a:t>
            </a:r>
          </a:p>
          <a:p>
            <a:pPr algn="ctr"/>
            <a:endParaRPr lang="de-DE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de-DE" sz="1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rote Pfeile</a:t>
            </a:r>
            <a:r>
              <a:rPr lang="de-DE" sz="1400" dirty="0">
                <a:latin typeface="Calibri" panose="020F0502020204030204" pitchFamily="34" charset="0"/>
                <a:cs typeface="Calibri" panose="020F0502020204030204" pitchFamily="34" charset="0"/>
              </a:rPr>
              <a:t>: erweiterte Auswahl  </a:t>
            </a:r>
          </a:p>
        </p:txBody>
      </p:sp>
      <p:sp>
        <p:nvSpPr>
          <p:cNvPr id="7" name="Pfeil: nach rechts 6">
            <a:extLst>
              <a:ext uri="{FF2B5EF4-FFF2-40B4-BE49-F238E27FC236}">
                <a16:creationId xmlns:a16="http://schemas.microsoft.com/office/drawing/2014/main" id="{A5E8E3FC-2F7B-452A-A434-BD9B5A07D957}"/>
              </a:ext>
            </a:extLst>
          </p:cNvPr>
          <p:cNvSpPr/>
          <p:nvPr/>
        </p:nvSpPr>
        <p:spPr>
          <a:xfrm>
            <a:off x="1185910" y="4998715"/>
            <a:ext cx="1416076" cy="147483"/>
          </a:xfrm>
          <a:prstGeom prst="rightArrow">
            <a:avLst>
              <a:gd name="adj1" fmla="val 56667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2047A088-0F6E-4833-9CFF-09725058EE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910" y="2727409"/>
            <a:ext cx="1438781" cy="140220"/>
          </a:xfrm>
          <a:prstGeom prst="rect">
            <a:avLst/>
          </a:prstGeom>
        </p:spPr>
      </p:pic>
      <p:sp>
        <p:nvSpPr>
          <p:cNvPr id="12" name="Pfeil: nach rechts 11">
            <a:extLst>
              <a:ext uri="{FF2B5EF4-FFF2-40B4-BE49-F238E27FC236}">
                <a16:creationId xmlns:a16="http://schemas.microsoft.com/office/drawing/2014/main" id="{F805A869-9E18-49AA-9B94-FB23A7600696}"/>
              </a:ext>
            </a:extLst>
          </p:cNvPr>
          <p:cNvSpPr/>
          <p:nvPr/>
        </p:nvSpPr>
        <p:spPr>
          <a:xfrm>
            <a:off x="1161544" y="6344197"/>
            <a:ext cx="1416076" cy="140220"/>
          </a:xfrm>
          <a:prstGeom prst="rightArrow">
            <a:avLst>
              <a:gd name="adj1" fmla="val 56667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AC7186D2-6BB1-5AC4-0F49-0F1B026091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1762" y="137588"/>
            <a:ext cx="6991350" cy="6346829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84E82BD5-38C3-5291-830B-778990627CE4}"/>
              </a:ext>
            </a:extLst>
          </p:cNvPr>
          <p:cNvSpPr txBox="1"/>
          <p:nvPr/>
        </p:nvSpPr>
        <p:spPr>
          <a:xfrm>
            <a:off x="5086350" y="6484417"/>
            <a:ext cx="216217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989914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feil: nach rechts 2">
            <a:extLst>
              <a:ext uri="{FF2B5EF4-FFF2-40B4-BE49-F238E27FC236}">
                <a16:creationId xmlns:a16="http://schemas.microsoft.com/office/drawing/2014/main" id="{CB793E2F-0CBF-4E76-903A-18BAD245C085}"/>
              </a:ext>
            </a:extLst>
          </p:cNvPr>
          <p:cNvSpPr/>
          <p:nvPr/>
        </p:nvSpPr>
        <p:spPr>
          <a:xfrm>
            <a:off x="1481444" y="2786062"/>
            <a:ext cx="1007809" cy="142567"/>
          </a:xfrm>
          <a:prstGeom prst="rightArrow">
            <a:avLst>
              <a:gd name="adj1" fmla="val 56667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Pfeil: nach rechts 3">
            <a:extLst>
              <a:ext uri="{FF2B5EF4-FFF2-40B4-BE49-F238E27FC236}">
                <a16:creationId xmlns:a16="http://schemas.microsoft.com/office/drawing/2014/main" id="{AA011D6E-123D-43E1-A016-97CBAEFBB1C9}"/>
              </a:ext>
            </a:extLst>
          </p:cNvPr>
          <p:cNvSpPr/>
          <p:nvPr/>
        </p:nvSpPr>
        <p:spPr>
          <a:xfrm>
            <a:off x="1466697" y="4939862"/>
            <a:ext cx="1022556" cy="142567"/>
          </a:xfrm>
          <a:prstGeom prst="rightArrow">
            <a:avLst>
              <a:gd name="adj1" fmla="val 56667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Pfeil: nach rechts 4">
            <a:extLst>
              <a:ext uri="{FF2B5EF4-FFF2-40B4-BE49-F238E27FC236}">
                <a16:creationId xmlns:a16="http://schemas.microsoft.com/office/drawing/2014/main" id="{DAA7A6F9-1612-44D8-853C-B836C58E5072}"/>
              </a:ext>
            </a:extLst>
          </p:cNvPr>
          <p:cNvSpPr/>
          <p:nvPr/>
        </p:nvSpPr>
        <p:spPr>
          <a:xfrm>
            <a:off x="1474070" y="3041163"/>
            <a:ext cx="1022556" cy="142567"/>
          </a:xfrm>
          <a:prstGeom prst="rightArrow">
            <a:avLst>
              <a:gd name="adj1" fmla="val 56667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94C9273-2469-5BA4-5CDA-F658E5FC8A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1185862"/>
            <a:ext cx="6991350" cy="4486275"/>
          </a:xfrm>
          <a:prstGeom prst="rect">
            <a:avLst/>
          </a:prstGeom>
        </p:spPr>
      </p:pic>
      <p:sp>
        <p:nvSpPr>
          <p:cNvPr id="7" name="Pfeil: nach rechts 6">
            <a:extLst>
              <a:ext uri="{FF2B5EF4-FFF2-40B4-BE49-F238E27FC236}">
                <a16:creationId xmlns:a16="http://schemas.microsoft.com/office/drawing/2014/main" id="{86C2350C-9C2B-27D2-CD9F-2F8261EE7426}"/>
              </a:ext>
            </a:extLst>
          </p:cNvPr>
          <p:cNvSpPr/>
          <p:nvPr/>
        </p:nvSpPr>
        <p:spPr>
          <a:xfrm>
            <a:off x="1466697" y="4135820"/>
            <a:ext cx="1022556" cy="142567"/>
          </a:xfrm>
          <a:prstGeom prst="rightArrow">
            <a:avLst>
              <a:gd name="adj1" fmla="val 56667"/>
              <a:gd name="adj2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7442374"/>
      </p:ext>
    </p:extLst>
  </p:cSld>
  <p:clrMapOvr>
    <a:masterClrMapping/>
  </p:clrMapOvr>
</p:sld>
</file>

<file path=ppt/theme/theme1.xml><?xml version="1.0" encoding="utf-8"?>
<a:theme xmlns:a="http://schemas.openxmlformats.org/drawingml/2006/main" name="9_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nanke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Benutzerdefiniert 6">
    <a:dk1>
      <a:sysClr val="windowText" lastClr="000000"/>
    </a:dk1>
    <a:lt1>
      <a:sysClr val="window" lastClr="FFFFFF"/>
    </a:lt1>
    <a:dk2>
      <a:srgbClr val="44546A"/>
    </a:dk2>
    <a:lt2>
      <a:srgbClr val="FFFFFF"/>
    </a:lt2>
    <a:accent1>
      <a:srgbClr val="E820E8"/>
    </a:accent1>
    <a:accent2>
      <a:srgbClr val="FEC1DF"/>
    </a:accent2>
    <a:accent3>
      <a:srgbClr val="FD83C0"/>
    </a:accent3>
    <a:accent4>
      <a:srgbClr val="85C0FB"/>
    </a:accent4>
    <a:accent5>
      <a:srgbClr val="F9E86B"/>
    </a:accent5>
    <a:accent6>
      <a:srgbClr val="92D050"/>
    </a:accent6>
    <a:hlink>
      <a:srgbClr val="CEE5FD"/>
    </a:hlink>
    <a:folHlink>
      <a:srgbClr val="C00000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Benutzerdefiniert 6">
    <a:dk1>
      <a:sysClr val="windowText" lastClr="000000"/>
    </a:dk1>
    <a:lt1>
      <a:sysClr val="window" lastClr="FFFFFF"/>
    </a:lt1>
    <a:dk2>
      <a:srgbClr val="44546A"/>
    </a:dk2>
    <a:lt2>
      <a:srgbClr val="FFFFFF"/>
    </a:lt2>
    <a:accent1>
      <a:srgbClr val="E820E8"/>
    </a:accent1>
    <a:accent2>
      <a:srgbClr val="FEC1DF"/>
    </a:accent2>
    <a:accent3>
      <a:srgbClr val="FD83C0"/>
    </a:accent3>
    <a:accent4>
      <a:srgbClr val="85C0FB"/>
    </a:accent4>
    <a:accent5>
      <a:srgbClr val="F9E86B"/>
    </a:accent5>
    <a:accent6>
      <a:srgbClr val="92D050"/>
    </a:accent6>
    <a:hlink>
      <a:srgbClr val="CEE5FD"/>
    </a:hlink>
    <a:folHlink>
      <a:srgbClr val="C00000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Benutzerdefiniert 6">
    <a:dk1>
      <a:sysClr val="windowText" lastClr="000000"/>
    </a:dk1>
    <a:lt1>
      <a:sysClr val="window" lastClr="FFFFFF"/>
    </a:lt1>
    <a:dk2>
      <a:srgbClr val="44546A"/>
    </a:dk2>
    <a:lt2>
      <a:srgbClr val="FFFFFF"/>
    </a:lt2>
    <a:accent1>
      <a:srgbClr val="E820E8"/>
    </a:accent1>
    <a:accent2>
      <a:srgbClr val="FEC1DF"/>
    </a:accent2>
    <a:accent3>
      <a:srgbClr val="FD83C0"/>
    </a:accent3>
    <a:accent4>
      <a:srgbClr val="85C0FB"/>
    </a:accent4>
    <a:accent5>
      <a:srgbClr val="F9E86B"/>
    </a:accent5>
    <a:accent6>
      <a:srgbClr val="92D050"/>
    </a:accent6>
    <a:hlink>
      <a:srgbClr val="CEE5FD"/>
    </a:hlink>
    <a:folHlink>
      <a:srgbClr val="C00000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Benutzerdefiniert 6">
    <a:dk1>
      <a:sysClr val="windowText" lastClr="000000"/>
    </a:dk1>
    <a:lt1>
      <a:sysClr val="window" lastClr="FFFFFF"/>
    </a:lt1>
    <a:dk2>
      <a:srgbClr val="44546A"/>
    </a:dk2>
    <a:lt2>
      <a:srgbClr val="FFFFFF"/>
    </a:lt2>
    <a:accent1>
      <a:srgbClr val="E820E8"/>
    </a:accent1>
    <a:accent2>
      <a:srgbClr val="FEC1DF"/>
    </a:accent2>
    <a:accent3>
      <a:srgbClr val="FD83C0"/>
    </a:accent3>
    <a:accent4>
      <a:srgbClr val="85C0FB"/>
    </a:accent4>
    <a:accent5>
      <a:srgbClr val="F9E86B"/>
    </a:accent5>
    <a:accent6>
      <a:srgbClr val="92D050"/>
    </a:accent6>
    <a:hlink>
      <a:srgbClr val="CEE5FD"/>
    </a:hlink>
    <a:folHlink>
      <a:srgbClr val="C00000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Benutzerdefiniert 6">
    <a:dk1>
      <a:sysClr val="windowText" lastClr="000000"/>
    </a:dk1>
    <a:lt1>
      <a:sysClr val="window" lastClr="FFFFFF"/>
    </a:lt1>
    <a:dk2>
      <a:srgbClr val="44546A"/>
    </a:dk2>
    <a:lt2>
      <a:srgbClr val="FFFFFF"/>
    </a:lt2>
    <a:accent1>
      <a:srgbClr val="E820E8"/>
    </a:accent1>
    <a:accent2>
      <a:srgbClr val="FEC1DF"/>
    </a:accent2>
    <a:accent3>
      <a:srgbClr val="FD83C0"/>
    </a:accent3>
    <a:accent4>
      <a:srgbClr val="85C0FB"/>
    </a:accent4>
    <a:accent5>
      <a:srgbClr val="F9E86B"/>
    </a:accent5>
    <a:accent6>
      <a:srgbClr val="92D050"/>
    </a:accent6>
    <a:hlink>
      <a:srgbClr val="CEE5FD"/>
    </a:hlink>
    <a:folHlink>
      <a:srgbClr val="C00000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Benutzerdefiniert 6">
    <a:dk1>
      <a:sysClr val="windowText" lastClr="000000"/>
    </a:dk1>
    <a:lt1>
      <a:sysClr val="window" lastClr="FFFFFF"/>
    </a:lt1>
    <a:dk2>
      <a:srgbClr val="44546A"/>
    </a:dk2>
    <a:lt2>
      <a:srgbClr val="FFFFFF"/>
    </a:lt2>
    <a:accent1>
      <a:srgbClr val="E820E8"/>
    </a:accent1>
    <a:accent2>
      <a:srgbClr val="FEC1DF"/>
    </a:accent2>
    <a:accent3>
      <a:srgbClr val="FD83C0"/>
    </a:accent3>
    <a:accent4>
      <a:srgbClr val="85C0FB"/>
    </a:accent4>
    <a:accent5>
      <a:srgbClr val="F9E86B"/>
    </a:accent5>
    <a:accent6>
      <a:srgbClr val="92D050"/>
    </a:accent6>
    <a:hlink>
      <a:srgbClr val="CEE5FD"/>
    </a:hlink>
    <a:folHlink>
      <a:srgbClr val="C00000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Benutzerdefiniert 6">
    <a:dk1>
      <a:sysClr val="windowText" lastClr="000000"/>
    </a:dk1>
    <a:lt1>
      <a:sysClr val="window" lastClr="FFFFFF"/>
    </a:lt1>
    <a:dk2>
      <a:srgbClr val="44546A"/>
    </a:dk2>
    <a:lt2>
      <a:srgbClr val="FFFFFF"/>
    </a:lt2>
    <a:accent1>
      <a:srgbClr val="E820E8"/>
    </a:accent1>
    <a:accent2>
      <a:srgbClr val="FEC1DF"/>
    </a:accent2>
    <a:accent3>
      <a:srgbClr val="FD83C0"/>
    </a:accent3>
    <a:accent4>
      <a:srgbClr val="85C0FB"/>
    </a:accent4>
    <a:accent5>
      <a:srgbClr val="F9E86B"/>
    </a:accent5>
    <a:accent6>
      <a:srgbClr val="92D050"/>
    </a:accent6>
    <a:hlink>
      <a:srgbClr val="CEE5FD"/>
    </a:hlink>
    <a:folHlink>
      <a:srgbClr val="C00000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1955</Words>
  <Application>Microsoft Office PowerPoint</Application>
  <PresentationFormat>Breitbild</PresentationFormat>
  <Paragraphs>430</Paragraphs>
  <Slides>21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9" baseType="lpstr">
      <vt:lpstr>Arial</vt:lpstr>
      <vt:lpstr>Book Antiqua</vt:lpstr>
      <vt:lpstr>Calibri</vt:lpstr>
      <vt:lpstr>Futura Hv BT</vt:lpstr>
      <vt:lpstr>Lucida Sans</vt:lpstr>
      <vt:lpstr>Times New Roman</vt:lpstr>
      <vt:lpstr>Wingdings</vt:lpstr>
      <vt:lpstr>9_Larissa-Design</vt:lpstr>
      <vt:lpstr>PowerPoint-Präsentation</vt:lpstr>
      <vt:lpstr>Grundsätzliches:                                  Mehrgleisiges Therapieprogramm</vt:lpstr>
      <vt:lpstr>               Mehrgleisiges Therapieprogramm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   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Laborparameter bei Aufnahme: bei &gt; 10% der PatientInnen auffällig</vt:lpstr>
      <vt:lpstr>Zusammenfassung/Fazit: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Wally Wuensch-Leiteritz</dc:creator>
  <cp:lastModifiedBy>Wally Wuensch-Leiteritz</cp:lastModifiedBy>
  <cp:revision>403</cp:revision>
  <dcterms:created xsi:type="dcterms:W3CDTF">2019-09-10T07:33:41Z</dcterms:created>
  <dcterms:modified xsi:type="dcterms:W3CDTF">2022-10-21T09:00:12Z</dcterms:modified>
</cp:coreProperties>
</file>