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5"/>
  </p:handoutMasterIdLst>
  <p:sldIdLst>
    <p:sldId id="256" r:id="rId2"/>
    <p:sldId id="257" r:id="rId3"/>
    <p:sldId id="268" r:id="rId4"/>
    <p:sldId id="269" r:id="rId5"/>
    <p:sldId id="262" r:id="rId6"/>
    <p:sldId id="276" r:id="rId7"/>
    <p:sldId id="291" r:id="rId8"/>
    <p:sldId id="283" r:id="rId9"/>
    <p:sldId id="281" r:id="rId10"/>
    <p:sldId id="286" r:id="rId11"/>
    <p:sldId id="285" r:id="rId12"/>
    <p:sldId id="289" r:id="rId13"/>
    <p:sldId id="293" r:id="rId14"/>
    <p:sldId id="295" r:id="rId15"/>
    <p:sldId id="296" r:id="rId16"/>
    <p:sldId id="297" r:id="rId17"/>
    <p:sldId id="292" r:id="rId18"/>
    <p:sldId id="294" r:id="rId19"/>
    <p:sldId id="298" r:id="rId20"/>
    <p:sldId id="278" r:id="rId21"/>
    <p:sldId id="279" r:id="rId22"/>
    <p:sldId id="263" r:id="rId23"/>
    <p:sldId id="264" r:id="rId24"/>
  </p:sldIdLst>
  <p:sldSz cx="12192000" cy="6858000"/>
  <p:notesSz cx="6889750" cy="100187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72" autoAdjust="0"/>
    <p:restoredTop sz="94660"/>
  </p:normalViewPr>
  <p:slideViewPr>
    <p:cSldViewPr snapToGrid="0">
      <p:cViewPr varScale="1">
        <p:scale>
          <a:sx n="84" d="100"/>
          <a:sy n="84" d="100"/>
        </p:scale>
        <p:origin x="355"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85558" cy="502676"/>
          </a:xfrm>
          <a:prstGeom prst="rect">
            <a:avLst/>
          </a:prstGeom>
        </p:spPr>
        <p:txBody>
          <a:bodyPr vert="horz" lIns="96616" tIns="48308" rIns="96616" bIns="48308" rtlCol="0"/>
          <a:lstStyle>
            <a:lvl1pPr algn="l">
              <a:defRPr sz="1300"/>
            </a:lvl1pPr>
          </a:lstStyle>
          <a:p>
            <a:endParaRPr lang="en-US"/>
          </a:p>
        </p:txBody>
      </p:sp>
      <p:sp>
        <p:nvSpPr>
          <p:cNvPr id="3" name="Datumsplatzhalter 2"/>
          <p:cNvSpPr>
            <a:spLocks noGrp="1"/>
          </p:cNvSpPr>
          <p:nvPr>
            <p:ph type="dt" sz="quarter" idx="1"/>
          </p:nvPr>
        </p:nvSpPr>
        <p:spPr>
          <a:xfrm>
            <a:off x="3902597" y="0"/>
            <a:ext cx="2985558" cy="502676"/>
          </a:xfrm>
          <a:prstGeom prst="rect">
            <a:avLst/>
          </a:prstGeom>
        </p:spPr>
        <p:txBody>
          <a:bodyPr vert="horz" lIns="96616" tIns="48308" rIns="96616" bIns="48308" rtlCol="0"/>
          <a:lstStyle>
            <a:lvl1pPr algn="r">
              <a:defRPr sz="1300"/>
            </a:lvl1pPr>
          </a:lstStyle>
          <a:p>
            <a:fld id="{B50948B4-E966-47E3-815B-77E85CC89804}" type="datetimeFigureOut">
              <a:rPr lang="en-US" smtClean="0"/>
              <a:t>10/18/2023</a:t>
            </a:fld>
            <a:endParaRPr lang="en-US"/>
          </a:p>
        </p:txBody>
      </p:sp>
      <p:sp>
        <p:nvSpPr>
          <p:cNvPr id="4" name="Fußzeilenplatzhalter 3"/>
          <p:cNvSpPr>
            <a:spLocks noGrp="1"/>
          </p:cNvSpPr>
          <p:nvPr>
            <p:ph type="ftr" sz="quarter" idx="2"/>
          </p:nvPr>
        </p:nvSpPr>
        <p:spPr>
          <a:xfrm>
            <a:off x="0" y="9516039"/>
            <a:ext cx="2985558" cy="502674"/>
          </a:xfrm>
          <a:prstGeom prst="rect">
            <a:avLst/>
          </a:prstGeom>
        </p:spPr>
        <p:txBody>
          <a:bodyPr vert="horz" lIns="96616" tIns="48308" rIns="96616" bIns="48308" rtlCol="0" anchor="b"/>
          <a:lstStyle>
            <a:lvl1pPr algn="l">
              <a:defRPr sz="1300"/>
            </a:lvl1pPr>
          </a:lstStyle>
          <a:p>
            <a:endParaRPr lang="en-US"/>
          </a:p>
        </p:txBody>
      </p:sp>
      <p:sp>
        <p:nvSpPr>
          <p:cNvPr id="5" name="Foliennummernplatzhalter 4"/>
          <p:cNvSpPr>
            <a:spLocks noGrp="1"/>
          </p:cNvSpPr>
          <p:nvPr>
            <p:ph type="sldNum" sz="quarter" idx="3"/>
          </p:nvPr>
        </p:nvSpPr>
        <p:spPr>
          <a:xfrm>
            <a:off x="3902597" y="9516039"/>
            <a:ext cx="2985558" cy="502674"/>
          </a:xfrm>
          <a:prstGeom prst="rect">
            <a:avLst/>
          </a:prstGeom>
        </p:spPr>
        <p:txBody>
          <a:bodyPr vert="horz" lIns="96616" tIns="48308" rIns="96616" bIns="48308" rtlCol="0" anchor="b"/>
          <a:lstStyle>
            <a:lvl1pPr algn="r">
              <a:defRPr sz="1300"/>
            </a:lvl1pPr>
          </a:lstStyle>
          <a:p>
            <a:fld id="{F92B3A8B-002E-4BB9-82A7-79B27ED246B5}" type="slidenum">
              <a:rPr lang="en-US" smtClean="0"/>
              <a:t>‹Nr.›</a:t>
            </a:fld>
            <a:endParaRPr lang="en-US"/>
          </a:p>
        </p:txBody>
      </p:sp>
    </p:spTree>
    <p:extLst>
      <p:ext uri="{BB962C8B-B14F-4D97-AF65-F5344CB8AC3E}">
        <p14:creationId xmlns:p14="http://schemas.microsoft.com/office/powerpoint/2010/main" val="397472769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8204596F-AFE7-4B79-A015-9F011CA00AB1}" type="datetimeFigureOut">
              <a:rPr lang="de-DE" smtClean="0"/>
              <a:t>18.10.2023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6ACFA9E-E25C-4D99-BFF8-00C9C252C7BA}" type="slidenum">
              <a:rPr lang="de-DE" smtClean="0"/>
              <a:t>‹Nr.›</a:t>
            </a:fld>
            <a:endParaRPr lang="de-DE"/>
          </a:p>
        </p:txBody>
      </p:sp>
    </p:spTree>
    <p:extLst>
      <p:ext uri="{BB962C8B-B14F-4D97-AF65-F5344CB8AC3E}">
        <p14:creationId xmlns:p14="http://schemas.microsoft.com/office/powerpoint/2010/main" val="34348132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204596F-AFE7-4B79-A015-9F011CA00AB1}" type="datetimeFigureOut">
              <a:rPr lang="de-DE" smtClean="0"/>
              <a:t>18.10.2023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6ACFA9E-E25C-4D99-BFF8-00C9C252C7BA}" type="slidenum">
              <a:rPr lang="de-DE" smtClean="0"/>
              <a:t>‹Nr.›</a:t>
            </a:fld>
            <a:endParaRPr lang="de-DE"/>
          </a:p>
        </p:txBody>
      </p:sp>
    </p:spTree>
    <p:extLst>
      <p:ext uri="{BB962C8B-B14F-4D97-AF65-F5344CB8AC3E}">
        <p14:creationId xmlns:p14="http://schemas.microsoft.com/office/powerpoint/2010/main" val="1655238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204596F-AFE7-4B79-A015-9F011CA00AB1}" type="datetimeFigureOut">
              <a:rPr lang="de-DE" smtClean="0"/>
              <a:t>18.10.2023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6ACFA9E-E25C-4D99-BFF8-00C9C252C7BA}" type="slidenum">
              <a:rPr lang="de-DE" smtClean="0"/>
              <a:t>‹Nr.›</a:t>
            </a:fld>
            <a:endParaRPr lang="de-DE"/>
          </a:p>
        </p:txBody>
      </p:sp>
    </p:spTree>
    <p:extLst>
      <p:ext uri="{BB962C8B-B14F-4D97-AF65-F5344CB8AC3E}">
        <p14:creationId xmlns:p14="http://schemas.microsoft.com/office/powerpoint/2010/main" val="31500691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el und Tabelle">
    <p:spTree>
      <p:nvGrpSpPr>
        <p:cNvPr id="1" name=""/>
        <p:cNvGrpSpPr/>
        <p:nvPr/>
      </p:nvGrpSpPr>
      <p:grpSpPr>
        <a:xfrm>
          <a:off x="0" y="0"/>
          <a:ext cx="0" cy="0"/>
          <a:chOff x="0" y="0"/>
          <a:chExt cx="0" cy="0"/>
        </a:xfrm>
      </p:grpSpPr>
      <p:sp>
        <p:nvSpPr>
          <p:cNvPr id="2" name="Titel 1"/>
          <p:cNvSpPr>
            <a:spLocks noGrp="1"/>
          </p:cNvSpPr>
          <p:nvPr>
            <p:ph type="title"/>
          </p:nvPr>
        </p:nvSpPr>
        <p:spPr>
          <a:xfrm>
            <a:off x="914400" y="609600"/>
            <a:ext cx="10363200" cy="1143000"/>
          </a:xfrm>
        </p:spPr>
        <p:txBody>
          <a:bodyPr/>
          <a:lstStyle/>
          <a:p>
            <a:r>
              <a:rPr lang="de-DE" smtClean="0"/>
              <a:t>Titelmasterformat durch Klicken bearbeiten</a:t>
            </a:r>
            <a:endParaRPr lang="en-US"/>
          </a:p>
        </p:txBody>
      </p:sp>
      <p:sp>
        <p:nvSpPr>
          <p:cNvPr id="3" name="Tabellenplatzhalter 2"/>
          <p:cNvSpPr>
            <a:spLocks noGrp="1"/>
          </p:cNvSpPr>
          <p:nvPr>
            <p:ph type="tbl" idx="1"/>
          </p:nvPr>
        </p:nvSpPr>
        <p:spPr>
          <a:xfrm>
            <a:off x="914400" y="1981200"/>
            <a:ext cx="10363200" cy="4114800"/>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D2CF2DAB-39E3-4DF1-9B95-AC9C2095FCF7}" type="slidenum">
              <a:rPr lang="de-DE"/>
              <a:pPr>
                <a:defRPr/>
              </a:pPr>
              <a:t>‹Nr.›</a:t>
            </a:fld>
            <a:endParaRPr lang="de-DE"/>
          </a:p>
        </p:txBody>
      </p:sp>
    </p:spTree>
    <p:extLst>
      <p:ext uri="{BB962C8B-B14F-4D97-AF65-F5344CB8AC3E}">
        <p14:creationId xmlns:p14="http://schemas.microsoft.com/office/powerpoint/2010/main" val="956531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204596F-AFE7-4B79-A015-9F011CA00AB1}" type="datetimeFigureOut">
              <a:rPr lang="de-DE" smtClean="0"/>
              <a:t>18.10.2023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6ACFA9E-E25C-4D99-BFF8-00C9C252C7BA}" type="slidenum">
              <a:rPr lang="de-DE" smtClean="0"/>
              <a:t>‹Nr.›</a:t>
            </a:fld>
            <a:endParaRPr lang="de-DE"/>
          </a:p>
        </p:txBody>
      </p:sp>
    </p:spTree>
    <p:extLst>
      <p:ext uri="{BB962C8B-B14F-4D97-AF65-F5344CB8AC3E}">
        <p14:creationId xmlns:p14="http://schemas.microsoft.com/office/powerpoint/2010/main" val="1770947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Formatvorlagen des Textmasters bearbeiten</a:t>
            </a:r>
          </a:p>
        </p:txBody>
      </p:sp>
      <p:sp>
        <p:nvSpPr>
          <p:cNvPr id="4" name="Datumsplatzhalter 3"/>
          <p:cNvSpPr>
            <a:spLocks noGrp="1"/>
          </p:cNvSpPr>
          <p:nvPr>
            <p:ph type="dt" sz="half" idx="10"/>
          </p:nvPr>
        </p:nvSpPr>
        <p:spPr/>
        <p:txBody>
          <a:bodyPr/>
          <a:lstStyle/>
          <a:p>
            <a:fld id="{8204596F-AFE7-4B79-A015-9F011CA00AB1}" type="datetimeFigureOut">
              <a:rPr lang="de-DE" smtClean="0"/>
              <a:t>18.10.2023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6ACFA9E-E25C-4D99-BFF8-00C9C252C7BA}" type="slidenum">
              <a:rPr lang="de-DE" smtClean="0"/>
              <a:t>‹Nr.›</a:t>
            </a:fld>
            <a:endParaRPr lang="de-DE"/>
          </a:p>
        </p:txBody>
      </p:sp>
    </p:spTree>
    <p:extLst>
      <p:ext uri="{BB962C8B-B14F-4D97-AF65-F5344CB8AC3E}">
        <p14:creationId xmlns:p14="http://schemas.microsoft.com/office/powerpoint/2010/main" val="15810956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8204596F-AFE7-4B79-A015-9F011CA00AB1}" type="datetimeFigureOut">
              <a:rPr lang="de-DE" smtClean="0"/>
              <a:t>18.10.2023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56ACFA9E-E25C-4D99-BFF8-00C9C252C7BA}" type="slidenum">
              <a:rPr lang="de-DE" smtClean="0"/>
              <a:t>‹Nr.›</a:t>
            </a:fld>
            <a:endParaRPr lang="de-DE"/>
          </a:p>
        </p:txBody>
      </p:sp>
    </p:spTree>
    <p:extLst>
      <p:ext uri="{BB962C8B-B14F-4D97-AF65-F5344CB8AC3E}">
        <p14:creationId xmlns:p14="http://schemas.microsoft.com/office/powerpoint/2010/main" val="6347701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8204596F-AFE7-4B79-A015-9F011CA00AB1}" type="datetimeFigureOut">
              <a:rPr lang="de-DE" smtClean="0"/>
              <a:t>18.10.2023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56ACFA9E-E25C-4D99-BFF8-00C9C252C7BA}" type="slidenum">
              <a:rPr lang="de-DE" smtClean="0"/>
              <a:t>‹Nr.›</a:t>
            </a:fld>
            <a:endParaRPr lang="de-DE"/>
          </a:p>
        </p:txBody>
      </p:sp>
    </p:spTree>
    <p:extLst>
      <p:ext uri="{BB962C8B-B14F-4D97-AF65-F5344CB8AC3E}">
        <p14:creationId xmlns:p14="http://schemas.microsoft.com/office/powerpoint/2010/main" val="360150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8204596F-AFE7-4B79-A015-9F011CA00AB1}" type="datetimeFigureOut">
              <a:rPr lang="de-DE" smtClean="0"/>
              <a:t>18.10.2023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56ACFA9E-E25C-4D99-BFF8-00C9C252C7BA}" type="slidenum">
              <a:rPr lang="de-DE" smtClean="0"/>
              <a:t>‹Nr.›</a:t>
            </a:fld>
            <a:endParaRPr lang="de-DE"/>
          </a:p>
        </p:txBody>
      </p:sp>
    </p:spTree>
    <p:extLst>
      <p:ext uri="{BB962C8B-B14F-4D97-AF65-F5344CB8AC3E}">
        <p14:creationId xmlns:p14="http://schemas.microsoft.com/office/powerpoint/2010/main" val="3189749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8204596F-AFE7-4B79-A015-9F011CA00AB1}" type="datetimeFigureOut">
              <a:rPr lang="de-DE" smtClean="0"/>
              <a:t>18.10.2023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56ACFA9E-E25C-4D99-BFF8-00C9C252C7BA}" type="slidenum">
              <a:rPr lang="de-DE" smtClean="0"/>
              <a:t>‹Nr.›</a:t>
            </a:fld>
            <a:endParaRPr lang="de-DE"/>
          </a:p>
        </p:txBody>
      </p:sp>
    </p:spTree>
    <p:extLst>
      <p:ext uri="{BB962C8B-B14F-4D97-AF65-F5344CB8AC3E}">
        <p14:creationId xmlns:p14="http://schemas.microsoft.com/office/powerpoint/2010/main" val="23497900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8204596F-AFE7-4B79-A015-9F011CA00AB1}" type="datetimeFigureOut">
              <a:rPr lang="de-DE" smtClean="0"/>
              <a:t>18.10.2023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56ACFA9E-E25C-4D99-BFF8-00C9C252C7BA}" type="slidenum">
              <a:rPr lang="de-DE" smtClean="0"/>
              <a:t>‹Nr.›</a:t>
            </a:fld>
            <a:endParaRPr lang="de-DE"/>
          </a:p>
        </p:txBody>
      </p:sp>
    </p:spTree>
    <p:extLst>
      <p:ext uri="{BB962C8B-B14F-4D97-AF65-F5344CB8AC3E}">
        <p14:creationId xmlns:p14="http://schemas.microsoft.com/office/powerpoint/2010/main" val="36575358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8204596F-AFE7-4B79-A015-9F011CA00AB1}" type="datetimeFigureOut">
              <a:rPr lang="de-DE" smtClean="0"/>
              <a:t>18.10.2023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56ACFA9E-E25C-4D99-BFF8-00C9C252C7BA}" type="slidenum">
              <a:rPr lang="de-DE" smtClean="0"/>
              <a:t>‹Nr.›</a:t>
            </a:fld>
            <a:endParaRPr lang="de-DE"/>
          </a:p>
        </p:txBody>
      </p:sp>
    </p:spTree>
    <p:extLst>
      <p:ext uri="{BB962C8B-B14F-4D97-AF65-F5344CB8AC3E}">
        <p14:creationId xmlns:p14="http://schemas.microsoft.com/office/powerpoint/2010/main" val="2933476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04596F-AFE7-4B79-A015-9F011CA00AB1}" type="datetimeFigureOut">
              <a:rPr lang="de-DE" smtClean="0"/>
              <a:t>18.10.2023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ACFA9E-E25C-4D99-BFF8-00C9C252C7BA}" type="slidenum">
              <a:rPr lang="de-DE" smtClean="0"/>
              <a:t>‹Nr.›</a:t>
            </a:fld>
            <a:endParaRPr lang="de-DE"/>
          </a:p>
        </p:txBody>
      </p:sp>
    </p:spTree>
    <p:extLst>
      <p:ext uri="{BB962C8B-B14F-4D97-AF65-F5344CB8AC3E}">
        <p14:creationId xmlns:p14="http://schemas.microsoft.com/office/powerpoint/2010/main" val="7678277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395984" y="283464"/>
            <a:ext cx="9144000" cy="3894011"/>
          </a:xfrm>
        </p:spPr>
        <p:txBody>
          <a:bodyPr>
            <a:normAutofit fontScale="90000"/>
          </a:bodyPr>
          <a:lstStyle/>
          <a:p>
            <a:r>
              <a:rPr lang="de-AT" b="1" dirty="0" smtClean="0"/>
              <a:t>„</a:t>
            </a:r>
            <a:r>
              <a:rPr lang="de-AT" b="1" dirty="0" err="1"/>
              <a:t>S</a:t>
            </a:r>
            <a:r>
              <a:rPr lang="de-AT" b="1" dirty="0" err="1" smtClean="0"/>
              <a:t>evere</a:t>
            </a:r>
            <a:r>
              <a:rPr lang="de-AT" b="1" dirty="0" smtClean="0"/>
              <a:t> and </a:t>
            </a:r>
            <a:r>
              <a:rPr lang="de-AT" b="1" dirty="0" err="1" smtClean="0"/>
              <a:t>enduring</a:t>
            </a:r>
            <a:r>
              <a:rPr lang="de-AT" b="1" dirty="0" smtClean="0"/>
              <a:t> </a:t>
            </a:r>
            <a:r>
              <a:rPr lang="de-AT" b="1" dirty="0" err="1" smtClean="0"/>
              <a:t>eating</a:t>
            </a:r>
            <a:r>
              <a:rPr lang="de-AT" b="1" dirty="0" smtClean="0"/>
              <a:t> </a:t>
            </a:r>
            <a:r>
              <a:rPr lang="de-AT" b="1" dirty="0" err="1" smtClean="0"/>
              <a:t>disorder</a:t>
            </a:r>
            <a:r>
              <a:rPr lang="de-AT" b="1" dirty="0" smtClean="0"/>
              <a:t>“ – </a:t>
            </a:r>
            <a:br>
              <a:rPr lang="de-AT" b="1" dirty="0" smtClean="0"/>
            </a:br>
            <a:r>
              <a:rPr lang="de-AT" b="1" dirty="0" smtClean="0"/>
              <a:t>Profil von remittierten versus aktuell erkrankten Patientinnen</a:t>
            </a:r>
            <a:endParaRPr lang="de-DE" b="1" i="1" dirty="0"/>
          </a:p>
        </p:txBody>
      </p:sp>
      <p:sp>
        <p:nvSpPr>
          <p:cNvPr id="3" name="Untertitel 2"/>
          <p:cNvSpPr>
            <a:spLocks noGrp="1"/>
          </p:cNvSpPr>
          <p:nvPr>
            <p:ph type="subTitle" idx="1"/>
          </p:nvPr>
        </p:nvSpPr>
        <p:spPr>
          <a:xfrm>
            <a:off x="1524000" y="4699318"/>
            <a:ext cx="9144000" cy="1655762"/>
          </a:xfrm>
        </p:spPr>
        <p:txBody>
          <a:bodyPr>
            <a:normAutofit lnSpcReduction="10000"/>
          </a:bodyPr>
          <a:lstStyle/>
          <a:p>
            <a:endParaRPr lang="de-AT" dirty="0" smtClean="0"/>
          </a:p>
          <a:p>
            <a:r>
              <a:rPr lang="de-AT" dirty="0" smtClean="0"/>
              <a:t>Barbara Mangweth-Matzek, Psychiatrie II, Medizinische Universität Innsbruck</a:t>
            </a:r>
            <a:endParaRPr lang="de-AT" dirty="0"/>
          </a:p>
          <a:p>
            <a:r>
              <a:rPr lang="de-AT" dirty="0" smtClean="0"/>
              <a:t>Biologische Psychiatrie, </a:t>
            </a:r>
            <a:r>
              <a:rPr lang="de-AT" dirty="0" err="1" smtClean="0"/>
              <a:t>Alpbach</a:t>
            </a:r>
            <a:r>
              <a:rPr lang="de-AT" dirty="0" smtClean="0"/>
              <a:t>, 2023</a:t>
            </a:r>
            <a:endParaRPr lang="de-DE" dirty="0"/>
          </a:p>
        </p:txBody>
      </p:sp>
    </p:spTree>
    <p:extLst>
      <p:ext uri="{BB962C8B-B14F-4D97-AF65-F5344CB8AC3E}">
        <p14:creationId xmlns:p14="http://schemas.microsoft.com/office/powerpoint/2010/main" val="680179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35864" y="310261"/>
            <a:ext cx="10984993" cy="750443"/>
          </a:xfrm>
          <a:solidFill>
            <a:schemeClr val="tx2">
              <a:lumMod val="20000"/>
              <a:lumOff val="80000"/>
            </a:schemeClr>
          </a:solidFill>
        </p:spPr>
        <p:txBody>
          <a:bodyPr>
            <a:normAutofit fontScale="90000"/>
          </a:bodyPr>
          <a:lstStyle/>
          <a:p>
            <a:r>
              <a:rPr lang="en-US" dirty="0" smtClean="0"/>
              <a:t/>
            </a:r>
            <a:br>
              <a:rPr lang="en-US" dirty="0" smtClean="0"/>
            </a:br>
            <a:r>
              <a:rPr lang="en-US" b="1" dirty="0" smtClean="0"/>
              <a:t>TABLE </a:t>
            </a:r>
            <a:r>
              <a:rPr lang="en-US" b="1" dirty="0"/>
              <a:t>3:  Eating behavior and sports-activity</a:t>
            </a:r>
            <a:r>
              <a:rPr lang="en-US" b="1" dirty="0">
                <a:solidFill>
                  <a:srgbClr val="000000"/>
                </a:solidFill>
                <a:latin typeface="Times New Roman" panose="02020603050405020304" pitchFamily="18" charset="0"/>
              </a:rPr>
              <a:t/>
            </a:r>
            <a:br>
              <a:rPr lang="en-US" b="1" dirty="0">
                <a:solidFill>
                  <a:srgbClr val="000000"/>
                </a:solidFill>
                <a:latin typeface="Times New Roman" panose="02020603050405020304" pitchFamily="18" charset="0"/>
              </a:rPr>
            </a:br>
            <a:endParaRPr lang="de-DE" dirty="0"/>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3677228443"/>
              </p:ext>
            </p:extLst>
          </p:nvPr>
        </p:nvGraphicFramePr>
        <p:xfrm>
          <a:off x="435864" y="1060704"/>
          <a:ext cx="10984993" cy="5596131"/>
        </p:xfrm>
        <a:graphic>
          <a:graphicData uri="http://schemas.openxmlformats.org/drawingml/2006/table">
            <a:tbl>
              <a:tblPr>
                <a:tableStyleId>{5C22544A-7EE6-4342-B048-85BDC9FD1C3A}</a:tableStyleId>
              </a:tblPr>
              <a:tblGrid>
                <a:gridCol w="4378922">
                  <a:extLst>
                    <a:ext uri="{9D8B030D-6E8A-4147-A177-3AD203B41FA5}">
                      <a16:colId xmlns:a16="http://schemas.microsoft.com/office/drawing/2014/main" val="489958367"/>
                    </a:ext>
                  </a:extLst>
                </a:gridCol>
                <a:gridCol w="1358781">
                  <a:extLst>
                    <a:ext uri="{9D8B030D-6E8A-4147-A177-3AD203B41FA5}">
                      <a16:colId xmlns:a16="http://schemas.microsoft.com/office/drawing/2014/main" val="4150066344"/>
                    </a:ext>
                  </a:extLst>
                </a:gridCol>
                <a:gridCol w="1230595">
                  <a:extLst>
                    <a:ext uri="{9D8B030D-6E8A-4147-A177-3AD203B41FA5}">
                      <a16:colId xmlns:a16="http://schemas.microsoft.com/office/drawing/2014/main" val="3611193382"/>
                    </a:ext>
                  </a:extLst>
                </a:gridCol>
                <a:gridCol w="1230594">
                  <a:extLst>
                    <a:ext uri="{9D8B030D-6E8A-4147-A177-3AD203B41FA5}">
                      <a16:colId xmlns:a16="http://schemas.microsoft.com/office/drawing/2014/main" val="3988327027"/>
                    </a:ext>
                  </a:extLst>
                </a:gridCol>
                <a:gridCol w="2786101">
                  <a:extLst>
                    <a:ext uri="{9D8B030D-6E8A-4147-A177-3AD203B41FA5}">
                      <a16:colId xmlns:a16="http://schemas.microsoft.com/office/drawing/2014/main" val="1649674454"/>
                    </a:ext>
                  </a:extLst>
                </a:gridCol>
              </a:tblGrid>
              <a:tr h="346833">
                <a:tc>
                  <a:txBody>
                    <a:bodyPr/>
                    <a:lstStyle/>
                    <a:p>
                      <a:pPr algn="l" fontAlgn="b"/>
                      <a:endParaRPr lang="de-DE" sz="1800" b="0" i="0" u="none" strike="noStrike" dirty="0">
                        <a:solidFill>
                          <a:srgbClr val="000000"/>
                        </a:solidFill>
                        <a:effectLst/>
                        <a:latin typeface="+mn-lt"/>
                      </a:endParaRPr>
                    </a:p>
                  </a:txBody>
                  <a:tcPr marL="7620" marR="7620" marT="7620" marB="0" anchor="b">
                    <a:solidFill>
                      <a:schemeClr val="bg1">
                        <a:lumMod val="75000"/>
                      </a:schemeClr>
                    </a:solidFill>
                  </a:tcPr>
                </a:tc>
                <a:tc>
                  <a:txBody>
                    <a:bodyPr/>
                    <a:lstStyle/>
                    <a:p>
                      <a:pPr algn="ctr" fontAlgn="b"/>
                      <a:r>
                        <a:rPr lang="de-DE" sz="1800" b="1" u="none" strike="noStrike" dirty="0" err="1">
                          <a:solidFill>
                            <a:srgbClr val="C00000"/>
                          </a:solidFill>
                          <a:effectLst/>
                          <a:latin typeface="+mn-lt"/>
                        </a:rPr>
                        <a:t>C</a:t>
                      </a:r>
                      <a:r>
                        <a:rPr lang="de-DE" sz="1800" b="1" u="none" strike="noStrike" dirty="0" err="1" smtClean="0">
                          <a:solidFill>
                            <a:srgbClr val="C00000"/>
                          </a:solidFill>
                          <a:effectLst/>
                          <a:latin typeface="+mn-lt"/>
                        </a:rPr>
                        <a:t>urr</a:t>
                      </a:r>
                      <a:r>
                        <a:rPr lang="de-DE" sz="1800" b="1" u="none" strike="noStrike" dirty="0" smtClean="0">
                          <a:solidFill>
                            <a:srgbClr val="C00000"/>
                          </a:solidFill>
                          <a:effectLst/>
                          <a:latin typeface="+mn-lt"/>
                        </a:rPr>
                        <a:t>-ED</a:t>
                      </a:r>
                      <a:endParaRPr lang="de-DE" sz="1800" b="1" i="0" u="none" strike="noStrike" dirty="0">
                        <a:solidFill>
                          <a:srgbClr val="C00000"/>
                        </a:solidFill>
                        <a:effectLst/>
                        <a:latin typeface="+mn-lt"/>
                      </a:endParaRPr>
                    </a:p>
                  </a:txBody>
                  <a:tcPr marL="7620" marR="7620" marT="7620" marB="0" anchor="b">
                    <a:solidFill>
                      <a:schemeClr val="bg1">
                        <a:lumMod val="75000"/>
                      </a:schemeClr>
                    </a:solidFill>
                  </a:tcPr>
                </a:tc>
                <a:tc>
                  <a:txBody>
                    <a:bodyPr/>
                    <a:lstStyle/>
                    <a:p>
                      <a:pPr algn="ctr" fontAlgn="b"/>
                      <a:r>
                        <a:rPr lang="de-DE" sz="1800" b="1" u="none" strike="noStrike" dirty="0" err="1">
                          <a:solidFill>
                            <a:srgbClr val="FF9900"/>
                          </a:solidFill>
                          <a:effectLst>
                            <a:outerShdw blurRad="38100" dist="38100" dir="2700000" algn="tl">
                              <a:srgbClr val="000000">
                                <a:alpha val="43137"/>
                              </a:srgbClr>
                            </a:outerShdw>
                          </a:effectLst>
                          <a:latin typeface="+mn-lt"/>
                        </a:rPr>
                        <a:t>R</a:t>
                      </a:r>
                      <a:r>
                        <a:rPr lang="de-DE" sz="1800" b="1" u="none" strike="noStrike" dirty="0" err="1" smtClean="0">
                          <a:solidFill>
                            <a:srgbClr val="FF9900"/>
                          </a:solidFill>
                          <a:effectLst>
                            <a:outerShdw blurRad="38100" dist="38100" dir="2700000" algn="tl">
                              <a:srgbClr val="000000">
                                <a:alpha val="43137"/>
                              </a:srgbClr>
                            </a:outerShdw>
                          </a:effectLst>
                          <a:latin typeface="+mn-lt"/>
                        </a:rPr>
                        <a:t>emitt</a:t>
                      </a:r>
                      <a:r>
                        <a:rPr lang="de-DE" sz="1800" b="1" u="none" strike="noStrike" dirty="0" smtClean="0">
                          <a:solidFill>
                            <a:srgbClr val="FF9900"/>
                          </a:solidFill>
                          <a:effectLst>
                            <a:outerShdw blurRad="38100" dist="38100" dir="2700000" algn="tl">
                              <a:srgbClr val="000000">
                                <a:alpha val="43137"/>
                              </a:srgbClr>
                            </a:outerShdw>
                          </a:effectLst>
                          <a:latin typeface="+mn-lt"/>
                        </a:rPr>
                        <a:t>-ED</a:t>
                      </a:r>
                      <a:endParaRPr lang="de-DE" sz="1800" b="1" i="0" u="none" strike="noStrike" dirty="0">
                        <a:solidFill>
                          <a:srgbClr val="FF9900"/>
                        </a:solidFill>
                        <a:effectLst>
                          <a:outerShdw blurRad="38100" dist="38100" dir="2700000" algn="tl">
                            <a:srgbClr val="000000">
                              <a:alpha val="43137"/>
                            </a:srgbClr>
                          </a:outerShdw>
                        </a:effectLst>
                        <a:latin typeface="+mn-lt"/>
                      </a:endParaRPr>
                    </a:p>
                  </a:txBody>
                  <a:tcPr marL="7620" marR="7620" marT="7620" marB="0" anchor="b">
                    <a:solidFill>
                      <a:schemeClr val="bg1">
                        <a:lumMod val="75000"/>
                      </a:schemeClr>
                    </a:solidFill>
                  </a:tcPr>
                </a:tc>
                <a:tc>
                  <a:txBody>
                    <a:bodyPr/>
                    <a:lstStyle/>
                    <a:p>
                      <a:pPr algn="ctr" fontAlgn="b"/>
                      <a:r>
                        <a:rPr lang="de-DE" sz="1800" b="1" u="none" strike="noStrike" dirty="0">
                          <a:solidFill>
                            <a:srgbClr val="00B050"/>
                          </a:solidFill>
                          <a:effectLst/>
                          <a:latin typeface="+mn-lt"/>
                        </a:rPr>
                        <a:t>KO</a:t>
                      </a:r>
                      <a:endParaRPr lang="de-DE" sz="1800" b="1" i="0" u="none" strike="noStrike" dirty="0">
                        <a:solidFill>
                          <a:srgbClr val="00B050"/>
                        </a:solidFill>
                        <a:effectLst/>
                        <a:latin typeface="+mn-lt"/>
                      </a:endParaRPr>
                    </a:p>
                  </a:txBody>
                  <a:tcPr marL="7620" marR="7620" marT="7620" marB="0" anchor="b">
                    <a:solidFill>
                      <a:schemeClr val="bg1">
                        <a:lumMod val="75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de-DE" sz="1800" b="1" u="none" strike="noStrike" dirty="0" smtClean="0">
                          <a:effectLst/>
                        </a:rPr>
                        <a:t>P-Value</a:t>
                      </a:r>
                      <a:r>
                        <a:rPr lang="de-DE" sz="1800" b="1" u="none" strike="noStrike" dirty="0">
                          <a:effectLst/>
                        </a:rPr>
                        <a:t> </a:t>
                      </a:r>
                      <a:endParaRPr lang="de-DE" sz="1800" b="1" i="0" u="none" strike="noStrike" dirty="0">
                        <a:solidFill>
                          <a:srgbClr val="000000"/>
                        </a:solidFill>
                        <a:effectLst/>
                        <a:latin typeface="Times New Roman" panose="02020603050405020304" pitchFamily="18" charset="0"/>
                      </a:endParaRPr>
                    </a:p>
                  </a:txBody>
                  <a:tcPr marL="6863" marR="6863" marT="6863" marB="0" anchor="b">
                    <a:solidFill>
                      <a:schemeClr val="bg1">
                        <a:lumMod val="75000"/>
                      </a:schemeClr>
                    </a:solidFill>
                  </a:tcPr>
                </a:tc>
                <a:extLst>
                  <a:ext uri="{0D108BD9-81ED-4DB2-BD59-A6C34878D82A}">
                    <a16:rowId xmlns:a16="http://schemas.microsoft.com/office/drawing/2014/main" val="905478079"/>
                  </a:ext>
                </a:extLst>
              </a:tr>
              <a:tr h="393636">
                <a:tc>
                  <a:txBody>
                    <a:bodyPr/>
                    <a:lstStyle/>
                    <a:p>
                      <a:pPr algn="l" fontAlgn="b"/>
                      <a:r>
                        <a:rPr lang="de-DE" sz="1800" u="none" strike="noStrike" dirty="0">
                          <a:effectLst/>
                          <a:latin typeface="+mn-lt"/>
                        </a:rPr>
                        <a:t> </a:t>
                      </a:r>
                      <a:endParaRPr lang="de-DE" sz="1800" b="0" i="0" u="none" strike="noStrike" dirty="0">
                        <a:solidFill>
                          <a:srgbClr val="000000"/>
                        </a:solidFill>
                        <a:effectLst/>
                        <a:latin typeface="+mn-lt"/>
                      </a:endParaRPr>
                    </a:p>
                  </a:txBody>
                  <a:tcPr marL="7620" marR="7620" marT="7620" marB="0" anchor="b">
                    <a:solidFill>
                      <a:schemeClr val="bg1">
                        <a:lumMod val="75000"/>
                      </a:schemeClr>
                    </a:solidFill>
                  </a:tcPr>
                </a:tc>
                <a:tc>
                  <a:txBody>
                    <a:bodyPr/>
                    <a:lstStyle/>
                    <a:p>
                      <a:pPr algn="ctr" fontAlgn="b"/>
                      <a:r>
                        <a:rPr lang="de-DE" sz="1800" b="1" u="sng" strike="noStrike" dirty="0">
                          <a:solidFill>
                            <a:srgbClr val="C00000"/>
                          </a:solidFill>
                          <a:effectLst/>
                          <a:latin typeface="+mn-lt"/>
                        </a:rPr>
                        <a:t>N=74</a:t>
                      </a:r>
                      <a:endParaRPr lang="de-DE" sz="1800" b="1" i="0" u="sng" strike="noStrike" dirty="0">
                        <a:solidFill>
                          <a:srgbClr val="C00000"/>
                        </a:solidFill>
                        <a:effectLst/>
                        <a:latin typeface="+mn-lt"/>
                      </a:endParaRPr>
                    </a:p>
                  </a:txBody>
                  <a:tcPr marL="7620" marR="7620" marT="7620" marB="0" anchor="b">
                    <a:solidFill>
                      <a:schemeClr val="bg1">
                        <a:lumMod val="75000"/>
                      </a:schemeClr>
                    </a:solidFill>
                  </a:tcPr>
                </a:tc>
                <a:tc>
                  <a:txBody>
                    <a:bodyPr/>
                    <a:lstStyle/>
                    <a:p>
                      <a:pPr algn="ctr" fontAlgn="b"/>
                      <a:r>
                        <a:rPr lang="de-DE" sz="1800" b="1" u="sng" strike="noStrike" dirty="0" smtClean="0">
                          <a:solidFill>
                            <a:srgbClr val="FF9900"/>
                          </a:solidFill>
                          <a:effectLst>
                            <a:outerShdw blurRad="38100" dist="38100" dir="2700000" algn="tl">
                              <a:srgbClr val="000000">
                                <a:alpha val="43137"/>
                              </a:srgbClr>
                            </a:outerShdw>
                          </a:effectLst>
                          <a:latin typeface="+mn-lt"/>
                        </a:rPr>
                        <a:t>N=21</a:t>
                      </a:r>
                      <a:endParaRPr lang="de-DE" sz="1800" b="1" i="0" u="sng" strike="noStrike" dirty="0">
                        <a:solidFill>
                          <a:srgbClr val="FF9900"/>
                        </a:solidFill>
                        <a:effectLst>
                          <a:outerShdw blurRad="38100" dist="38100" dir="2700000" algn="tl">
                            <a:srgbClr val="000000">
                              <a:alpha val="43137"/>
                            </a:srgbClr>
                          </a:outerShdw>
                        </a:effectLst>
                        <a:latin typeface="+mn-lt"/>
                      </a:endParaRPr>
                    </a:p>
                  </a:txBody>
                  <a:tcPr marL="7620" marR="7620" marT="7620" marB="0" anchor="b">
                    <a:solidFill>
                      <a:schemeClr val="bg1">
                        <a:lumMod val="75000"/>
                      </a:schemeClr>
                    </a:solidFill>
                  </a:tcPr>
                </a:tc>
                <a:tc>
                  <a:txBody>
                    <a:bodyPr/>
                    <a:lstStyle/>
                    <a:p>
                      <a:pPr algn="ctr" fontAlgn="b"/>
                      <a:r>
                        <a:rPr lang="de-DE" sz="1800" b="1" u="sng" strike="noStrike" dirty="0">
                          <a:solidFill>
                            <a:srgbClr val="00B050"/>
                          </a:solidFill>
                          <a:effectLst/>
                          <a:latin typeface="+mn-lt"/>
                        </a:rPr>
                        <a:t>N=69</a:t>
                      </a:r>
                      <a:endParaRPr lang="de-DE" sz="1800" b="1" i="0" u="sng" strike="noStrike" dirty="0">
                        <a:solidFill>
                          <a:srgbClr val="00B050"/>
                        </a:solidFill>
                        <a:effectLst/>
                        <a:latin typeface="+mn-lt"/>
                      </a:endParaRPr>
                    </a:p>
                  </a:txBody>
                  <a:tcPr marL="7620" marR="7620" marT="7620" marB="0" anchor="b">
                    <a:solidFill>
                      <a:schemeClr val="bg1">
                        <a:lumMod val="75000"/>
                      </a:schemeClr>
                    </a:solidFill>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de-DE" sz="1800" b="1" u="none" strike="noStrike" dirty="0" smtClean="0">
                          <a:effectLst/>
                        </a:rPr>
                        <a:t>  </a:t>
                      </a:r>
                      <a:r>
                        <a:rPr lang="de-DE" sz="1800" b="1" u="none" strike="noStrike" dirty="0" err="1" smtClean="0">
                          <a:effectLst/>
                        </a:rPr>
                        <a:t>Curr</a:t>
                      </a:r>
                      <a:r>
                        <a:rPr lang="de-DE" sz="1800" b="1" u="none" strike="noStrike" dirty="0" smtClean="0">
                          <a:effectLst/>
                        </a:rPr>
                        <a:t>. /</a:t>
                      </a:r>
                      <a:r>
                        <a:rPr lang="de-DE" sz="1800" b="1" u="none" strike="noStrike" baseline="0" dirty="0" smtClean="0">
                          <a:effectLst/>
                        </a:rPr>
                        <a:t> </a:t>
                      </a:r>
                      <a:r>
                        <a:rPr lang="de-DE" sz="1800" b="1" u="none" strike="noStrike" dirty="0" err="1" smtClean="0">
                          <a:effectLst/>
                        </a:rPr>
                        <a:t>Remitt</a:t>
                      </a:r>
                      <a:r>
                        <a:rPr lang="de-DE" sz="1800" b="1" u="none" strike="noStrike" dirty="0" smtClean="0">
                          <a:effectLst/>
                        </a:rPr>
                        <a:t> </a:t>
                      </a:r>
                      <a:r>
                        <a:rPr lang="de-DE" sz="1800" b="1" u="none" strike="noStrike" baseline="30000" dirty="0" smtClean="0">
                          <a:effectLst/>
                        </a:rPr>
                        <a:t>   </a:t>
                      </a:r>
                      <a:r>
                        <a:rPr lang="de-DE" sz="1800" b="1" u="none" strike="noStrike" dirty="0" err="1" smtClean="0">
                          <a:effectLst/>
                        </a:rPr>
                        <a:t>Remitt</a:t>
                      </a:r>
                      <a:r>
                        <a:rPr lang="de-DE" sz="1800" b="1" u="none" strike="noStrike" dirty="0" smtClean="0">
                          <a:effectLst/>
                        </a:rPr>
                        <a:t>. /</a:t>
                      </a:r>
                      <a:r>
                        <a:rPr lang="de-DE" sz="1800" b="1" u="none" strike="noStrike" baseline="0" dirty="0" smtClean="0">
                          <a:effectLst/>
                        </a:rPr>
                        <a:t> Ko</a:t>
                      </a:r>
                      <a:endParaRPr lang="de-DE" sz="1800" b="1" i="0" u="none" strike="noStrike" dirty="0" smtClean="0">
                        <a:solidFill>
                          <a:srgbClr val="000000"/>
                        </a:solidFill>
                        <a:effectLst/>
                        <a:latin typeface="Times New Roman" panose="02020603050405020304" pitchFamily="18" charset="0"/>
                      </a:endParaRPr>
                    </a:p>
                  </a:txBody>
                  <a:tcPr marL="6863" marR="6863" marT="6863" marB="0" anchor="b">
                    <a:solidFill>
                      <a:schemeClr val="bg1">
                        <a:lumMod val="75000"/>
                      </a:schemeClr>
                    </a:solidFill>
                  </a:tcPr>
                </a:tc>
                <a:extLst>
                  <a:ext uri="{0D108BD9-81ED-4DB2-BD59-A6C34878D82A}">
                    <a16:rowId xmlns:a16="http://schemas.microsoft.com/office/drawing/2014/main" val="1681736057"/>
                  </a:ext>
                </a:extLst>
              </a:tr>
              <a:tr h="346833">
                <a:tc>
                  <a:txBody>
                    <a:bodyPr/>
                    <a:lstStyle/>
                    <a:p>
                      <a:pPr algn="l" fontAlgn="b"/>
                      <a:r>
                        <a:rPr lang="en-US" sz="1800" b="1" u="sng" strike="noStrike" dirty="0">
                          <a:effectLst/>
                          <a:latin typeface="+mn-lt"/>
                        </a:rPr>
                        <a:t>Behaviors in order to control weight N (%)</a:t>
                      </a:r>
                      <a:endParaRPr lang="en-US" sz="1800" b="1" i="0" u="sng" strike="noStrike" dirty="0">
                        <a:solidFill>
                          <a:srgbClr val="000000"/>
                        </a:solidFill>
                        <a:effectLst/>
                        <a:latin typeface="+mn-lt"/>
                      </a:endParaRPr>
                    </a:p>
                  </a:txBody>
                  <a:tcPr marL="7620" marR="7620" marT="7620" marB="0" anchor="b"/>
                </a:tc>
                <a:tc>
                  <a:txBody>
                    <a:bodyPr/>
                    <a:lstStyle/>
                    <a:p>
                      <a:pPr algn="ctr" fontAlgn="b"/>
                      <a:r>
                        <a:rPr lang="de-DE" sz="1800" u="none" strike="noStrike" dirty="0">
                          <a:solidFill>
                            <a:srgbClr val="C00000"/>
                          </a:solidFill>
                          <a:effectLst/>
                          <a:latin typeface="+mn-lt"/>
                        </a:rPr>
                        <a:t> </a:t>
                      </a:r>
                      <a:endParaRPr lang="de-DE" sz="1800" b="0" i="0" u="none" strike="noStrike" dirty="0">
                        <a:solidFill>
                          <a:srgbClr val="C00000"/>
                        </a:solidFill>
                        <a:effectLst/>
                        <a:latin typeface="+mn-lt"/>
                      </a:endParaRPr>
                    </a:p>
                  </a:txBody>
                  <a:tcPr marL="7620" marR="7620" marT="7620" marB="0" anchor="b"/>
                </a:tc>
                <a:tc>
                  <a:txBody>
                    <a:bodyPr/>
                    <a:lstStyle/>
                    <a:p>
                      <a:pPr algn="ctr" fontAlgn="b"/>
                      <a:endParaRPr lang="de-DE" sz="1800" b="0" i="0" u="none" strike="noStrike" dirty="0">
                        <a:solidFill>
                          <a:srgbClr val="FF9900"/>
                        </a:solidFill>
                        <a:effectLst/>
                        <a:latin typeface="+mn-lt"/>
                      </a:endParaRPr>
                    </a:p>
                  </a:txBody>
                  <a:tcPr marL="7620" marR="7620" marT="7620" marB="0" anchor="b"/>
                </a:tc>
                <a:tc>
                  <a:txBody>
                    <a:bodyPr/>
                    <a:lstStyle/>
                    <a:p>
                      <a:pPr algn="ctr" fontAlgn="b"/>
                      <a:r>
                        <a:rPr lang="de-DE" sz="1800" u="none" strike="noStrike" dirty="0">
                          <a:solidFill>
                            <a:srgbClr val="00B050"/>
                          </a:solidFill>
                          <a:effectLst/>
                          <a:latin typeface="+mn-lt"/>
                        </a:rPr>
                        <a:t> </a:t>
                      </a:r>
                      <a:endParaRPr lang="de-DE" sz="1800" b="0" i="0" u="none" strike="noStrike" dirty="0">
                        <a:solidFill>
                          <a:srgbClr val="00B050"/>
                        </a:solidFill>
                        <a:effectLst/>
                        <a:latin typeface="+mn-lt"/>
                      </a:endParaRPr>
                    </a:p>
                  </a:txBody>
                  <a:tcPr marL="7620" marR="7620" marT="7620" marB="0" anchor="b"/>
                </a:tc>
                <a:tc>
                  <a:txBody>
                    <a:bodyPr/>
                    <a:lstStyle/>
                    <a:p>
                      <a:pPr algn="ctr" fontAlgn="b"/>
                      <a:r>
                        <a:rPr lang="de-DE" sz="1800" u="none" strike="noStrike" dirty="0">
                          <a:effectLst/>
                          <a:latin typeface="+mn-lt"/>
                        </a:rPr>
                        <a:t> </a:t>
                      </a:r>
                      <a:endParaRPr lang="de-DE" sz="1800" b="0" i="0" u="none" strike="noStrike" dirty="0">
                        <a:solidFill>
                          <a:srgbClr val="000000"/>
                        </a:solidFill>
                        <a:effectLst/>
                        <a:latin typeface="+mn-lt"/>
                      </a:endParaRPr>
                    </a:p>
                  </a:txBody>
                  <a:tcPr marL="7620" marR="7620" marT="7620" marB="0" anchor="b"/>
                </a:tc>
                <a:extLst>
                  <a:ext uri="{0D108BD9-81ED-4DB2-BD59-A6C34878D82A}">
                    <a16:rowId xmlns:a16="http://schemas.microsoft.com/office/drawing/2014/main" val="2306986909"/>
                  </a:ext>
                </a:extLst>
              </a:tr>
              <a:tr h="346833">
                <a:tc>
                  <a:txBody>
                    <a:bodyPr/>
                    <a:lstStyle/>
                    <a:p>
                      <a:pPr algn="l" fontAlgn="b"/>
                      <a:r>
                        <a:rPr lang="de-DE" sz="1800" u="none" strike="noStrike" dirty="0">
                          <a:effectLst/>
                          <a:latin typeface="+mn-lt"/>
                        </a:rPr>
                        <a:t>  </a:t>
                      </a:r>
                      <a:r>
                        <a:rPr lang="de-DE" sz="1800" u="none" strike="noStrike" dirty="0" err="1">
                          <a:effectLst/>
                          <a:latin typeface="+mn-lt"/>
                        </a:rPr>
                        <a:t>severe</a:t>
                      </a:r>
                      <a:r>
                        <a:rPr lang="de-DE" sz="1800" u="none" strike="noStrike" dirty="0">
                          <a:effectLst/>
                          <a:latin typeface="+mn-lt"/>
                        </a:rPr>
                        <a:t> </a:t>
                      </a:r>
                      <a:r>
                        <a:rPr lang="de-DE" sz="1400" u="none" strike="noStrike" dirty="0">
                          <a:effectLst/>
                          <a:latin typeface="+mn-lt"/>
                        </a:rPr>
                        <a:t>(</a:t>
                      </a:r>
                      <a:r>
                        <a:rPr lang="de-DE" sz="1400" u="none" strike="noStrike" dirty="0" err="1">
                          <a:effectLst/>
                          <a:latin typeface="+mn-lt"/>
                        </a:rPr>
                        <a:t>vomit</a:t>
                      </a:r>
                      <a:r>
                        <a:rPr lang="de-DE" sz="1400" u="none" strike="noStrike" dirty="0">
                          <a:effectLst/>
                          <a:latin typeface="+mn-lt"/>
                        </a:rPr>
                        <a:t>, </a:t>
                      </a:r>
                      <a:r>
                        <a:rPr lang="de-DE" sz="1400" u="none" strike="noStrike" dirty="0" err="1">
                          <a:effectLst/>
                          <a:latin typeface="+mn-lt"/>
                        </a:rPr>
                        <a:t>spitting,lax</a:t>
                      </a:r>
                      <a:r>
                        <a:rPr lang="de-DE" sz="1400" u="none" strike="noStrike" dirty="0">
                          <a:effectLst/>
                          <a:latin typeface="+mn-lt"/>
                        </a:rPr>
                        <a:t>, </a:t>
                      </a:r>
                      <a:r>
                        <a:rPr lang="de-DE" sz="1400" u="none" strike="noStrike" dirty="0" err="1">
                          <a:effectLst/>
                          <a:latin typeface="+mn-lt"/>
                        </a:rPr>
                        <a:t>diur</a:t>
                      </a:r>
                      <a:r>
                        <a:rPr lang="de-DE" sz="1400" u="none" strike="noStrike" dirty="0">
                          <a:effectLst/>
                          <a:latin typeface="+mn-lt"/>
                        </a:rPr>
                        <a:t>)</a:t>
                      </a:r>
                      <a:endParaRPr lang="de-DE" sz="1400" b="0" i="0" u="none" strike="noStrike" dirty="0">
                        <a:solidFill>
                          <a:srgbClr val="000000"/>
                        </a:solidFill>
                        <a:effectLst/>
                        <a:latin typeface="+mn-lt"/>
                      </a:endParaRPr>
                    </a:p>
                  </a:txBody>
                  <a:tcPr marL="7620" marR="7620" marT="7620" marB="0" anchor="b"/>
                </a:tc>
                <a:tc>
                  <a:txBody>
                    <a:bodyPr/>
                    <a:lstStyle/>
                    <a:p>
                      <a:pPr algn="ctr" fontAlgn="b"/>
                      <a:r>
                        <a:rPr lang="de-DE" sz="1800" u="none" strike="noStrike" dirty="0">
                          <a:solidFill>
                            <a:srgbClr val="C00000"/>
                          </a:solidFill>
                          <a:effectLst/>
                          <a:latin typeface="+mn-lt"/>
                        </a:rPr>
                        <a:t>30 (41)</a:t>
                      </a:r>
                      <a:endParaRPr lang="de-DE" sz="1800" b="0" i="0" u="none" strike="noStrike" dirty="0">
                        <a:solidFill>
                          <a:srgbClr val="C00000"/>
                        </a:solidFill>
                        <a:effectLst/>
                        <a:latin typeface="+mn-lt"/>
                      </a:endParaRPr>
                    </a:p>
                  </a:txBody>
                  <a:tcPr marL="7620" marR="7620" marT="7620" marB="0" anchor="b"/>
                </a:tc>
                <a:tc>
                  <a:txBody>
                    <a:bodyPr/>
                    <a:lstStyle/>
                    <a:p>
                      <a:pPr algn="ctr" fontAlgn="b"/>
                      <a:r>
                        <a:rPr lang="de-DE" sz="1800" u="none" strike="noStrike" dirty="0">
                          <a:solidFill>
                            <a:srgbClr val="FF9900"/>
                          </a:solidFill>
                          <a:effectLst/>
                          <a:latin typeface="+mn-lt"/>
                        </a:rPr>
                        <a:t>3 (</a:t>
                      </a:r>
                      <a:r>
                        <a:rPr lang="de-DE" sz="1800" u="none" strike="noStrike" dirty="0" smtClean="0">
                          <a:solidFill>
                            <a:srgbClr val="FF9900"/>
                          </a:solidFill>
                          <a:effectLst/>
                          <a:latin typeface="+mn-lt"/>
                        </a:rPr>
                        <a:t>14)</a:t>
                      </a:r>
                      <a:endParaRPr lang="de-DE" sz="1800" b="0" i="0" u="none" strike="noStrike" dirty="0">
                        <a:solidFill>
                          <a:srgbClr val="FF9900"/>
                        </a:solidFill>
                        <a:effectLst/>
                        <a:latin typeface="+mn-lt"/>
                      </a:endParaRPr>
                    </a:p>
                  </a:txBody>
                  <a:tcPr marL="7620" marR="7620" marT="7620" marB="0" anchor="b"/>
                </a:tc>
                <a:tc>
                  <a:txBody>
                    <a:bodyPr/>
                    <a:lstStyle/>
                    <a:p>
                      <a:pPr algn="ctr" fontAlgn="b"/>
                      <a:r>
                        <a:rPr lang="de-DE" sz="1800" u="none" strike="noStrike" dirty="0">
                          <a:solidFill>
                            <a:srgbClr val="00B050"/>
                          </a:solidFill>
                          <a:effectLst/>
                          <a:latin typeface="+mn-lt"/>
                        </a:rPr>
                        <a:t>1 (1)</a:t>
                      </a:r>
                      <a:endParaRPr lang="de-DE" sz="1800" b="0" i="0" u="none" strike="noStrike" dirty="0">
                        <a:solidFill>
                          <a:srgbClr val="00B050"/>
                        </a:solidFill>
                        <a:effectLst/>
                        <a:latin typeface="+mn-lt"/>
                      </a:endParaRPr>
                    </a:p>
                  </a:txBody>
                  <a:tcPr marL="7620" marR="7620" marT="7620" marB="0" anchor="b"/>
                </a:tc>
                <a:tc>
                  <a:txBody>
                    <a:bodyPr/>
                    <a:lstStyle/>
                    <a:p>
                      <a:pPr algn="ctr" fontAlgn="b"/>
                      <a:r>
                        <a:rPr lang="de-DE" sz="1800" u="none" strike="noStrike" dirty="0" smtClean="0">
                          <a:solidFill>
                            <a:srgbClr val="FF9900"/>
                          </a:solidFill>
                          <a:effectLst>
                            <a:outerShdw blurRad="38100" dist="38100" dir="2700000" algn="tl">
                              <a:srgbClr val="000000">
                                <a:alpha val="43137"/>
                              </a:srgbClr>
                            </a:outerShdw>
                          </a:effectLst>
                          <a:latin typeface="+mn-lt"/>
                        </a:rPr>
                        <a:t>.036</a:t>
                      </a:r>
                      <a:r>
                        <a:rPr lang="de-DE" sz="1800" u="none" strike="noStrike" dirty="0" smtClean="0">
                          <a:effectLst/>
                          <a:latin typeface="+mn-lt"/>
                        </a:rPr>
                        <a:t>          </a:t>
                      </a:r>
                      <a:r>
                        <a:rPr lang="de-DE" sz="1800" u="none" strike="noStrike" dirty="0" smtClean="0">
                          <a:solidFill>
                            <a:srgbClr val="00B050"/>
                          </a:solidFill>
                          <a:effectLst/>
                          <a:latin typeface="+mn-lt"/>
                        </a:rPr>
                        <a:t>.038</a:t>
                      </a:r>
                      <a:endParaRPr lang="de-DE" sz="1800" b="0" i="0" u="none" strike="noStrike" dirty="0">
                        <a:solidFill>
                          <a:srgbClr val="00B050"/>
                        </a:solidFill>
                        <a:effectLst/>
                        <a:latin typeface="+mn-lt"/>
                      </a:endParaRPr>
                    </a:p>
                  </a:txBody>
                  <a:tcPr marL="7620" marR="7620" marT="7620" marB="0" anchor="b"/>
                </a:tc>
                <a:extLst>
                  <a:ext uri="{0D108BD9-81ED-4DB2-BD59-A6C34878D82A}">
                    <a16:rowId xmlns:a16="http://schemas.microsoft.com/office/drawing/2014/main" val="1024750811"/>
                  </a:ext>
                </a:extLst>
              </a:tr>
              <a:tr h="346833">
                <a:tc>
                  <a:txBody>
                    <a:bodyPr/>
                    <a:lstStyle/>
                    <a:p>
                      <a:pPr algn="l" fontAlgn="b"/>
                      <a:r>
                        <a:rPr lang="en-US" sz="1800" u="none" strike="noStrike" dirty="0">
                          <a:effectLst/>
                          <a:latin typeface="+mn-lt"/>
                        </a:rPr>
                        <a:t>  moderate </a:t>
                      </a:r>
                      <a:r>
                        <a:rPr lang="en-US" sz="1200" u="none" strike="noStrike" dirty="0">
                          <a:effectLst/>
                          <a:latin typeface="+mn-lt"/>
                        </a:rPr>
                        <a:t>(fasting, low fat, </a:t>
                      </a:r>
                      <a:r>
                        <a:rPr lang="en-US" sz="1200" u="none" strike="noStrike" dirty="0" err="1">
                          <a:effectLst/>
                          <a:latin typeface="+mn-lt"/>
                        </a:rPr>
                        <a:t>appet-suppre</a:t>
                      </a:r>
                      <a:r>
                        <a:rPr lang="en-US" sz="1200" u="none" strike="noStrike" dirty="0">
                          <a:effectLst/>
                          <a:latin typeface="+mn-lt"/>
                        </a:rPr>
                        <a:t>, </a:t>
                      </a:r>
                      <a:r>
                        <a:rPr lang="en-US" sz="1200" u="none" strike="noStrike" dirty="0" smtClean="0">
                          <a:effectLst/>
                          <a:latin typeface="+mn-lt"/>
                        </a:rPr>
                        <a:t>count-</a:t>
                      </a:r>
                      <a:r>
                        <a:rPr lang="en-US" sz="1200" u="none" strike="noStrike" dirty="0" err="1" smtClean="0">
                          <a:effectLst/>
                          <a:latin typeface="+mn-lt"/>
                        </a:rPr>
                        <a:t>cal</a:t>
                      </a:r>
                      <a:r>
                        <a:rPr lang="en-US" sz="1400" u="none" strike="noStrike" dirty="0">
                          <a:effectLst/>
                          <a:latin typeface="+mn-lt"/>
                        </a:rPr>
                        <a:t>)</a:t>
                      </a:r>
                      <a:endParaRPr lang="en-US" sz="1400" b="0" i="0" u="none" strike="noStrike" dirty="0">
                        <a:solidFill>
                          <a:srgbClr val="000000"/>
                        </a:solidFill>
                        <a:effectLst/>
                        <a:latin typeface="+mn-lt"/>
                      </a:endParaRPr>
                    </a:p>
                  </a:txBody>
                  <a:tcPr marL="7620" marR="7620" marT="7620" marB="0" anchor="b"/>
                </a:tc>
                <a:tc>
                  <a:txBody>
                    <a:bodyPr/>
                    <a:lstStyle/>
                    <a:p>
                      <a:pPr algn="ctr" fontAlgn="b"/>
                      <a:r>
                        <a:rPr lang="de-DE" sz="1800" u="none" strike="noStrike" dirty="0">
                          <a:solidFill>
                            <a:srgbClr val="C00000"/>
                          </a:solidFill>
                          <a:effectLst/>
                          <a:latin typeface="+mn-lt"/>
                        </a:rPr>
                        <a:t>49 (66)</a:t>
                      </a:r>
                      <a:endParaRPr lang="de-DE" sz="1800" b="0" i="0" u="none" strike="noStrike" dirty="0">
                        <a:solidFill>
                          <a:srgbClr val="C00000"/>
                        </a:solidFill>
                        <a:effectLst/>
                        <a:latin typeface="+mn-lt"/>
                      </a:endParaRPr>
                    </a:p>
                  </a:txBody>
                  <a:tcPr marL="7620" marR="7620" marT="7620" marB="0" anchor="b"/>
                </a:tc>
                <a:tc>
                  <a:txBody>
                    <a:bodyPr/>
                    <a:lstStyle/>
                    <a:p>
                      <a:pPr algn="ctr" fontAlgn="b"/>
                      <a:r>
                        <a:rPr lang="de-DE" sz="1800" u="none" strike="noStrike" dirty="0">
                          <a:solidFill>
                            <a:srgbClr val="FF9900"/>
                          </a:solidFill>
                          <a:effectLst/>
                          <a:latin typeface="+mn-lt"/>
                        </a:rPr>
                        <a:t>6 (38)</a:t>
                      </a:r>
                      <a:endParaRPr lang="de-DE" sz="1800" b="0" i="0" u="none" strike="noStrike" dirty="0">
                        <a:solidFill>
                          <a:srgbClr val="FF9900"/>
                        </a:solidFill>
                        <a:effectLst/>
                        <a:latin typeface="+mn-lt"/>
                      </a:endParaRPr>
                    </a:p>
                  </a:txBody>
                  <a:tcPr marL="7620" marR="7620" marT="7620" marB="0" anchor="b"/>
                </a:tc>
                <a:tc>
                  <a:txBody>
                    <a:bodyPr/>
                    <a:lstStyle/>
                    <a:p>
                      <a:pPr algn="ctr" fontAlgn="b"/>
                      <a:r>
                        <a:rPr lang="de-DE" sz="1800" u="none" strike="noStrike" dirty="0">
                          <a:solidFill>
                            <a:srgbClr val="00B050"/>
                          </a:solidFill>
                          <a:effectLst/>
                          <a:latin typeface="+mn-lt"/>
                        </a:rPr>
                        <a:t>23 (33)</a:t>
                      </a:r>
                      <a:endParaRPr lang="de-DE" sz="1800" b="0" i="0" u="none" strike="noStrike" dirty="0">
                        <a:solidFill>
                          <a:srgbClr val="00B050"/>
                        </a:solidFill>
                        <a:effectLst/>
                        <a:latin typeface="+mn-lt"/>
                      </a:endParaRPr>
                    </a:p>
                  </a:txBody>
                  <a:tcPr marL="7620" marR="7620" marT="7620" marB="0" anchor="b"/>
                </a:tc>
                <a:tc>
                  <a:txBody>
                    <a:bodyPr/>
                    <a:lstStyle/>
                    <a:p>
                      <a:pPr algn="ctr" fontAlgn="b"/>
                      <a:r>
                        <a:rPr lang="de-DE" sz="1800" u="none" strike="noStrike" dirty="0" smtClean="0">
                          <a:effectLst/>
                          <a:latin typeface="+mn-lt"/>
                        </a:rPr>
                        <a:t>. 082          .794</a:t>
                      </a:r>
                      <a:endParaRPr lang="de-DE" sz="1800" b="0" i="0" u="none" strike="noStrike" dirty="0">
                        <a:solidFill>
                          <a:srgbClr val="000000"/>
                        </a:solidFill>
                        <a:effectLst/>
                        <a:latin typeface="+mn-lt"/>
                      </a:endParaRPr>
                    </a:p>
                  </a:txBody>
                  <a:tcPr marL="7620" marR="7620" marT="7620" marB="0" anchor="b"/>
                </a:tc>
                <a:extLst>
                  <a:ext uri="{0D108BD9-81ED-4DB2-BD59-A6C34878D82A}">
                    <a16:rowId xmlns:a16="http://schemas.microsoft.com/office/drawing/2014/main" val="3860364784"/>
                  </a:ext>
                </a:extLst>
              </a:tr>
              <a:tr h="346833">
                <a:tc>
                  <a:txBody>
                    <a:bodyPr/>
                    <a:lstStyle/>
                    <a:p>
                      <a:pPr algn="l" fontAlgn="b"/>
                      <a:r>
                        <a:rPr lang="de-DE" sz="1800" u="none" strike="noStrike" dirty="0">
                          <a:effectLst/>
                          <a:latin typeface="+mn-lt"/>
                        </a:rPr>
                        <a:t>  </a:t>
                      </a:r>
                      <a:r>
                        <a:rPr lang="de-DE" sz="1800" u="none" strike="noStrike" dirty="0" err="1">
                          <a:effectLst/>
                          <a:latin typeface="+mn-lt"/>
                        </a:rPr>
                        <a:t>regular</a:t>
                      </a:r>
                      <a:r>
                        <a:rPr lang="de-DE" sz="1800" u="none" strike="noStrike" dirty="0">
                          <a:effectLst/>
                          <a:latin typeface="+mn-lt"/>
                        </a:rPr>
                        <a:t> sports-</a:t>
                      </a:r>
                      <a:r>
                        <a:rPr lang="de-DE" sz="1800" u="none" strike="noStrike" dirty="0" err="1">
                          <a:effectLst/>
                          <a:latin typeface="+mn-lt"/>
                        </a:rPr>
                        <a:t>activity</a:t>
                      </a:r>
                      <a:endParaRPr lang="de-DE" sz="1800" b="0" i="0" u="none" strike="noStrike" dirty="0">
                        <a:solidFill>
                          <a:srgbClr val="000000"/>
                        </a:solidFill>
                        <a:effectLst/>
                        <a:latin typeface="+mn-lt"/>
                      </a:endParaRPr>
                    </a:p>
                  </a:txBody>
                  <a:tcPr marL="7620" marR="7620" marT="7620" marB="0" anchor="b"/>
                </a:tc>
                <a:tc>
                  <a:txBody>
                    <a:bodyPr/>
                    <a:lstStyle/>
                    <a:p>
                      <a:pPr algn="ctr" fontAlgn="b"/>
                      <a:r>
                        <a:rPr lang="de-DE" sz="1800" u="none" strike="noStrike" dirty="0">
                          <a:solidFill>
                            <a:srgbClr val="C00000"/>
                          </a:solidFill>
                          <a:effectLst/>
                          <a:latin typeface="+mn-lt"/>
                        </a:rPr>
                        <a:t>36 (49)</a:t>
                      </a:r>
                      <a:endParaRPr lang="de-DE" sz="1800" b="0" i="0" u="none" strike="noStrike" dirty="0">
                        <a:solidFill>
                          <a:srgbClr val="C00000"/>
                        </a:solidFill>
                        <a:effectLst/>
                        <a:latin typeface="+mn-lt"/>
                      </a:endParaRPr>
                    </a:p>
                  </a:txBody>
                  <a:tcPr marL="7620" marR="7620" marT="7620" marB="0" anchor="b"/>
                </a:tc>
                <a:tc>
                  <a:txBody>
                    <a:bodyPr/>
                    <a:lstStyle/>
                    <a:p>
                      <a:pPr algn="ctr" fontAlgn="b"/>
                      <a:r>
                        <a:rPr lang="de-DE" sz="1800" u="none" strike="noStrike" dirty="0" smtClean="0">
                          <a:solidFill>
                            <a:srgbClr val="FF9900"/>
                          </a:solidFill>
                          <a:effectLst/>
                          <a:latin typeface="+mn-lt"/>
                        </a:rPr>
                        <a:t>8 </a:t>
                      </a:r>
                      <a:r>
                        <a:rPr lang="de-DE" sz="1800" u="none" strike="noStrike" dirty="0">
                          <a:solidFill>
                            <a:srgbClr val="FF9900"/>
                          </a:solidFill>
                          <a:effectLst/>
                          <a:latin typeface="+mn-lt"/>
                        </a:rPr>
                        <a:t>(38)</a:t>
                      </a:r>
                      <a:endParaRPr lang="de-DE" sz="1800" b="0" i="0" u="none" strike="noStrike" dirty="0">
                        <a:solidFill>
                          <a:srgbClr val="FF9900"/>
                        </a:solidFill>
                        <a:effectLst/>
                        <a:latin typeface="+mn-lt"/>
                      </a:endParaRPr>
                    </a:p>
                  </a:txBody>
                  <a:tcPr marL="7620" marR="7620" marT="7620" marB="0" anchor="b"/>
                </a:tc>
                <a:tc>
                  <a:txBody>
                    <a:bodyPr/>
                    <a:lstStyle/>
                    <a:p>
                      <a:pPr algn="ctr" fontAlgn="b"/>
                      <a:r>
                        <a:rPr lang="de-DE" sz="1800" u="none" strike="noStrike" dirty="0">
                          <a:solidFill>
                            <a:srgbClr val="00B050"/>
                          </a:solidFill>
                          <a:effectLst/>
                          <a:latin typeface="+mn-lt"/>
                        </a:rPr>
                        <a:t>54 (78)</a:t>
                      </a:r>
                      <a:endParaRPr lang="de-DE" sz="1800" b="0" i="0" u="none" strike="noStrike" dirty="0">
                        <a:solidFill>
                          <a:srgbClr val="00B050"/>
                        </a:solidFill>
                        <a:effectLst/>
                        <a:latin typeface="+mn-lt"/>
                      </a:endParaRPr>
                    </a:p>
                  </a:txBody>
                  <a:tcPr marL="7620" marR="7620" marT="7620" marB="0" anchor="b"/>
                </a:tc>
                <a:tc>
                  <a:txBody>
                    <a:bodyPr/>
                    <a:lstStyle/>
                    <a:p>
                      <a:pPr algn="ctr" fontAlgn="b"/>
                      <a:r>
                        <a:rPr lang="de-DE" sz="1800" u="none" strike="noStrike" dirty="0" smtClean="0">
                          <a:solidFill>
                            <a:srgbClr val="FF9900"/>
                          </a:solidFill>
                          <a:effectLst>
                            <a:outerShdw blurRad="38100" dist="38100" dir="2700000" algn="tl">
                              <a:srgbClr val="000000">
                                <a:alpha val="43137"/>
                              </a:srgbClr>
                            </a:outerShdw>
                          </a:effectLst>
                          <a:latin typeface="+mn-lt"/>
                        </a:rPr>
                        <a:t>.025          </a:t>
                      </a:r>
                      <a:r>
                        <a:rPr lang="de-DE" sz="1800" u="none" strike="noStrike" dirty="0" smtClean="0">
                          <a:solidFill>
                            <a:srgbClr val="00B050"/>
                          </a:solidFill>
                          <a:effectLst/>
                          <a:latin typeface="+mn-lt"/>
                        </a:rPr>
                        <a:t>.012</a:t>
                      </a:r>
                      <a:endParaRPr lang="de-DE" sz="1800" b="0" i="0" u="none" strike="noStrike" dirty="0">
                        <a:solidFill>
                          <a:srgbClr val="00B050"/>
                        </a:solidFill>
                        <a:effectLst/>
                        <a:latin typeface="+mn-lt"/>
                      </a:endParaRPr>
                    </a:p>
                  </a:txBody>
                  <a:tcPr marL="7620" marR="7620" marT="7620" marB="0" anchor="b"/>
                </a:tc>
                <a:extLst>
                  <a:ext uri="{0D108BD9-81ED-4DB2-BD59-A6C34878D82A}">
                    <a16:rowId xmlns:a16="http://schemas.microsoft.com/office/drawing/2014/main" val="832626624"/>
                  </a:ext>
                </a:extLst>
              </a:tr>
              <a:tr h="346833">
                <a:tc>
                  <a:txBody>
                    <a:bodyPr/>
                    <a:lstStyle/>
                    <a:p>
                      <a:pPr algn="l" fontAlgn="b"/>
                      <a:r>
                        <a:rPr lang="de-DE" sz="1800" u="none" strike="noStrike" dirty="0">
                          <a:effectLst/>
                          <a:latin typeface="+mn-lt"/>
                        </a:rPr>
                        <a:t>  Daily </a:t>
                      </a:r>
                      <a:r>
                        <a:rPr lang="de-DE" sz="1800" u="none" strike="noStrike" dirty="0" err="1">
                          <a:effectLst/>
                          <a:latin typeface="+mn-lt"/>
                        </a:rPr>
                        <a:t>weighing</a:t>
                      </a:r>
                      <a:endParaRPr lang="de-DE" sz="1800" b="0" i="0" u="none" strike="noStrike" dirty="0">
                        <a:solidFill>
                          <a:srgbClr val="000000"/>
                        </a:solidFill>
                        <a:effectLst/>
                        <a:latin typeface="+mn-lt"/>
                      </a:endParaRPr>
                    </a:p>
                  </a:txBody>
                  <a:tcPr marL="7620" marR="7620" marT="7620" marB="0" anchor="b"/>
                </a:tc>
                <a:tc>
                  <a:txBody>
                    <a:bodyPr/>
                    <a:lstStyle/>
                    <a:p>
                      <a:pPr algn="ctr" fontAlgn="b"/>
                      <a:r>
                        <a:rPr lang="de-DE" sz="1800" u="none" strike="noStrike" dirty="0">
                          <a:solidFill>
                            <a:srgbClr val="C00000"/>
                          </a:solidFill>
                          <a:effectLst/>
                          <a:latin typeface="+mn-lt"/>
                        </a:rPr>
                        <a:t>17 (23)</a:t>
                      </a:r>
                      <a:endParaRPr lang="de-DE" sz="1800" b="0" i="0" u="none" strike="noStrike" dirty="0">
                        <a:solidFill>
                          <a:srgbClr val="C00000"/>
                        </a:solidFill>
                        <a:effectLst/>
                        <a:latin typeface="+mn-lt"/>
                      </a:endParaRPr>
                    </a:p>
                  </a:txBody>
                  <a:tcPr marL="7620" marR="7620" marT="7620" marB="0" anchor="b"/>
                </a:tc>
                <a:tc>
                  <a:txBody>
                    <a:bodyPr/>
                    <a:lstStyle/>
                    <a:p>
                      <a:pPr algn="ctr" fontAlgn="b"/>
                      <a:r>
                        <a:rPr lang="de-DE" sz="1800" u="none" strike="noStrike" dirty="0">
                          <a:solidFill>
                            <a:srgbClr val="FF9900"/>
                          </a:solidFill>
                          <a:effectLst/>
                          <a:latin typeface="+mn-lt"/>
                        </a:rPr>
                        <a:t>5 (31)</a:t>
                      </a:r>
                      <a:endParaRPr lang="de-DE" sz="1800" b="0" i="0" u="none" strike="noStrike" dirty="0">
                        <a:solidFill>
                          <a:srgbClr val="FF9900"/>
                        </a:solidFill>
                        <a:effectLst/>
                        <a:latin typeface="+mn-lt"/>
                      </a:endParaRPr>
                    </a:p>
                  </a:txBody>
                  <a:tcPr marL="7620" marR="7620" marT="7620" marB="0" anchor="b"/>
                </a:tc>
                <a:tc>
                  <a:txBody>
                    <a:bodyPr/>
                    <a:lstStyle/>
                    <a:p>
                      <a:pPr algn="ctr" fontAlgn="b"/>
                      <a:r>
                        <a:rPr lang="de-DE" sz="1800" u="none" strike="noStrike" dirty="0">
                          <a:solidFill>
                            <a:srgbClr val="00B050"/>
                          </a:solidFill>
                          <a:effectLst/>
                          <a:latin typeface="+mn-lt"/>
                        </a:rPr>
                        <a:t>3 (4)</a:t>
                      </a:r>
                      <a:endParaRPr lang="de-DE" sz="1800" b="0" i="0" u="none" strike="noStrike" dirty="0">
                        <a:solidFill>
                          <a:srgbClr val="00B050"/>
                        </a:solidFill>
                        <a:effectLst/>
                        <a:latin typeface="+mn-lt"/>
                      </a:endParaRPr>
                    </a:p>
                  </a:txBody>
                  <a:tcPr marL="7620" marR="7620" marT="7620" marB="0" anchor="b"/>
                </a:tc>
                <a:tc>
                  <a:txBody>
                    <a:bodyPr/>
                    <a:lstStyle/>
                    <a:p>
                      <a:pPr algn="ctr" fontAlgn="b"/>
                      <a:r>
                        <a:rPr lang="de-DE" sz="1800" u="none" strike="noStrike" dirty="0" smtClean="0">
                          <a:effectLst/>
                          <a:latin typeface="+mn-lt"/>
                        </a:rPr>
                        <a:t>.772          </a:t>
                      </a:r>
                      <a:r>
                        <a:rPr lang="de-DE" sz="1800" u="none" strike="noStrike" dirty="0" smtClean="0">
                          <a:solidFill>
                            <a:srgbClr val="00B050"/>
                          </a:solidFill>
                          <a:effectLst/>
                          <a:latin typeface="+mn-lt"/>
                        </a:rPr>
                        <a:t>.011</a:t>
                      </a:r>
                      <a:endParaRPr lang="de-DE" sz="1800" b="0" i="0" u="none" strike="noStrike" dirty="0">
                        <a:solidFill>
                          <a:srgbClr val="00B050"/>
                        </a:solidFill>
                        <a:effectLst/>
                        <a:latin typeface="+mn-lt"/>
                      </a:endParaRPr>
                    </a:p>
                  </a:txBody>
                  <a:tcPr marL="7620" marR="7620" marT="7620" marB="0" anchor="b"/>
                </a:tc>
                <a:extLst>
                  <a:ext uri="{0D108BD9-81ED-4DB2-BD59-A6C34878D82A}">
                    <a16:rowId xmlns:a16="http://schemas.microsoft.com/office/drawing/2014/main" val="340929876"/>
                  </a:ext>
                </a:extLst>
              </a:tr>
              <a:tr h="346833">
                <a:tc>
                  <a:txBody>
                    <a:bodyPr/>
                    <a:lstStyle/>
                    <a:p>
                      <a:pPr algn="l" fontAlgn="b"/>
                      <a:endParaRPr lang="de-DE" sz="1800" b="0" i="0" u="none" strike="noStrike" dirty="0">
                        <a:solidFill>
                          <a:srgbClr val="000000"/>
                        </a:solidFill>
                        <a:effectLst/>
                        <a:latin typeface="+mn-lt"/>
                      </a:endParaRPr>
                    </a:p>
                  </a:txBody>
                  <a:tcPr marL="7620" marR="7620" marT="7620" marB="0" anchor="b"/>
                </a:tc>
                <a:tc>
                  <a:txBody>
                    <a:bodyPr/>
                    <a:lstStyle/>
                    <a:p>
                      <a:pPr algn="ctr" fontAlgn="b"/>
                      <a:r>
                        <a:rPr lang="de-DE" sz="1800" u="none" strike="noStrike" dirty="0">
                          <a:solidFill>
                            <a:srgbClr val="C00000"/>
                          </a:solidFill>
                          <a:effectLst/>
                          <a:latin typeface="+mn-lt"/>
                        </a:rPr>
                        <a:t> </a:t>
                      </a:r>
                      <a:endParaRPr lang="de-DE" sz="1800" b="0" i="0" u="none" strike="noStrike" dirty="0">
                        <a:solidFill>
                          <a:srgbClr val="C00000"/>
                        </a:solidFill>
                        <a:effectLst/>
                        <a:latin typeface="+mn-lt"/>
                      </a:endParaRPr>
                    </a:p>
                  </a:txBody>
                  <a:tcPr marL="7620" marR="7620" marT="7620" marB="0" anchor="b"/>
                </a:tc>
                <a:tc>
                  <a:txBody>
                    <a:bodyPr/>
                    <a:lstStyle/>
                    <a:p>
                      <a:pPr algn="ctr" fontAlgn="b"/>
                      <a:endParaRPr lang="de-DE" sz="1800" b="0" i="0" u="none" strike="noStrike" dirty="0">
                        <a:solidFill>
                          <a:srgbClr val="FF9900"/>
                        </a:solidFill>
                        <a:effectLst/>
                        <a:latin typeface="+mn-lt"/>
                      </a:endParaRPr>
                    </a:p>
                  </a:txBody>
                  <a:tcPr marL="7620" marR="7620" marT="7620" marB="0" anchor="b"/>
                </a:tc>
                <a:tc>
                  <a:txBody>
                    <a:bodyPr/>
                    <a:lstStyle/>
                    <a:p>
                      <a:pPr algn="ctr" fontAlgn="b"/>
                      <a:r>
                        <a:rPr lang="de-DE" sz="1800" u="none" strike="noStrike" dirty="0">
                          <a:solidFill>
                            <a:srgbClr val="00B050"/>
                          </a:solidFill>
                          <a:effectLst/>
                          <a:latin typeface="+mn-lt"/>
                        </a:rPr>
                        <a:t> </a:t>
                      </a:r>
                      <a:endParaRPr lang="de-DE" sz="1800" b="0" i="0" u="none" strike="noStrike" dirty="0">
                        <a:solidFill>
                          <a:srgbClr val="00B050"/>
                        </a:solidFill>
                        <a:effectLst/>
                        <a:latin typeface="+mn-lt"/>
                      </a:endParaRPr>
                    </a:p>
                  </a:txBody>
                  <a:tcPr marL="7620" marR="7620" marT="7620" marB="0" anchor="b"/>
                </a:tc>
                <a:tc>
                  <a:txBody>
                    <a:bodyPr/>
                    <a:lstStyle/>
                    <a:p>
                      <a:pPr algn="ctr" fontAlgn="b"/>
                      <a:r>
                        <a:rPr lang="de-DE" sz="1800" u="none" strike="noStrike" dirty="0">
                          <a:effectLst/>
                          <a:latin typeface="+mn-lt"/>
                        </a:rPr>
                        <a:t> </a:t>
                      </a:r>
                      <a:endParaRPr lang="de-DE" sz="1800" b="0" i="0" u="none" strike="noStrike" dirty="0">
                        <a:solidFill>
                          <a:srgbClr val="000000"/>
                        </a:solidFill>
                        <a:effectLst/>
                        <a:latin typeface="+mn-lt"/>
                      </a:endParaRPr>
                    </a:p>
                  </a:txBody>
                  <a:tcPr marL="7620" marR="7620" marT="7620" marB="0" anchor="b"/>
                </a:tc>
                <a:extLst>
                  <a:ext uri="{0D108BD9-81ED-4DB2-BD59-A6C34878D82A}">
                    <a16:rowId xmlns:a16="http://schemas.microsoft.com/office/drawing/2014/main" val="1736736364"/>
                  </a:ext>
                </a:extLst>
              </a:tr>
              <a:tr h="346833">
                <a:tc>
                  <a:txBody>
                    <a:bodyPr/>
                    <a:lstStyle/>
                    <a:p>
                      <a:pPr algn="l" fontAlgn="b"/>
                      <a:endParaRPr lang="de-DE" sz="1800" b="0" i="0" u="none" strike="noStrike" dirty="0">
                        <a:solidFill>
                          <a:srgbClr val="000000"/>
                        </a:solidFill>
                        <a:effectLst/>
                        <a:latin typeface="+mn-lt"/>
                      </a:endParaRPr>
                    </a:p>
                  </a:txBody>
                  <a:tcPr marL="7620" marR="7620" marT="7620" marB="0" anchor="b"/>
                </a:tc>
                <a:tc>
                  <a:txBody>
                    <a:bodyPr/>
                    <a:lstStyle/>
                    <a:p>
                      <a:pPr algn="ctr" fontAlgn="b"/>
                      <a:r>
                        <a:rPr lang="de-DE" sz="1800" u="none" strike="noStrike" dirty="0">
                          <a:solidFill>
                            <a:srgbClr val="C00000"/>
                          </a:solidFill>
                          <a:effectLst/>
                          <a:latin typeface="+mn-lt"/>
                        </a:rPr>
                        <a:t> </a:t>
                      </a:r>
                      <a:endParaRPr lang="de-DE" sz="1800" b="0" i="0" u="none" strike="noStrike" dirty="0">
                        <a:solidFill>
                          <a:srgbClr val="C00000"/>
                        </a:solidFill>
                        <a:effectLst/>
                        <a:latin typeface="+mn-lt"/>
                      </a:endParaRPr>
                    </a:p>
                  </a:txBody>
                  <a:tcPr marL="7620" marR="7620" marT="7620" marB="0" anchor="b"/>
                </a:tc>
                <a:tc>
                  <a:txBody>
                    <a:bodyPr/>
                    <a:lstStyle/>
                    <a:p>
                      <a:pPr algn="ctr" fontAlgn="b"/>
                      <a:endParaRPr lang="de-DE" sz="1800" b="0" i="0" u="none" strike="noStrike" dirty="0">
                        <a:solidFill>
                          <a:srgbClr val="FF9900"/>
                        </a:solidFill>
                        <a:effectLst/>
                        <a:latin typeface="+mn-lt"/>
                      </a:endParaRPr>
                    </a:p>
                  </a:txBody>
                  <a:tcPr marL="7620" marR="7620" marT="7620" marB="0" anchor="b"/>
                </a:tc>
                <a:tc>
                  <a:txBody>
                    <a:bodyPr/>
                    <a:lstStyle/>
                    <a:p>
                      <a:pPr algn="ctr" fontAlgn="b"/>
                      <a:r>
                        <a:rPr lang="de-DE" sz="1800" u="none" strike="noStrike" dirty="0">
                          <a:solidFill>
                            <a:srgbClr val="00B050"/>
                          </a:solidFill>
                          <a:effectLst/>
                          <a:latin typeface="+mn-lt"/>
                        </a:rPr>
                        <a:t> </a:t>
                      </a:r>
                      <a:endParaRPr lang="de-DE" sz="1800" b="0" i="0" u="none" strike="noStrike" dirty="0">
                        <a:solidFill>
                          <a:srgbClr val="00B050"/>
                        </a:solidFill>
                        <a:effectLst/>
                        <a:latin typeface="+mn-lt"/>
                      </a:endParaRPr>
                    </a:p>
                  </a:txBody>
                  <a:tcPr marL="7620" marR="7620" marT="7620" marB="0" anchor="b"/>
                </a:tc>
                <a:tc>
                  <a:txBody>
                    <a:bodyPr/>
                    <a:lstStyle/>
                    <a:p>
                      <a:pPr algn="ctr" fontAlgn="b"/>
                      <a:r>
                        <a:rPr lang="de-DE" sz="1800" u="none" strike="noStrike" dirty="0">
                          <a:effectLst/>
                          <a:latin typeface="+mn-lt"/>
                        </a:rPr>
                        <a:t> </a:t>
                      </a:r>
                      <a:endParaRPr lang="de-DE" sz="1800" b="0" i="0" u="none" strike="noStrike" dirty="0">
                        <a:solidFill>
                          <a:srgbClr val="000000"/>
                        </a:solidFill>
                        <a:effectLst/>
                        <a:latin typeface="+mn-lt"/>
                      </a:endParaRPr>
                    </a:p>
                  </a:txBody>
                  <a:tcPr marL="7620" marR="7620" marT="7620" marB="0" anchor="b"/>
                </a:tc>
                <a:extLst>
                  <a:ext uri="{0D108BD9-81ED-4DB2-BD59-A6C34878D82A}">
                    <a16:rowId xmlns:a16="http://schemas.microsoft.com/office/drawing/2014/main" val="1748828584"/>
                  </a:ext>
                </a:extLst>
              </a:tr>
              <a:tr h="346833">
                <a:tc>
                  <a:txBody>
                    <a:bodyPr/>
                    <a:lstStyle/>
                    <a:p>
                      <a:pPr algn="l" fontAlgn="b"/>
                      <a:r>
                        <a:rPr lang="en-US" sz="1800" b="1" u="sng" strike="noStrike" dirty="0">
                          <a:effectLst/>
                          <a:latin typeface="+mn-lt"/>
                        </a:rPr>
                        <a:t>EDE-Q - Total Score, M (SD)</a:t>
                      </a:r>
                      <a:endParaRPr lang="en-US" sz="1800" b="1" i="0" u="sng" strike="noStrike" dirty="0">
                        <a:solidFill>
                          <a:srgbClr val="000000"/>
                        </a:solidFill>
                        <a:effectLst/>
                        <a:latin typeface="+mn-lt"/>
                      </a:endParaRPr>
                    </a:p>
                  </a:txBody>
                  <a:tcPr marL="7620" marR="7620" marT="7620" marB="0" anchor="b"/>
                </a:tc>
                <a:tc>
                  <a:txBody>
                    <a:bodyPr/>
                    <a:lstStyle/>
                    <a:p>
                      <a:pPr algn="ctr" fontAlgn="b"/>
                      <a:r>
                        <a:rPr lang="de-DE" sz="1800" u="none" strike="noStrike" dirty="0">
                          <a:solidFill>
                            <a:srgbClr val="C00000"/>
                          </a:solidFill>
                          <a:effectLst/>
                          <a:latin typeface="+mn-lt"/>
                        </a:rPr>
                        <a:t>2.5 (1.6)</a:t>
                      </a:r>
                      <a:endParaRPr lang="de-DE" sz="1800" b="0" i="0" u="none" strike="noStrike" dirty="0">
                        <a:solidFill>
                          <a:srgbClr val="C00000"/>
                        </a:solidFill>
                        <a:effectLst/>
                        <a:latin typeface="+mn-lt"/>
                      </a:endParaRPr>
                    </a:p>
                  </a:txBody>
                  <a:tcPr marL="7620" marR="7620" marT="7620" marB="0" anchor="b"/>
                </a:tc>
                <a:tc>
                  <a:txBody>
                    <a:bodyPr/>
                    <a:lstStyle/>
                    <a:p>
                      <a:pPr algn="ctr" fontAlgn="b"/>
                      <a:r>
                        <a:rPr lang="de-DE" sz="1800" u="none" strike="noStrike" dirty="0" smtClean="0">
                          <a:solidFill>
                            <a:srgbClr val="FF9900"/>
                          </a:solidFill>
                          <a:effectLst/>
                          <a:latin typeface="+mn-lt"/>
                        </a:rPr>
                        <a:t>1.6 </a:t>
                      </a:r>
                      <a:r>
                        <a:rPr lang="de-DE" sz="1800" u="none" strike="noStrike" dirty="0">
                          <a:solidFill>
                            <a:srgbClr val="FF9900"/>
                          </a:solidFill>
                          <a:effectLst/>
                          <a:latin typeface="+mn-lt"/>
                        </a:rPr>
                        <a:t>(</a:t>
                      </a:r>
                      <a:r>
                        <a:rPr lang="de-DE" sz="1800" u="none" strike="noStrike" dirty="0" smtClean="0">
                          <a:solidFill>
                            <a:srgbClr val="FF9900"/>
                          </a:solidFill>
                          <a:effectLst/>
                          <a:latin typeface="+mn-lt"/>
                        </a:rPr>
                        <a:t>1.7)</a:t>
                      </a:r>
                      <a:endParaRPr lang="de-DE" sz="1800" b="0" i="0" u="none" strike="noStrike" dirty="0">
                        <a:solidFill>
                          <a:srgbClr val="FF9900"/>
                        </a:solidFill>
                        <a:effectLst/>
                        <a:latin typeface="+mn-lt"/>
                      </a:endParaRPr>
                    </a:p>
                  </a:txBody>
                  <a:tcPr marL="7620" marR="7620" marT="7620" marB="0" anchor="b"/>
                </a:tc>
                <a:tc>
                  <a:txBody>
                    <a:bodyPr/>
                    <a:lstStyle/>
                    <a:p>
                      <a:pPr algn="ctr" fontAlgn="b"/>
                      <a:r>
                        <a:rPr lang="de-DE" sz="1800" u="none" strike="noStrike" dirty="0">
                          <a:solidFill>
                            <a:srgbClr val="00B050"/>
                          </a:solidFill>
                          <a:effectLst/>
                          <a:latin typeface="+mn-lt"/>
                        </a:rPr>
                        <a:t>0.8 (0.8)</a:t>
                      </a:r>
                      <a:endParaRPr lang="de-DE" sz="1800" b="0" i="0" u="none" strike="noStrike" dirty="0">
                        <a:solidFill>
                          <a:srgbClr val="00B050"/>
                        </a:solidFill>
                        <a:effectLst/>
                        <a:latin typeface="+mn-lt"/>
                      </a:endParaRPr>
                    </a:p>
                  </a:txBody>
                  <a:tcPr marL="7620" marR="7620" marT="7620" marB="0" anchor="b"/>
                </a:tc>
                <a:tc>
                  <a:txBody>
                    <a:bodyPr/>
                    <a:lstStyle/>
                    <a:p>
                      <a:pPr algn="ctr" fontAlgn="b"/>
                      <a:r>
                        <a:rPr lang="de-DE" sz="1800" u="none" strike="noStrike" dirty="0">
                          <a:solidFill>
                            <a:srgbClr val="FF9900"/>
                          </a:solidFill>
                          <a:effectLst>
                            <a:outerShdw blurRad="38100" dist="38100" dir="2700000" algn="tl">
                              <a:srgbClr val="000000">
                                <a:alpha val="43137"/>
                              </a:srgbClr>
                            </a:outerShdw>
                          </a:effectLst>
                          <a:latin typeface="+mn-lt"/>
                        </a:rPr>
                        <a:t>.</a:t>
                      </a:r>
                      <a:r>
                        <a:rPr lang="de-DE" sz="1800" u="none" strike="noStrike" dirty="0" smtClean="0">
                          <a:solidFill>
                            <a:srgbClr val="FF9900"/>
                          </a:solidFill>
                          <a:effectLst>
                            <a:outerShdw blurRad="38100" dist="38100" dir="2700000" algn="tl">
                              <a:srgbClr val="000000">
                                <a:alpha val="43137"/>
                              </a:srgbClr>
                            </a:outerShdw>
                          </a:effectLst>
                          <a:latin typeface="+mn-lt"/>
                        </a:rPr>
                        <a:t>012           </a:t>
                      </a:r>
                      <a:r>
                        <a:rPr lang="de-DE" sz="1800" u="none" strike="noStrike" dirty="0" smtClean="0">
                          <a:effectLst/>
                          <a:latin typeface="+mn-lt"/>
                        </a:rPr>
                        <a:t>.193    </a:t>
                      </a:r>
                      <a:endParaRPr lang="de-DE" sz="1800" b="0" i="0" u="none" strike="noStrike" dirty="0">
                        <a:solidFill>
                          <a:srgbClr val="000000"/>
                        </a:solidFill>
                        <a:effectLst/>
                        <a:latin typeface="+mn-lt"/>
                      </a:endParaRPr>
                    </a:p>
                  </a:txBody>
                  <a:tcPr marL="7620" marR="7620" marT="7620" marB="0" anchor="b"/>
                </a:tc>
                <a:extLst>
                  <a:ext uri="{0D108BD9-81ED-4DB2-BD59-A6C34878D82A}">
                    <a16:rowId xmlns:a16="http://schemas.microsoft.com/office/drawing/2014/main" val="621802694"/>
                  </a:ext>
                </a:extLst>
              </a:tr>
              <a:tr h="346833">
                <a:tc>
                  <a:txBody>
                    <a:bodyPr/>
                    <a:lstStyle/>
                    <a:p>
                      <a:pPr algn="l" fontAlgn="b"/>
                      <a:r>
                        <a:rPr lang="de-DE" sz="1800" u="none" strike="noStrike" dirty="0">
                          <a:effectLst/>
                          <a:latin typeface="+mn-lt"/>
                        </a:rPr>
                        <a:t>   restraint </a:t>
                      </a:r>
                      <a:r>
                        <a:rPr lang="de-DE" sz="1800" u="none" strike="noStrike" dirty="0" err="1">
                          <a:effectLst/>
                          <a:latin typeface="+mn-lt"/>
                        </a:rPr>
                        <a:t>eating</a:t>
                      </a:r>
                      <a:endParaRPr lang="de-DE" sz="1800" b="0" i="0" u="none" strike="noStrike" dirty="0">
                        <a:solidFill>
                          <a:srgbClr val="000000"/>
                        </a:solidFill>
                        <a:effectLst/>
                        <a:latin typeface="+mn-lt"/>
                      </a:endParaRPr>
                    </a:p>
                  </a:txBody>
                  <a:tcPr marL="7620" marR="7620" marT="7620" marB="0" anchor="b"/>
                </a:tc>
                <a:tc>
                  <a:txBody>
                    <a:bodyPr/>
                    <a:lstStyle/>
                    <a:p>
                      <a:pPr algn="ctr" fontAlgn="b"/>
                      <a:r>
                        <a:rPr lang="de-DE" sz="1800" u="none" strike="noStrike" dirty="0">
                          <a:solidFill>
                            <a:srgbClr val="C00000"/>
                          </a:solidFill>
                          <a:effectLst/>
                          <a:latin typeface="+mn-lt"/>
                        </a:rPr>
                        <a:t>2.3 (1.9)</a:t>
                      </a:r>
                      <a:endParaRPr lang="de-DE" sz="1800" b="0" i="0" u="none" strike="noStrike" dirty="0">
                        <a:solidFill>
                          <a:srgbClr val="C00000"/>
                        </a:solidFill>
                        <a:effectLst/>
                        <a:latin typeface="+mn-lt"/>
                      </a:endParaRPr>
                    </a:p>
                  </a:txBody>
                  <a:tcPr marL="7620" marR="7620" marT="7620" marB="0" anchor="b"/>
                </a:tc>
                <a:tc>
                  <a:txBody>
                    <a:bodyPr/>
                    <a:lstStyle/>
                    <a:p>
                      <a:pPr algn="ctr" fontAlgn="b"/>
                      <a:r>
                        <a:rPr lang="de-DE" sz="1800" u="none" strike="noStrike" dirty="0">
                          <a:solidFill>
                            <a:srgbClr val="FF9900"/>
                          </a:solidFill>
                          <a:effectLst/>
                          <a:latin typeface="+mn-lt"/>
                        </a:rPr>
                        <a:t>1.6 (</a:t>
                      </a:r>
                      <a:r>
                        <a:rPr lang="de-DE" sz="1800" u="none" strike="noStrike" dirty="0" smtClean="0">
                          <a:solidFill>
                            <a:srgbClr val="FF9900"/>
                          </a:solidFill>
                          <a:effectLst/>
                          <a:latin typeface="+mn-lt"/>
                        </a:rPr>
                        <a:t>2.0)</a:t>
                      </a:r>
                      <a:endParaRPr lang="de-DE" sz="1800" b="0" i="0" u="none" strike="noStrike" dirty="0">
                        <a:solidFill>
                          <a:srgbClr val="FF9900"/>
                        </a:solidFill>
                        <a:effectLst/>
                        <a:latin typeface="+mn-lt"/>
                      </a:endParaRPr>
                    </a:p>
                  </a:txBody>
                  <a:tcPr marL="7620" marR="7620" marT="7620" marB="0" anchor="b"/>
                </a:tc>
                <a:tc>
                  <a:txBody>
                    <a:bodyPr/>
                    <a:lstStyle/>
                    <a:p>
                      <a:pPr algn="ctr" fontAlgn="b"/>
                      <a:r>
                        <a:rPr lang="de-DE" sz="1800" u="none" strike="noStrike" dirty="0">
                          <a:solidFill>
                            <a:srgbClr val="00B050"/>
                          </a:solidFill>
                          <a:effectLst/>
                          <a:latin typeface="+mn-lt"/>
                        </a:rPr>
                        <a:t>0.8 (1.1)</a:t>
                      </a:r>
                      <a:endParaRPr lang="de-DE" sz="1800" b="0" i="0" u="none" strike="noStrike" dirty="0">
                        <a:solidFill>
                          <a:srgbClr val="00B050"/>
                        </a:solidFill>
                        <a:effectLst/>
                        <a:latin typeface="+mn-lt"/>
                      </a:endParaRPr>
                    </a:p>
                  </a:txBody>
                  <a:tcPr marL="7620" marR="7620" marT="7620" marB="0" anchor="b"/>
                </a:tc>
                <a:tc>
                  <a:txBody>
                    <a:bodyPr/>
                    <a:lstStyle/>
                    <a:p>
                      <a:pPr algn="ctr" fontAlgn="b"/>
                      <a:r>
                        <a:rPr lang="de-DE" sz="1800" u="none" strike="noStrike" dirty="0">
                          <a:solidFill>
                            <a:srgbClr val="FF9900"/>
                          </a:solidFill>
                          <a:effectLst>
                            <a:outerShdw blurRad="38100" dist="38100" dir="2700000" algn="tl">
                              <a:srgbClr val="000000">
                                <a:alpha val="43137"/>
                              </a:srgbClr>
                            </a:outerShdw>
                          </a:effectLst>
                          <a:latin typeface="+mn-lt"/>
                        </a:rPr>
                        <a:t>.</a:t>
                      </a:r>
                      <a:r>
                        <a:rPr lang="de-DE" sz="1800" u="none" strike="noStrike" dirty="0" smtClean="0">
                          <a:solidFill>
                            <a:srgbClr val="FF9900"/>
                          </a:solidFill>
                          <a:effectLst>
                            <a:outerShdw blurRad="38100" dist="38100" dir="2700000" algn="tl">
                              <a:srgbClr val="000000">
                                <a:alpha val="43137"/>
                              </a:srgbClr>
                            </a:outerShdw>
                          </a:effectLst>
                          <a:latin typeface="+mn-lt"/>
                        </a:rPr>
                        <a:t>052          </a:t>
                      </a:r>
                      <a:r>
                        <a:rPr lang="de-DE" sz="1800" u="none" strike="noStrike" dirty="0" smtClean="0">
                          <a:effectLst/>
                          <a:latin typeface="+mn-lt"/>
                        </a:rPr>
                        <a:t>.156</a:t>
                      </a:r>
                      <a:endParaRPr lang="de-DE" sz="1800" b="0" i="0" u="none" strike="noStrike" dirty="0">
                        <a:solidFill>
                          <a:srgbClr val="000000"/>
                        </a:solidFill>
                        <a:effectLst/>
                        <a:latin typeface="+mn-lt"/>
                      </a:endParaRPr>
                    </a:p>
                  </a:txBody>
                  <a:tcPr marL="7620" marR="7620" marT="7620" marB="0" anchor="b"/>
                </a:tc>
                <a:extLst>
                  <a:ext uri="{0D108BD9-81ED-4DB2-BD59-A6C34878D82A}">
                    <a16:rowId xmlns:a16="http://schemas.microsoft.com/office/drawing/2014/main" val="268318870"/>
                  </a:ext>
                </a:extLst>
              </a:tr>
              <a:tr h="346833">
                <a:tc>
                  <a:txBody>
                    <a:bodyPr/>
                    <a:lstStyle/>
                    <a:p>
                      <a:pPr algn="l" fontAlgn="b"/>
                      <a:r>
                        <a:rPr lang="de-DE" sz="1800" u="none" strike="noStrike" dirty="0">
                          <a:effectLst/>
                          <a:latin typeface="+mn-lt"/>
                        </a:rPr>
                        <a:t>   </a:t>
                      </a:r>
                      <a:r>
                        <a:rPr lang="de-DE" sz="1800" u="none" strike="noStrike" dirty="0" err="1">
                          <a:effectLst/>
                          <a:latin typeface="+mn-lt"/>
                        </a:rPr>
                        <a:t>eating</a:t>
                      </a:r>
                      <a:r>
                        <a:rPr lang="de-DE" sz="1800" u="none" strike="noStrike" dirty="0">
                          <a:effectLst/>
                          <a:latin typeface="+mn-lt"/>
                        </a:rPr>
                        <a:t> </a:t>
                      </a:r>
                      <a:r>
                        <a:rPr lang="de-DE" sz="1800" u="none" strike="noStrike" dirty="0" err="1">
                          <a:effectLst/>
                          <a:latin typeface="+mn-lt"/>
                        </a:rPr>
                        <a:t>concern</a:t>
                      </a:r>
                      <a:endParaRPr lang="de-DE" sz="1800" b="0" i="0" u="none" strike="noStrike" dirty="0">
                        <a:solidFill>
                          <a:srgbClr val="000000"/>
                        </a:solidFill>
                        <a:effectLst/>
                        <a:latin typeface="+mn-lt"/>
                      </a:endParaRPr>
                    </a:p>
                  </a:txBody>
                  <a:tcPr marL="7620" marR="7620" marT="7620" marB="0" anchor="b"/>
                </a:tc>
                <a:tc>
                  <a:txBody>
                    <a:bodyPr/>
                    <a:lstStyle/>
                    <a:p>
                      <a:pPr algn="ctr" fontAlgn="b"/>
                      <a:r>
                        <a:rPr lang="de-DE" sz="1800" u="none" strike="noStrike" dirty="0">
                          <a:solidFill>
                            <a:srgbClr val="C00000"/>
                          </a:solidFill>
                          <a:effectLst/>
                          <a:latin typeface="+mn-lt"/>
                        </a:rPr>
                        <a:t>1.9 (1.6)</a:t>
                      </a:r>
                      <a:endParaRPr lang="de-DE" sz="1800" b="0" i="0" u="none" strike="noStrike" dirty="0">
                        <a:solidFill>
                          <a:srgbClr val="C00000"/>
                        </a:solidFill>
                        <a:effectLst/>
                        <a:latin typeface="+mn-lt"/>
                      </a:endParaRPr>
                    </a:p>
                  </a:txBody>
                  <a:tcPr marL="7620" marR="7620" marT="7620" marB="0" anchor="b"/>
                </a:tc>
                <a:tc>
                  <a:txBody>
                    <a:bodyPr/>
                    <a:lstStyle/>
                    <a:p>
                      <a:pPr algn="ctr" fontAlgn="b"/>
                      <a:r>
                        <a:rPr lang="de-DE" sz="1800" u="none" strike="noStrike" dirty="0">
                          <a:solidFill>
                            <a:srgbClr val="FF9900"/>
                          </a:solidFill>
                          <a:effectLst/>
                          <a:latin typeface="+mn-lt"/>
                        </a:rPr>
                        <a:t>1.2 (</a:t>
                      </a:r>
                      <a:r>
                        <a:rPr lang="de-DE" sz="1800" u="none" strike="noStrike" dirty="0" smtClean="0">
                          <a:solidFill>
                            <a:srgbClr val="FF9900"/>
                          </a:solidFill>
                          <a:effectLst/>
                          <a:latin typeface="+mn-lt"/>
                        </a:rPr>
                        <a:t>1.7)</a:t>
                      </a:r>
                      <a:endParaRPr lang="de-DE" sz="1800" b="0" i="0" u="none" strike="noStrike" dirty="0">
                        <a:solidFill>
                          <a:srgbClr val="FF9900"/>
                        </a:solidFill>
                        <a:effectLst/>
                        <a:latin typeface="+mn-lt"/>
                      </a:endParaRPr>
                    </a:p>
                  </a:txBody>
                  <a:tcPr marL="7620" marR="7620" marT="7620" marB="0" anchor="b"/>
                </a:tc>
                <a:tc>
                  <a:txBody>
                    <a:bodyPr/>
                    <a:lstStyle/>
                    <a:p>
                      <a:pPr algn="ctr" fontAlgn="b"/>
                      <a:r>
                        <a:rPr lang="de-DE" sz="1800" u="none" strike="noStrike" dirty="0">
                          <a:solidFill>
                            <a:srgbClr val="00B050"/>
                          </a:solidFill>
                          <a:effectLst/>
                          <a:latin typeface="+mn-lt"/>
                        </a:rPr>
                        <a:t>0.2 (0.5)</a:t>
                      </a:r>
                      <a:endParaRPr lang="de-DE" sz="1800" b="0" i="0" u="none" strike="noStrike" dirty="0">
                        <a:solidFill>
                          <a:srgbClr val="00B050"/>
                        </a:solidFill>
                        <a:effectLst/>
                        <a:latin typeface="+mn-lt"/>
                      </a:endParaRPr>
                    </a:p>
                  </a:txBody>
                  <a:tcPr marL="7620" marR="7620" marT="7620" marB="0" anchor="b"/>
                </a:tc>
                <a:tc>
                  <a:txBody>
                    <a:bodyPr/>
                    <a:lstStyle/>
                    <a:p>
                      <a:pPr algn="ctr" fontAlgn="b"/>
                      <a:r>
                        <a:rPr lang="de-DE" sz="1800" u="none" strike="noStrike" dirty="0">
                          <a:solidFill>
                            <a:srgbClr val="FF9900"/>
                          </a:solidFill>
                          <a:effectLst>
                            <a:outerShdw blurRad="38100" dist="38100" dir="2700000" algn="tl">
                              <a:srgbClr val="000000">
                                <a:alpha val="43137"/>
                              </a:srgbClr>
                            </a:outerShdw>
                          </a:effectLst>
                          <a:latin typeface="+mn-lt"/>
                        </a:rPr>
                        <a:t>.</a:t>
                      </a:r>
                      <a:r>
                        <a:rPr lang="de-DE" sz="1800" u="none" strike="noStrike" dirty="0" smtClean="0">
                          <a:solidFill>
                            <a:srgbClr val="FF9900"/>
                          </a:solidFill>
                          <a:effectLst>
                            <a:outerShdw blurRad="38100" dist="38100" dir="2700000" algn="tl">
                              <a:srgbClr val="000000">
                                <a:alpha val="43137"/>
                              </a:srgbClr>
                            </a:outerShdw>
                          </a:effectLst>
                          <a:latin typeface="+mn-lt"/>
                        </a:rPr>
                        <a:t>033          </a:t>
                      </a:r>
                      <a:r>
                        <a:rPr lang="de-DE" sz="1800" u="none" strike="noStrike" dirty="0" smtClean="0">
                          <a:effectLst/>
                          <a:latin typeface="+mn-lt"/>
                        </a:rPr>
                        <a:t>.014</a:t>
                      </a:r>
                      <a:endParaRPr lang="de-DE" sz="1800" b="0" i="0" u="none" strike="noStrike" dirty="0">
                        <a:solidFill>
                          <a:srgbClr val="000000"/>
                        </a:solidFill>
                        <a:effectLst/>
                        <a:latin typeface="+mn-lt"/>
                      </a:endParaRPr>
                    </a:p>
                  </a:txBody>
                  <a:tcPr marL="7620" marR="7620" marT="7620" marB="0" anchor="b"/>
                </a:tc>
                <a:extLst>
                  <a:ext uri="{0D108BD9-81ED-4DB2-BD59-A6C34878D82A}">
                    <a16:rowId xmlns:a16="http://schemas.microsoft.com/office/drawing/2014/main" val="3452925829"/>
                  </a:ext>
                </a:extLst>
              </a:tr>
              <a:tr h="346833">
                <a:tc>
                  <a:txBody>
                    <a:bodyPr/>
                    <a:lstStyle/>
                    <a:p>
                      <a:pPr algn="l" fontAlgn="b"/>
                      <a:r>
                        <a:rPr lang="de-DE" sz="1800" u="none" strike="noStrike">
                          <a:effectLst/>
                          <a:latin typeface="+mn-lt"/>
                        </a:rPr>
                        <a:t>   shape concern</a:t>
                      </a:r>
                      <a:endParaRPr lang="de-DE" sz="1800" b="0" i="0" u="none" strike="noStrike">
                        <a:solidFill>
                          <a:srgbClr val="000000"/>
                        </a:solidFill>
                        <a:effectLst/>
                        <a:latin typeface="+mn-lt"/>
                      </a:endParaRPr>
                    </a:p>
                  </a:txBody>
                  <a:tcPr marL="7620" marR="7620" marT="7620" marB="0" anchor="b"/>
                </a:tc>
                <a:tc>
                  <a:txBody>
                    <a:bodyPr/>
                    <a:lstStyle/>
                    <a:p>
                      <a:pPr algn="ctr" fontAlgn="b"/>
                      <a:r>
                        <a:rPr lang="de-DE" sz="1800" u="none" strike="noStrike" dirty="0">
                          <a:solidFill>
                            <a:srgbClr val="C00000"/>
                          </a:solidFill>
                          <a:effectLst/>
                          <a:latin typeface="+mn-lt"/>
                        </a:rPr>
                        <a:t>3.1 (1.8)</a:t>
                      </a:r>
                      <a:endParaRPr lang="de-DE" sz="1800" b="0" i="0" u="none" strike="noStrike" dirty="0">
                        <a:solidFill>
                          <a:srgbClr val="C00000"/>
                        </a:solidFill>
                        <a:effectLst/>
                        <a:latin typeface="+mn-lt"/>
                      </a:endParaRPr>
                    </a:p>
                  </a:txBody>
                  <a:tcPr marL="7620" marR="7620" marT="7620" marB="0" anchor="b"/>
                </a:tc>
                <a:tc>
                  <a:txBody>
                    <a:bodyPr/>
                    <a:lstStyle/>
                    <a:p>
                      <a:pPr algn="ctr" fontAlgn="b"/>
                      <a:r>
                        <a:rPr lang="de-DE" sz="1800" u="none" strike="noStrike" dirty="0" smtClean="0">
                          <a:solidFill>
                            <a:srgbClr val="FF9900"/>
                          </a:solidFill>
                          <a:effectLst/>
                          <a:latin typeface="+mn-lt"/>
                        </a:rPr>
                        <a:t>2.1 </a:t>
                      </a:r>
                      <a:r>
                        <a:rPr lang="de-DE" sz="1800" u="none" strike="noStrike" dirty="0">
                          <a:solidFill>
                            <a:srgbClr val="FF9900"/>
                          </a:solidFill>
                          <a:effectLst/>
                          <a:latin typeface="+mn-lt"/>
                        </a:rPr>
                        <a:t>(</a:t>
                      </a:r>
                      <a:r>
                        <a:rPr lang="de-DE" sz="1800" u="none" strike="noStrike" dirty="0" smtClean="0">
                          <a:solidFill>
                            <a:srgbClr val="FF9900"/>
                          </a:solidFill>
                          <a:effectLst/>
                          <a:latin typeface="+mn-lt"/>
                        </a:rPr>
                        <a:t>2.0)</a:t>
                      </a:r>
                      <a:endParaRPr lang="de-DE" sz="1800" b="0" i="0" u="none" strike="noStrike" dirty="0">
                        <a:solidFill>
                          <a:srgbClr val="FF9900"/>
                        </a:solidFill>
                        <a:effectLst/>
                        <a:latin typeface="+mn-lt"/>
                      </a:endParaRPr>
                    </a:p>
                  </a:txBody>
                  <a:tcPr marL="7620" marR="7620" marT="7620" marB="0" anchor="b"/>
                </a:tc>
                <a:tc>
                  <a:txBody>
                    <a:bodyPr/>
                    <a:lstStyle/>
                    <a:p>
                      <a:pPr algn="ctr" fontAlgn="b"/>
                      <a:r>
                        <a:rPr lang="de-DE" sz="1800" u="none" strike="noStrike" dirty="0">
                          <a:solidFill>
                            <a:srgbClr val="00B050"/>
                          </a:solidFill>
                          <a:effectLst/>
                          <a:latin typeface="+mn-lt"/>
                        </a:rPr>
                        <a:t>1.3. (1.1)</a:t>
                      </a:r>
                      <a:endParaRPr lang="de-DE" sz="1800" b="0" i="0" u="none" strike="noStrike" dirty="0">
                        <a:solidFill>
                          <a:srgbClr val="00B050"/>
                        </a:solidFill>
                        <a:effectLst/>
                        <a:latin typeface="+mn-lt"/>
                      </a:endParaRPr>
                    </a:p>
                  </a:txBody>
                  <a:tcPr marL="7620" marR="7620" marT="7620" marB="0" anchor="b"/>
                </a:tc>
                <a:tc>
                  <a:txBody>
                    <a:bodyPr/>
                    <a:lstStyle/>
                    <a:p>
                      <a:pPr algn="ctr" fontAlgn="b"/>
                      <a:r>
                        <a:rPr lang="de-DE" sz="1800" u="none" strike="noStrike" dirty="0">
                          <a:solidFill>
                            <a:srgbClr val="FF9900"/>
                          </a:solidFill>
                          <a:effectLst>
                            <a:outerShdw blurRad="38100" dist="38100" dir="2700000" algn="tl">
                              <a:srgbClr val="000000">
                                <a:alpha val="43137"/>
                              </a:srgbClr>
                            </a:outerShdw>
                          </a:effectLst>
                          <a:latin typeface="+mn-lt"/>
                        </a:rPr>
                        <a:t>.</a:t>
                      </a:r>
                      <a:r>
                        <a:rPr lang="de-DE" sz="1800" u="none" strike="noStrike" dirty="0" smtClean="0">
                          <a:solidFill>
                            <a:srgbClr val="FF9900"/>
                          </a:solidFill>
                          <a:effectLst>
                            <a:outerShdw blurRad="38100" dist="38100" dir="2700000" algn="tl">
                              <a:srgbClr val="000000">
                                <a:alpha val="43137"/>
                              </a:srgbClr>
                            </a:outerShdw>
                          </a:effectLst>
                          <a:latin typeface="+mn-lt"/>
                        </a:rPr>
                        <a:t>031          </a:t>
                      </a:r>
                      <a:r>
                        <a:rPr lang="de-DE" sz="1800" u="none" strike="noStrike" dirty="0" smtClean="0">
                          <a:effectLst/>
                          <a:latin typeface="+mn-lt"/>
                        </a:rPr>
                        <a:t>.266</a:t>
                      </a:r>
                      <a:endParaRPr lang="de-DE" sz="1800" b="0" i="0" u="none" strike="noStrike" dirty="0">
                        <a:solidFill>
                          <a:srgbClr val="000000"/>
                        </a:solidFill>
                        <a:effectLst/>
                        <a:latin typeface="+mn-lt"/>
                      </a:endParaRPr>
                    </a:p>
                  </a:txBody>
                  <a:tcPr marL="7620" marR="7620" marT="7620" marB="0" anchor="b"/>
                </a:tc>
                <a:extLst>
                  <a:ext uri="{0D108BD9-81ED-4DB2-BD59-A6C34878D82A}">
                    <a16:rowId xmlns:a16="http://schemas.microsoft.com/office/drawing/2014/main" val="2877542596"/>
                  </a:ext>
                </a:extLst>
              </a:tr>
              <a:tr h="346833">
                <a:tc>
                  <a:txBody>
                    <a:bodyPr/>
                    <a:lstStyle/>
                    <a:p>
                      <a:pPr algn="l" fontAlgn="b"/>
                      <a:r>
                        <a:rPr lang="de-DE" sz="1800" u="none" strike="noStrike">
                          <a:effectLst/>
                          <a:latin typeface="+mn-lt"/>
                        </a:rPr>
                        <a:t>   weight concern</a:t>
                      </a:r>
                      <a:endParaRPr lang="de-DE" sz="1800" b="0" i="0" u="none" strike="noStrike">
                        <a:solidFill>
                          <a:srgbClr val="000000"/>
                        </a:solidFill>
                        <a:effectLst/>
                        <a:latin typeface="+mn-lt"/>
                      </a:endParaRPr>
                    </a:p>
                  </a:txBody>
                  <a:tcPr marL="7620" marR="7620" marT="7620" marB="0" anchor="b"/>
                </a:tc>
                <a:tc>
                  <a:txBody>
                    <a:bodyPr/>
                    <a:lstStyle/>
                    <a:p>
                      <a:pPr algn="ctr" fontAlgn="b"/>
                      <a:r>
                        <a:rPr lang="de-DE" sz="1800" u="none" strike="noStrike" dirty="0">
                          <a:solidFill>
                            <a:srgbClr val="C00000"/>
                          </a:solidFill>
                          <a:effectLst/>
                          <a:latin typeface="+mn-lt"/>
                        </a:rPr>
                        <a:t>2.7 (1.8)</a:t>
                      </a:r>
                      <a:endParaRPr lang="de-DE" sz="1800" b="0" i="0" u="none" strike="noStrike" dirty="0">
                        <a:solidFill>
                          <a:srgbClr val="C00000"/>
                        </a:solidFill>
                        <a:effectLst/>
                        <a:latin typeface="+mn-lt"/>
                      </a:endParaRPr>
                    </a:p>
                  </a:txBody>
                  <a:tcPr marL="7620" marR="7620" marT="7620" marB="0" anchor="b"/>
                </a:tc>
                <a:tc>
                  <a:txBody>
                    <a:bodyPr/>
                    <a:lstStyle/>
                    <a:p>
                      <a:pPr algn="ctr" fontAlgn="b"/>
                      <a:r>
                        <a:rPr lang="de-DE" sz="1800" u="none" strike="noStrike" dirty="0" smtClean="0">
                          <a:solidFill>
                            <a:srgbClr val="FF9900"/>
                          </a:solidFill>
                          <a:effectLst/>
                          <a:latin typeface="+mn-lt"/>
                        </a:rPr>
                        <a:t>1.6 </a:t>
                      </a:r>
                      <a:r>
                        <a:rPr lang="de-DE" sz="1800" u="none" strike="noStrike" dirty="0">
                          <a:solidFill>
                            <a:srgbClr val="FF9900"/>
                          </a:solidFill>
                          <a:effectLst/>
                          <a:latin typeface="+mn-lt"/>
                        </a:rPr>
                        <a:t>(</a:t>
                      </a:r>
                      <a:r>
                        <a:rPr lang="de-DE" sz="1800" u="none" strike="noStrike" dirty="0" smtClean="0">
                          <a:solidFill>
                            <a:srgbClr val="FF9900"/>
                          </a:solidFill>
                          <a:effectLst/>
                          <a:latin typeface="+mn-lt"/>
                        </a:rPr>
                        <a:t>1.6)</a:t>
                      </a:r>
                      <a:endParaRPr lang="de-DE" sz="1800" b="0" i="0" u="none" strike="noStrike" dirty="0">
                        <a:solidFill>
                          <a:srgbClr val="FF9900"/>
                        </a:solidFill>
                        <a:effectLst/>
                        <a:latin typeface="+mn-lt"/>
                      </a:endParaRPr>
                    </a:p>
                  </a:txBody>
                  <a:tcPr marL="7620" marR="7620" marT="7620" marB="0" anchor="b"/>
                </a:tc>
                <a:tc>
                  <a:txBody>
                    <a:bodyPr/>
                    <a:lstStyle/>
                    <a:p>
                      <a:pPr algn="ctr" fontAlgn="b"/>
                      <a:r>
                        <a:rPr lang="de-DE" sz="1800" u="none" strike="noStrike" dirty="0">
                          <a:solidFill>
                            <a:srgbClr val="00B050"/>
                          </a:solidFill>
                          <a:effectLst/>
                          <a:latin typeface="+mn-lt"/>
                        </a:rPr>
                        <a:t>0.9 (0.9)</a:t>
                      </a:r>
                      <a:endParaRPr lang="de-DE" sz="1800" b="0" i="0" u="none" strike="noStrike" dirty="0">
                        <a:solidFill>
                          <a:srgbClr val="00B050"/>
                        </a:solidFill>
                        <a:effectLst/>
                        <a:latin typeface="+mn-lt"/>
                      </a:endParaRPr>
                    </a:p>
                  </a:txBody>
                  <a:tcPr marL="7620" marR="7620" marT="7620" marB="0" anchor="b"/>
                </a:tc>
                <a:tc>
                  <a:txBody>
                    <a:bodyPr/>
                    <a:lstStyle/>
                    <a:p>
                      <a:pPr algn="ctr" fontAlgn="b"/>
                      <a:r>
                        <a:rPr lang="de-DE" sz="1800" u="none" strike="noStrike" dirty="0" smtClean="0">
                          <a:solidFill>
                            <a:srgbClr val="FF9900"/>
                          </a:solidFill>
                          <a:effectLst>
                            <a:outerShdw blurRad="38100" dist="38100" dir="2700000" algn="tl">
                              <a:srgbClr val="000000">
                                <a:alpha val="43137"/>
                              </a:srgbClr>
                            </a:outerShdw>
                          </a:effectLst>
                          <a:latin typeface="+mn-lt"/>
                        </a:rPr>
                        <a:t>.010          </a:t>
                      </a:r>
                      <a:r>
                        <a:rPr lang="de-DE" sz="1800" u="none" strike="noStrike" dirty="0" smtClean="0">
                          <a:effectLst/>
                          <a:latin typeface="+mn-lt"/>
                        </a:rPr>
                        <a:t>.173          </a:t>
                      </a:r>
                      <a:endParaRPr lang="de-DE" sz="1800" b="0" i="0" u="none" strike="noStrike" dirty="0">
                        <a:solidFill>
                          <a:srgbClr val="000000"/>
                        </a:solidFill>
                        <a:effectLst/>
                        <a:latin typeface="+mn-lt"/>
                      </a:endParaRPr>
                    </a:p>
                  </a:txBody>
                  <a:tcPr marL="7620" marR="7620" marT="7620" marB="0" anchor="b"/>
                </a:tc>
                <a:extLst>
                  <a:ext uri="{0D108BD9-81ED-4DB2-BD59-A6C34878D82A}">
                    <a16:rowId xmlns:a16="http://schemas.microsoft.com/office/drawing/2014/main" val="1026768511"/>
                  </a:ext>
                </a:extLst>
              </a:tr>
              <a:tr h="346833">
                <a:tc>
                  <a:txBody>
                    <a:bodyPr/>
                    <a:lstStyle/>
                    <a:p>
                      <a:pPr algn="l" fontAlgn="b"/>
                      <a:r>
                        <a:rPr lang="de-DE" sz="1800" b="1" u="sng" strike="noStrike" dirty="0">
                          <a:effectLst/>
                          <a:latin typeface="+mn-lt"/>
                        </a:rPr>
                        <a:t>EDE-Q - Cut-off, N (%)</a:t>
                      </a:r>
                      <a:endParaRPr lang="de-DE" sz="1800" b="1" i="0" u="sng" strike="noStrike" dirty="0">
                        <a:solidFill>
                          <a:srgbClr val="000000"/>
                        </a:solidFill>
                        <a:effectLst/>
                        <a:latin typeface="+mn-lt"/>
                      </a:endParaRPr>
                    </a:p>
                  </a:txBody>
                  <a:tcPr marL="7620" marR="7620" marT="7620" marB="0" anchor="b"/>
                </a:tc>
                <a:tc>
                  <a:txBody>
                    <a:bodyPr/>
                    <a:lstStyle/>
                    <a:p>
                      <a:pPr algn="ctr" fontAlgn="b"/>
                      <a:r>
                        <a:rPr lang="de-DE" sz="1800" u="none" strike="noStrike" dirty="0">
                          <a:solidFill>
                            <a:srgbClr val="C00000"/>
                          </a:solidFill>
                          <a:effectLst/>
                          <a:latin typeface="+mn-lt"/>
                        </a:rPr>
                        <a:t>40 (54)</a:t>
                      </a:r>
                      <a:endParaRPr lang="de-DE" sz="1800" b="0" i="0" u="none" strike="noStrike" dirty="0">
                        <a:solidFill>
                          <a:srgbClr val="C00000"/>
                        </a:solidFill>
                        <a:effectLst/>
                        <a:latin typeface="+mn-lt"/>
                      </a:endParaRPr>
                    </a:p>
                  </a:txBody>
                  <a:tcPr marL="7620" marR="7620" marT="7620" marB="0" anchor="b"/>
                </a:tc>
                <a:tc>
                  <a:txBody>
                    <a:bodyPr/>
                    <a:lstStyle/>
                    <a:p>
                      <a:pPr algn="ctr" fontAlgn="b"/>
                      <a:r>
                        <a:rPr lang="de-DE" sz="1800" u="none" strike="noStrike" dirty="0" smtClean="0">
                          <a:solidFill>
                            <a:srgbClr val="FF9900"/>
                          </a:solidFill>
                          <a:effectLst/>
                          <a:latin typeface="+mn-lt"/>
                        </a:rPr>
                        <a:t>8 </a:t>
                      </a:r>
                      <a:r>
                        <a:rPr lang="de-DE" sz="1800" u="none" strike="noStrike" dirty="0">
                          <a:solidFill>
                            <a:srgbClr val="FF9900"/>
                          </a:solidFill>
                          <a:effectLst/>
                          <a:latin typeface="+mn-lt"/>
                        </a:rPr>
                        <a:t>(38)</a:t>
                      </a:r>
                      <a:endParaRPr lang="de-DE" sz="1800" b="0" i="0" u="none" strike="noStrike" dirty="0">
                        <a:solidFill>
                          <a:srgbClr val="FF9900"/>
                        </a:solidFill>
                        <a:effectLst/>
                        <a:latin typeface="+mn-lt"/>
                      </a:endParaRPr>
                    </a:p>
                  </a:txBody>
                  <a:tcPr marL="7620" marR="7620" marT="7620" marB="0" anchor="b"/>
                </a:tc>
                <a:tc>
                  <a:txBody>
                    <a:bodyPr/>
                    <a:lstStyle/>
                    <a:p>
                      <a:pPr algn="ctr" fontAlgn="b"/>
                      <a:r>
                        <a:rPr lang="de-DE" sz="1800" u="none" strike="noStrike" dirty="0">
                          <a:solidFill>
                            <a:srgbClr val="00B050"/>
                          </a:solidFill>
                          <a:effectLst/>
                          <a:latin typeface="+mn-lt"/>
                        </a:rPr>
                        <a:t>4 (5)</a:t>
                      </a:r>
                      <a:endParaRPr lang="de-DE" sz="1800" b="0" i="0" u="none" strike="noStrike" dirty="0">
                        <a:solidFill>
                          <a:srgbClr val="00B050"/>
                        </a:solidFill>
                        <a:effectLst/>
                        <a:latin typeface="+mn-lt"/>
                      </a:endParaRPr>
                    </a:p>
                  </a:txBody>
                  <a:tcPr marL="7620" marR="7620" marT="7620" marB="0" anchor="b"/>
                </a:tc>
                <a:tc>
                  <a:txBody>
                    <a:bodyPr/>
                    <a:lstStyle/>
                    <a:p>
                      <a:pPr algn="ctr" fontAlgn="b"/>
                      <a:r>
                        <a:rPr lang="de-DE" sz="1800" u="none" strike="noStrike" dirty="0">
                          <a:effectLst/>
                          <a:latin typeface="+mn-lt"/>
                        </a:rPr>
                        <a:t>.</a:t>
                      </a:r>
                      <a:r>
                        <a:rPr lang="de-DE" sz="1800" u="none" strike="noStrike" dirty="0" smtClean="0">
                          <a:effectLst/>
                          <a:latin typeface="+mn-lt"/>
                        </a:rPr>
                        <a:t>224          </a:t>
                      </a:r>
                      <a:r>
                        <a:rPr lang="de-DE" sz="1800" u="none" strike="noStrike" dirty="0" smtClean="0">
                          <a:solidFill>
                            <a:srgbClr val="00B050"/>
                          </a:solidFill>
                          <a:effectLst/>
                          <a:latin typeface="+mn-lt"/>
                        </a:rPr>
                        <a:t>.001</a:t>
                      </a:r>
                      <a:endParaRPr lang="de-DE" sz="1800" b="0" i="0" u="none" strike="noStrike" dirty="0">
                        <a:solidFill>
                          <a:srgbClr val="00B050"/>
                        </a:solidFill>
                        <a:effectLst/>
                        <a:latin typeface="+mn-lt"/>
                      </a:endParaRPr>
                    </a:p>
                  </a:txBody>
                  <a:tcPr marL="7620" marR="7620" marT="7620" marB="0" anchor="b"/>
                </a:tc>
                <a:extLst>
                  <a:ext uri="{0D108BD9-81ED-4DB2-BD59-A6C34878D82A}">
                    <a16:rowId xmlns:a16="http://schemas.microsoft.com/office/drawing/2014/main" val="540930564"/>
                  </a:ext>
                </a:extLst>
              </a:tr>
              <a:tr h="346833">
                <a:tc>
                  <a:txBody>
                    <a:bodyPr/>
                    <a:lstStyle/>
                    <a:p>
                      <a:pPr algn="l" fontAlgn="b"/>
                      <a:r>
                        <a:rPr lang="de-DE" sz="1800" u="none" strike="noStrike">
                          <a:effectLst/>
                          <a:latin typeface="+mn-lt"/>
                        </a:rPr>
                        <a:t> </a:t>
                      </a:r>
                      <a:endParaRPr lang="de-DE" sz="1800" b="0" i="0" u="none" strike="noStrike">
                        <a:solidFill>
                          <a:srgbClr val="000000"/>
                        </a:solidFill>
                        <a:effectLst/>
                        <a:latin typeface="+mn-lt"/>
                      </a:endParaRPr>
                    </a:p>
                  </a:txBody>
                  <a:tcPr marL="7620" marR="7620" marT="7620" marB="0" anchor="b"/>
                </a:tc>
                <a:tc>
                  <a:txBody>
                    <a:bodyPr/>
                    <a:lstStyle/>
                    <a:p>
                      <a:pPr algn="ctr" fontAlgn="b"/>
                      <a:r>
                        <a:rPr lang="de-DE" sz="1800" u="none" strike="noStrike" dirty="0">
                          <a:effectLst/>
                          <a:latin typeface="+mn-lt"/>
                        </a:rPr>
                        <a:t> </a:t>
                      </a:r>
                      <a:endParaRPr lang="de-DE" sz="1800" b="0" i="0" u="none" strike="noStrike" dirty="0">
                        <a:solidFill>
                          <a:srgbClr val="000000"/>
                        </a:solidFill>
                        <a:effectLst/>
                        <a:latin typeface="+mn-lt"/>
                      </a:endParaRPr>
                    </a:p>
                  </a:txBody>
                  <a:tcPr marL="7620" marR="7620" marT="7620" marB="0" anchor="b"/>
                </a:tc>
                <a:tc>
                  <a:txBody>
                    <a:bodyPr/>
                    <a:lstStyle/>
                    <a:p>
                      <a:pPr algn="ctr" fontAlgn="b"/>
                      <a:r>
                        <a:rPr lang="de-DE" sz="1800" u="none" strike="noStrike" dirty="0">
                          <a:effectLst/>
                          <a:latin typeface="+mn-lt"/>
                        </a:rPr>
                        <a:t> </a:t>
                      </a:r>
                      <a:endParaRPr lang="de-DE" sz="1800" b="0" i="0" u="none" strike="noStrike" dirty="0">
                        <a:solidFill>
                          <a:srgbClr val="000000"/>
                        </a:solidFill>
                        <a:effectLst/>
                        <a:latin typeface="+mn-lt"/>
                      </a:endParaRPr>
                    </a:p>
                  </a:txBody>
                  <a:tcPr marL="7620" marR="7620" marT="7620" marB="0" anchor="b"/>
                </a:tc>
                <a:tc>
                  <a:txBody>
                    <a:bodyPr/>
                    <a:lstStyle/>
                    <a:p>
                      <a:pPr algn="ctr" fontAlgn="b"/>
                      <a:r>
                        <a:rPr lang="de-DE" sz="1800" u="none" strike="noStrike" dirty="0">
                          <a:effectLst/>
                          <a:latin typeface="+mn-lt"/>
                        </a:rPr>
                        <a:t> </a:t>
                      </a:r>
                      <a:endParaRPr lang="de-DE" sz="1800" b="0" i="0" u="none" strike="noStrike" dirty="0">
                        <a:solidFill>
                          <a:srgbClr val="000000"/>
                        </a:solidFill>
                        <a:effectLst/>
                        <a:latin typeface="+mn-lt"/>
                      </a:endParaRPr>
                    </a:p>
                  </a:txBody>
                  <a:tcPr marL="7620" marR="7620" marT="7620" marB="0" anchor="b"/>
                </a:tc>
                <a:tc>
                  <a:txBody>
                    <a:bodyPr/>
                    <a:lstStyle/>
                    <a:p>
                      <a:pPr algn="ctr" fontAlgn="b"/>
                      <a:r>
                        <a:rPr lang="de-DE" sz="1800" u="none" strike="noStrike" dirty="0">
                          <a:effectLst/>
                          <a:latin typeface="+mn-lt"/>
                        </a:rPr>
                        <a:t> </a:t>
                      </a:r>
                      <a:endParaRPr lang="de-DE" sz="1800" b="0" i="0" u="none" strike="noStrike" dirty="0">
                        <a:solidFill>
                          <a:srgbClr val="000000"/>
                        </a:solidFill>
                        <a:effectLst/>
                        <a:latin typeface="+mn-lt"/>
                      </a:endParaRPr>
                    </a:p>
                  </a:txBody>
                  <a:tcPr marL="7620" marR="7620" marT="7620" marB="0" anchor="b"/>
                </a:tc>
                <a:extLst>
                  <a:ext uri="{0D108BD9-81ED-4DB2-BD59-A6C34878D82A}">
                    <a16:rowId xmlns:a16="http://schemas.microsoft.com/office/drawing/2014/main" val="2726700885"/>
                  </a:ext>
                </a:extLst>
              </a:tr>
            </a:tbl>
          </a:graphicData>
        </a:graphic>
      </p:graphicFrame>
      <p:cxnSp>
        <p:nvCxnSpPr>
          <p:cNvPr id="9" name="Gerader Verbinder 8"/>
          <p:cNvCxnSpPr/>
          <p:nvPr/>
        </p:nvCxnSpPr>
        <p:spPr>
          <a:xfrm>
            <a:off x="8631252" y="1435925"/>
            <a:ext cx="25638" cy="483221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Gerader Verbinder 9"/>
          <p:cNvCxnSpPr/>
          <p:nvPr/>
        </p:nvCxnSpPr>
        <p:spPr>
          <a:xfrm>
            <a:off x="10101129" y="1811147"/>
            <a:ext cx="15063" cy="445699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48709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3568" y="191395"/>
            <a:ext cx="9587287" cy="640715"/>
          </a:xfrm>
          <a:solidFill>
            <a:schemeClr val="tx2">
              <a:lumMod val="20000"/>
              <a:lumOff val="80000"/>
            </a:schemeClr>
          </a:solidFill>
        </p:spPr>
        <p:txBody>
          <a:bodyPr>
            <a:normAutofit fontScale="90000"/>
          </a:bodyPr>
          <a:lstStyle/>
          <a:p>
            <a:r>
              <a:rPr lang="de-DE" dirty="0" smtClean="0"/>
              <a:t/>
            </a:r>
            <a:br>
              <a:rPr lang="de-DE" dirty="0" smtClean="0"/>
            </a:br>
            <a:r>
              <a:rPr lang="de-DE" sz="4000" b="1" dirty="0" smtClean="0"/>
              <a:t>TABLE </a:t>
            </a:r>
            <a:r>
              <a:rPr lang="de-DE" sz="4000" b="1" dirty="0"/>
              <a:t>4: Body </a:t>
            </a:r>
            <a:r>
              <a:rPr lang="de-DE" sz="4000" b="1" dirty="0" err="1"/>
              <a:t>image</a:t>
            </a:r>
            <a:r>
              <a:rPr lang="de-DE" b="1" dirty="0">
                <a:solidFill>
                  <a:srgbClr val="000000"/>
                </a:solidFill>
                <a:latin typeface="Times New Roman" panose="02020603050405020304" pitchFamily="18" charset="0"/>
              </a:rPr>
              <a:t/>
            </a:r>
            <a:br>
              <a:rPr lang="de-DE" b="1" dirty="0">
                <a:solidFill>
                  <a:srgbClr val="000000"/>
                </a:solidFill>
                <a:latin typeface="Times New Roman" panose="02020603050405020304" pitchFamily="18" charset="0"/>
              </a:rPr>
            </a:br>
            <a:endParaRPr lang="de-DE" dirty="0"/>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4097675964"/>
              </p:ext>
            </p:extLst>
          </p:nvPr>
        </p:nvGraphicFramePr>
        <p:xfrm>
          <a:off x="353568" y="909331"/>
          <a:ext cx="9587287" cy="5948669"/>
        </p:xfrm>
        <a:graphic>
          <a:graphicData uri="http://schemas.openxmlformats.org/drawingml/2006/table">
            <a:tbl>
              <a:tblPr>
                <a:tableStyleId>{5C22544A-7EE6-4342-B048-85BDC9FD1C3A}</a:tableStyleId>
              </a:tblPr>
              <a:tblGrid>
                <a:gridCol w="3314578">
                  <a:extLst>
                    <a:ext uri="{9D8B030D-6E8A-4147-A177-3AD203B41FA5}">
                      <a16:colId xmlns:a16="http://schemas.microsoft.com/office/drawing/2014/main" val="2015034238"/>
                    </a:ext>
                  </a:extLst>
                </a:gridCol>
                <a:gridCol w="1530996">
                  <a:extLst>
                    <a:ext uri="{9D8B030D-6E8A-4147-A177-3AD203B41FA5}">
                      <a16:colId xmlns:a16="http://schemas.microsoft.com/office/drawing/2014/main" val="3552370526"/>
                    </a:ext>
                  </a:extLst>
                </a:gridCol>
                <a:gridCol w="1280665">
                  <a:extLst>
                    <a:ext uri="{9D8B030D-6E8A-4147-A177-3AD203B41FA5}">
                      <a16:colId xmlns:a16="http://schemas.microsoft.com/office/drawing/2014/main" val="234202618"/>
                    </a:ext>
                  </a:extLst>
                </a:gridCol>
                <a:gridCol w="1179319">
                  <a:extLst>
                    <a:ext uri="{9D8B030D-6E8A-4147-A177-3AD203B41FA5}">
                      <a16:colId xmlns:a16="http://schemas.microsoft.com/office/drawing/2014/main" val="3849899551"/>
                    </a:ext>
                  </a:extLst>
                </a:gridCol>
                <a:gridCol w="2281729">
                  <a:extLst>
                    <a:ext uri="{9D8B030D-6E8A-4147-A177-3AD203B41FA5}">
                      <a16:colId xmlns:a16="http://schemas.microsoft.com/office/drawing/2014/main" val="4083335309"/>
                    </a:ext>
                  </a:extLst>
                </a:gridCol>
              </a:tblGrid>
              <a:tr h="206935">
                <a:tc>
                  <a:txBody>
                    <a:bodyPr/>
                    <a:lstStyle/>
                    <a:p>
                      <a:pPr algn="l" fontAlgn="b"/>
                      <a:endParaRPr lang="de-DE" sz="1600" b="0" i="0" u="none" strike="noStrike" dirty="0">
                        <a:solidFill>
                          <a:srgbClr val="000000"/>
                        </a:solidFill>
                        <a:effectLst/>
                        <a:latin typeface="+mn-lt"/>
                      </a:endParaRPr>
                    </a:p>
                  </a:txBody>
                  <a:tcPr marL="6896" marR="6896" marT="6896" marB="0" anchor="b">
                    <a:solidFill>
                      <a:schemeClr val="bg1">
                        <a:lumMod val="75000"/>
                      </a:schemeClr>
                    </a:solidFill>
                  </a:tcPr>
                </a:tc>
                <a:tc>
                  <a:txBody>
                    <a:bodyPr/>
                    <a:lstStyle/>
                    <a:p>
                      <a:pPr algn="ctr" fontAlgn="b"/>
                      <a:r>
                        <a:rPr lang="de-DE" sz="1800" b="1" u="none" strike="noStrike" dirty="0" err="1">
                          <a:solidFill>
                            <a:srgbClr val="C00000"/>
                          </a:solidFill>
                          <a:effectLst/>
                          <a:latin typeface="+mn-lt"/>
                        </a:rPr>
                        <a:t>C</a:t>
                      </a:r>
                      <a:r>
                        <a:rPr lang="de-DE" sz="1800" b="1" u="none" strike="noStrike" dirty="0" err="1" smtClean="0">
                          <a:solidFill>
                            <a:srgbClr val="C00000"/>
                          </a:solidFill>
                          <a:effectLst/>
                          <a:latin typeface="+mn-lt"/>
                        </a:rPr>
                        <a:t>urr</a:t>
                      </a:r>
                      <a:r>
                        <a:rPr lang="de-DE" sz="1800" b="1" u="none" strike="noStrike" dirty="0" smtClean="0">
                          <a:solidFill>
                            <a:srgbClr val="C00000"/>
                          </a:solidFill>
                          <a:effectLst/>
                          <a:latin typeface="+mn-lt"/>
                        </a:rPr>
                        <a:t>-ED</a:t>
                      </a:r>
                      <a:endParaRPr lang="de-DE" sz="1800" b="1" i="0" u="none" strike="noStrike" dirty="0">
                        <a:solidFill>
                          <a:srgbClr val="C00000"/>
                        </a:solidFill>
                        <a:effectLst/>
                        <a:latin typeface="+mn-lt"/>
                      </a:endParaRPr>
                    </a:p>
                  </a:txBody>
                  <a:tcPr marL="6896" marR="6896" marT="6896" marB="0" anchor="b">
                    <a:solidFill>
                      <a:schemeClr val="bg1">
                        <a:lumMod val="75000"/>
                      </a:schemeClr>
                    </a:solidFill>
                  </a:tcPr>
                </a:tc>
                <a:tc>
                  <a:txBody>
                    <a:bodyPr/>
                    <a:lstStyle/>
                    <a:p>
                      <a:pPr algn="ctr" fontAlgn="b"/>
                      <a:r>
                        <a:rPr lang="de-DE" sz="1800" b="1" u="none" strike="noStrike" dirty="0" err="1">
                          <a:solidFill>
                            <a:srgbClr val="FF9900"/>
                          </a:solidFill>
                          <a:effectLst>
                            <a:outerShdw blurRad="38100" dist="38100" dir="2700000" algn="tl">
                              <a:srgbClr val="000000">
                                <a:alpha val="43137"/>
                              </a:srgbClr>
                            </a:outerShdw>
                          </a:effectLst>
                          <a:latin typeface="+mn-lt"/>
                        </a:rPr>
                        <a:t>R</a:t>
                      </a:r>
                      <a:r>
                        <a:rPr lang="de-DE" sz="1800" b="1" u="none" strike="noStrike" dirty="0" err="1" smtClean="0">
                          <a:solidFill>
                            <a:srgbClr val="FF9900"/>
                          </a:solidFill>
                          <a:effectLst>
                            <a:outerShdw blurRad="38100" dist="38100" dir="2700000" algn="tl">
                              <a:srgbClr val="000000">
                                <a:alpha val="43137"/>
                              </a:srgbClr>
                            </a:outerShdw>
                          </a:effectLst>
                          <a:latin typeface="+mn-lt"/>
                        </a:rPr>
                        <a:t>emitt</a:t>
                      </a:r>
                      <a:r>
                        <a:rPr lang="de-DE" sz="1800" b="1" u="none" strike="noStrike" dirty="0" smtClean="0">
                          <a:solidFill>
                            <a:srgbClr val="FF9900"/>
                          </a:solidFill>
                          <a:effectLst>
                            <a:outerShdw blurRad="38100" dist="38100" dir="2700000" algn="tl">
                              <a:srgbClr val="000000">
                                <a:alpha val="43137"/>
                              </a:srgbClr>
                            </a:outerShdw>
                          </a:effectLst>
                          <a:latin typeface="+mn-lt"/>
                        </a:rPr>
                        <a:t>-ED</a:t>
                      </a:r>
                      <a:endParaRPr lang="de-DE" sz="1800" b="1" i="0" u="none" strike="noStrike" dirty="0">
                        <a:solidFill>
                          <a:srgbClr val="FF9900"/>
                        </a:solidFill>
                        <a:effectLst>
                          <a:outerShdw blurRad="38100" dist="38100" dir="2700000" algn="tl">
                            <a:srgbClr val="000000">
                              <a:alpha val="43137"/>
                            </a:srgbClr>
                          </a:outerShdw>
                        </a:effectLst>
                        <a:latin typeface="+mn-lt"/>
                      </a:endParaRPr>
                    </a:p>
                  </a:txBody>
                  <a:tcPr marL="6896" marR="6896" marT="6896" marB="0" anchor="b">
                    <a:solidFill>
                      <a:schemeClr val="bg1">
                        <a:lumMod val="75000"/>
                      </a:schemeClr>
                    </a:solidFill>
                  </a:tcPr>
                </a:tc>
                <a:tc>
                  <a:txBody>
                    <a:bodyPr/>
                    <a:lstStyle/>
                    <a:p>
                      <a:pPr algn="ctr" fontAlgn="b"/>
                      <a:r>
                        <a:rPr lang="de-DE" sz="1800" b="1" u="none" strike="noStrike" dirty="0">
                          <a:solidFill>
                            <a:srgbClr val="00B050"/>
                          </a:solidFill>
                          <a:effectLst/>
                          <a:latin typeface="+mn-lt"/>
                        </a:rPr>
                        <a:t>KO</a:t>
                      </a:r>
                      <a:endParaRPr lang="de-DE" sz="1800" b="1" i="0" u="none" strike="noStrike" dirty="0">
                        <a:solidFill>
                          <a:srgbClr val="00B050"/>
                        </a:solidFill>
                        <a:effectLst/>
                        <a:latin typeface="+mn-lt"/>
                      </a:endParaRPr>
                    </a:p>
                  </a:txBody>
                  <a:tcPr marL="6896" marR="6896" marT="6896" marB="0" anchor="b">
                    <a:solidFill>
                      <a:schemeClr val="bg1">
                        <a:lumMod val="75000"/>
                      </a:schemeClr>
                    </a:solidFill>
                  </a:tcPr>
                </a:tc>
                <a:tc>
                  <a:txBody>
                    <a:bodyPr/>
                    <a:lstStyle/>
                    <a:p>
                      <a:pPr algn="ctr" fontAlgn="b"/>
                      <a:r>
                        <a:rPr lang="de-DE" sz="1800" b="1" u="none" strike="noStrike" dirty="0">
                          <a:effectLst/>
                          <a:latin typeface="+mn-lt"/>
                        </a:rPr>
                        <a:t>P-</a:t>
                      </a:r>
                      <a:r>
                        <a:rPr lang="de-DE" sz="1800" b="1" u="none" strike="noStrike" dirty="0" err="1">
                          <a:effectLst/>
                          <a:latin typeface="+mn-lt"/>
                        </a:rPr>
                        <a:t>value</a:t>
                      </a:r>
                      <a:endParaRPr lang="de-DE" sz="1800" b="1" i="0" u="none" strike="noStrike" dirty="0">
                        <a:solidFill>
                          <a:srgbClr val="000000"/>
                        </a:solidFill>
                        <a:effectLst/>
                        <a:latin typeface="+mn-lt"/>
                      </a:endParaRPr>
                    </a:p>
                  </a:txBody>
                  <a:tcPr marL="7620" marR="7620" marT="7620" marB="0" anchor="b">
                    <a:solidFill>
                      <a:schemeClr val="bg1">
                        <a:lumMod val="75000"/>
                      </a:schemeClr>
                    </a:solidFill>
                  </a:tcPr>
                </a:tc>
                <a:extLst>
                  <a:ext uri="{0D108BD9-81ED-4DB2-BD59-A6C34878D82A}">
                    <a16:rowId xmlns:a16="http://schemas.microsoft.com/office/drawing/2014/main" val="1694112074"/>
                  </a:ext>
                </a:extLst>
              </a:tr>
              <a:tr h="250046">
                <a:tc>
                  <a:txBody>
                    <a:bodyPr/>
                    <a:lstStyle/>
                    <a:p>
                      <a:pPr algn="l" fontAlgn="b"/>
                      <a:r>
                        <a:rPr lang="de-DE" sz="1600" u="none" strike="noStrike" dirty="0">
                          <a:effectLst/>
                          <a:latin typeface="+mn-lt"/>
                        </a:rPr>
                        <a:t> </a:t>
                      </a:r>
                      <a:endParaRPr lang="de-DE" sz="1600" b="0" i="0" u="none" strike="noStrike" dirty="0">
                        <a:solidFill>
                          <a:srgbClr val="000000"/>
                        </a:solidFill>
                        <a:effectLst/>
                        <a:latin typeface="+mn-lt"/>
                      </a:endParaRPr>
                    </a:p>
                  </a:txBody>
                  <a:tcPr marL="6896" marR="6896" marT="6896" marB="0" anchor="b">
                    <a:solidFill>
                      <a:schemeClr val="bg1">
                        <a:lumMod val="75000"/>
                      </a:schemeClr>
                    </a:solidFill>
                  </a:tcPr>
                </a:tc>
                <a:tc>
                  <a:txBody>
                    <a:bodyPr/>
                    <a:lstStyle/>
                    <a:p>
                      <a:pPr algn="ctr" fontAlgn="b"/>
                      <a:r>
                        <a:rPr lang="de-DE" sz="1800" b="1" u="none" strike="noStrike" dirty="0">
                          <a:solidFill>
                            <a:srgbClr val="C00000"/>
                          </a:solidFill>
                          <a:effectLst/>
                          <a:latin typeface="+mn-lt"/>
                        </a:rPr>
                        <a:t>N=74</a:t>
                      </a:r>
                      <a:endParaRPr lang="de-DE" sz="1800" b="1" i="0" u="none" strike="noStrike" dirty="0">
                        <a:solidFill>
                          <a:srgbClr val="C00000"/>
                        </a:solidFill>
                        <a:effectLst/>
                        <a:latin typeface="+mn-lt"/>
                      </a:endParaRPr>
                    </a:p>
                  </a:txBody>
                  <a:tcPr marL="6896" marR="6896" marT="6896" marB="0" anchor="b">
                    <a:solidFill>
                      <a:schemeClr val="bg1">
                        <a:lumMod val="75000"/>
                      </a:schemeClr>
                    </a:solidFill>
                  </a:tcPr>
                </a:tc>
                <a:tc>
                  <a:txBody>
                    <a:bodyPr/>
                    <a:lstStyle/>
                    <a:p>
                      <a:pPr algn="ctr" fontAlgn="b"/>
                      <a:r>
                        <a:rPr lang="de-DE" sz="1800" b="1" u="none" strike="noStrike" dirty="0" smtClean="0">
                          <a:solidFill>
                            <a:srgbClr val="FF9900"/>
                          </a:solidFill>
                          <a:effectLst>
                            <a:outerShdw blurRad="38100" dist="38100" dir="2700000" algn="tl">
                              <a:srgbClr val="000000">
                                <a:alpha val="43137"/>
                              </a:srgbClr>
                            </a:outerShdw>
                          </a:effectLst>
                          <a:latin typeface="+mn-lt"/>
                        </a:rPr>
                        <a:t>N=21</a:t>
                      </a:r>
                      <a:endParaRPr lang="de-DE" sz="1800" b="1" i="0" u="none" strike="noStrike" dirty="0">
                        <a:solidFill>
                          <a:srgbClr val="FF9900"/>
                        </a:solidFill>
                        <a:effectLst>
                          <a:outerShdw blurRad="38100" dist="38100" dir="2700000" algn="tl">
                            <a:srgbClr val="000000">
                              <a:alpha val="43137"/>
                            </a:srgbClr>
                          </a:outerShdw>
                        </a:effectLst>
                        <a:latin typeface="+mn-lt"/>
                      </a:endParaRPr>
                    </a:p>
                  </a:txBody>
                  <a:tcPr marL="6896" marR="6896" marT="6896" marB="0" anchor="b">
                    <a:solidFill>
                      <a:schemeClr val="bg1">
                        <a:lumMod val="75000"/>
                      </a:schemeClr>
                    </a:solidFill>
                  </a:tcPr>
                </a:tc>
                <a:tc>
                  <a:txBody>
                    <a:bodyPr/>
                    <a:lstStyle/>
                    <a:p>
                      <a:pPr algn="ctr" fontAlgn="b"/>
                      <a:r>
                        <a:rPr lang="de-DE" sz="1800" b="1" u="none" strike="noStrike" dirty="0">
                          <a:solidFill>
                            <a:srgbClr val="00B050"/>
                          </a:solidFill>
                          <a:effectLst/>
                          <a:latin typeface="+mn-lt"/>
                        </a:rPr>
                        <a:t>N=69</a:t>
                      </a:r>
                      <a:endParaRPr lang="de-DE" sz="1800" b="1" i="0" u="none" strike="noStrike" dirty="0">
                        <a:solidFill>
                          <a:srgbClr val="00B050"/>
                        </a:solidFill>
                        <a:effectLst/>
                        <a:latin typeface="+mn-lt"/>
                      </a:endParaRPr>
                    </a:p>
                  </a:txBody>
                  <a:tcPr marL="6896" marR="6896" marT="6896" marB="0" anchor="b">
                    <a:solidFill>
                      <a:schemeClr val="bg1">
                        <a:lumMod val="75000"/>
                      </a:schemeClr>
                    </a:solidFill>
                  </a:tcPr>
                </a:tc>
                <a:tc>
                  <a:txBody>
                    <a:bodyPr/>
                    <a:lstStyle/>
                    <a:p>
                      <a:pPr algn="ctr" fontAlgn="b"/>
                      <a:r>
                        <a:rPr lang="de-DE" sz="1600" b="1" u="none" strike="noStrike" dirty="0" err="1" smtClean="0">
                          <a:effectLst/>
                          <a:latin typeface="+mn-lt"/>
                        </a:rPr>
                        <a:t>Curr</a:t>
                      </a:r>
                      <a:r>
                        <a:rPr lang="de-DE" sz="1600" b="1" u="none" strike="noStrike" dirty="0" smtClean="0">
                          <a:effectLst/>
                          <a:latin typeface="+mn-lt"/>
                        </a:rPr>
                        <a:t>/ </a:t>
                      </a:r>
                      <a:r>
                        <a:rPr lang="de-DE" sz="1600" b="1" u="none" strike="noStrike" dirty="0" err="1" smtClean="0">
                          <a:effectLst/>
                          <a:latin typeface="+mn-lt"/>
                        </a:rPr>
                        <a:t>remitt</a:t>
                      </a:r>
                      <a:r>
                        <a:rPr lang="de-DE" sz="1800" b="1" u="none" strike="noStrike" dirty="0" smtClean="0">
                          <a:effectLst/>
                          <a:latin typeface="+mn-lt"/>
                        </a:rPr>
                        <a:t>  </a:t>
                      </a:r>
                      <a:r>
                        <a:rPr lang="de-DE" sz="1600" b="1" u="none" strike="noStrike" dirty="0" err="1" smtClean="0">
                          <a:effectLst/>
                          <a:latin typeface="+mn-lt"/>
                        </a:rPr>
                        <a:t>Remitt</a:t>
                      </a:r>
                      <a:r>
                        <a:rPr lang="de-DE" sz="1600" b="1" u="none" strike="noStrike" dirty="0" smtClean="0">
                          <a:effectLst/>
                          <a:latin typeface="+mn-lt"/>
                        </a:rPr>
                        <a:t> / Ko</a:t>
                      </a:r>
                      <a:endParaRPr lang="de-DE" sz="1600" b="1" i="0" u="none" strike="noStrike" dirty="0">
                        <a:solidFill>
                          <a:srgbClr val="000000"/>
                        </a:solidFill>
                        <a:effectLst/>
                        <a:latin typeface="+mn-lt"/>
                      </a:endParaRPr>
                    </a:p>
                  </a:txBody>
                  <a:tcPr marL="7620" marR="7620" marT="7620" marB="0" anchor="b">
                    <a:solidFill>
                      <a:schemeClr val="bg1">
                        <a:lumMod val="75000"/>
                      </a:schemeClr>
                    </a:solidFill>
                  </a:tcPr>
                </a:tc>
                <a:extLst>
                  <a:ext uri="{0D108BD9-81ED-4DB2-BD59-A6C34878D82A}">
                    <a16:rowId xmlns:a16="http://schemas.microsoft.com/office/drawing/2014/main" val="1408149744"/>
                  </a:ext>
                </a:extLst>
              </a:tr>
              <a:tr h="206935">
                <a:tc>
                  <a:txBody>
                    <a:bodyPr/>
                    <a:lstStyle/>
                    <a:p>
                      <a:pPr algn="l" fontAlgn="b"/>
                      <a:r>
                        <a:rPr lang="de-DE" sz="1600" u="sng" strike="noStrike">
                          <a:effectLst/>
                          <a:latin typeface="+mn-lt"/>
                        </a:rPr>
                        <a:t>Satisfaction with weight,</a:t>
                      </a:r>
                      <a:r>
                        <a:rPr lang="de-DE" sz="1600" u="none" strike="noStrike">
                          <a:effectLst/>
                          <a:latin typeface="+mn-lt"/>
                        </a:rPr>
                        <a:t> N (%)</a:t>
                      </a:r>
                      <a:endParaRPr lang="de-DE" sz="1600" b="1" i="0" u="none" strike="noStrike">
                        <a:solidFill>
                          <a:srgbClr val="000000"/>
                        </a:solidFill>
                        <a:effectLst/>
                        <a:latin typeface="+mn-lt"/>
                      </a:endParaRPr>
                    </a:p>
                  </a:txBody>
                  <a:tcPr marL="6896" marR="6896" marT="6896" marB="0" anchor="b"/>
                </a:tc>
                <a:tc>
                  <a:txBody>
                    <a:bodyPr/>
                    <a:lstStyle/>
                    <a:p>
                      <a:pPr algn="ctr" fontAlgn="b"/>
                      <a:r>
                        <a:rPr lang="de-DE" sz="1600" u="none" strike="noStrike" dirty="0">
                          <a:solidFill>
                            <a:srgbClr val="C00000"/>
                          </a:solidFill>
                          <a:effectLst/>
                          <a:latin typeface="+mn-lt"/>
                        </a:rPr>
                        <a:t> </a:t>
                      </a:r>
                      <a:endParaRPr lang="de-DE" sz="1600" b="0" i="0" u="none" strike="noStrike" dirty="0">
                        <a:solidFill>
                          <a:srgbClr val="C00000"/>
                        </a:solidFill>
                        <a:effectLst/>
                        <a:latin typeface="+mn-lt"/>
                      </a:endParaRPr>
                    </a:p>
                  </a:txBody>
                  <a:tcPr marL="6896" marR="6896" marT="6896" marB="0" anchor="b"/>
                </a:tc>
                <a:tc>
                  <a:txBody>
                    <a:bodyPr/>
                    <a:lstStyle/>
                    <a:p>
                      <a:pPr algn="ctr" fontAlgn="b"/>
                      <a:endParaRPr lang="de-DE" sz="1600" b="0" i="0" u="none" strike="noStrike" dirty="0">
                        <a:solidFill>
                          <a:srgbClr val="FF9900"/>
                        </a:solidFill>
                        <a:effectLst/>
                        <a:latin typeface="+mn-lt"/>
                      </a:endParaRPr>
                    </a:p>
                  </a:txBody>
                  <a:tcPr marL="6896" marR="6896" marT="6896" marB="0" anchor="b"/>
                </a:tc>
                <a:tc>
                  <a:txBody>
                    <a:bodyPr/>
                    <a:lstStyle/>
                    <a:p>
                      <a:pPr algn="ctr" fontAlgn="b"/>
                      <a:endParaRPr lang="de-DE" sz="1600" b="0" i="0" u="none" strike="noStrike" dirty="0">
                        <a:solidFill>
                          <a:srgbClr val="00B050"/>
                        </a:solidFill>
                        <a:effectLst/>
                        <a:latin typeface="+mn-lt"/>
                      </a:endParaRPr>
                    </a:p>
                  </a:txBody>
                  <a:tcPr marL="6896" marR="6896" marT="6896" marB="0" anchor="b"/>
                </a:tc>
                <a:tc>
                  <a:txBody>
                    <a:bodyPr/>
                    <a:lstStyle/>
                    <a:p>
                      <a:pPr algn="ctr" fontAlgn="b"/>
                      <a:r>
                        <a:rPr lang="de-DE" sz="1600" u="none" strike="noStrike" dirty="0" smtClean="0">
                          <a:effectLst/>
                          <a:latin typeface="+mn-lt"/>
                        </a:rPr>
                        <a:t> </a:t>
                      </a:r>
                      <a:endParaRPr lang="de-DE" sz="1600" b="0" i="0" u="none" strike="noStrike" dirty="0">
                        <a:solidFill>
                          <a:srgbClr val="000000"/>
                        </a:solidFill>
                        <a:effectLst/>
                        <a:latin typeface="+mn-lt"/>
                      </a:endParaRPr>
                    </a:p>
                  </a:txBody>
                  <a:tcPr marL="6896" marR="6896" marT="6896" marB="0" anchor="b"/>
                </a:tc>
                <a:extLst>
                  <a:ext uri="{0D108BD9-81ED-4DB2-BD59-A6C34878D82A}">
                    <a16:rowId xmlns:a16="http://schemas.microsoft.com/office/drawing/2014/main" val="736112871"/>
                  </a:ext>
                </a:extLst>
              </a:tr>
              <a:tr h="206935">
                <a:tc>
                  <a:txBody>
                    <a:bodyPr/>
                    <a:lstStyle/>
                    <a:p>
                      <a:pPr algn="l" fontAlgn="b"/>
                      <a:r>
                        <a:rPr lang="de-DE" sz="1600" u="none" strike="noStrike">
                          <a:effectLst/>
                          <a:latin typeface="+mn-lt"/>
                        </a:rPr>
                        <a:t>   satisfied</a:t>
                      </a:r>
                      <a:endParaRPr lang="de-DE" sz="1600" b="0" i="0" u="none" strike="noStrike">
                        <a:solidFill>
                          <a:srgbClr val="000000"/>
                        </a:solidFill>
                        <a:effectLst/>
                        <a:latin typeface="+mn-lt"/>
                      </a:endParaRPr>
                    </a:p>
                  </a:txBody>
                  <a:tcPr marL="6896" marR="6896" marT="6896" marB="0" anchor="b"/>
                </a:tc>
                <a:tc>
                  <a:txBody>
                    <a:bodyPr/>
                    <a:lstStyle/>
                    <a:p>
                      <a:pPr algn="ctr" fontAlgn="b"/>
                      <a:r>
                        <a:rPr lang="de-DE" sz="1600" u="none" strike="noStrike" dirty="0">
                          <a:solidFill>
                            <a:srgbClr val="C00000"/>
                          </a:solidFill>
                          <a:effectLst/>
                          <a:latin typeface="+mn-lt"/>
                        </a:rPr>
                        <a:t>30 (41)</a:t>
                      </a:r>
                      <a:endParaRPr lang="de-DE" sz="1600" b="0" i="0" u="none" strike="noStrike" dirty="0">
                        <a:solidFill>
                          <a:srgbClr val="C00000"/>
                        </a:solidFill>
                        <a:effectLst/>
                        <a:latin typeface="+mn-lt"/>
                      </a:endParaRPr>
                    </a:p>
                  </a:txBody>
                  <a:tcPr marL="6896" marR="6896" marT="6896" marB="0" anchor="b"/>
                </a:tc>
                <a:tc>
                  <a:txBody>
                    <a:bodyPr/>
                    <a:lstStyle/>
                    <a:p>
                      <a:pPr algn="ctr" fontAlgn="b"/>
                      <a:r>
                        <a:rPr lang="de-DE" sz="1600" u="none" strike="noStrike" dirty="0" smtClean="0">
                          <a:solidFill>
                            <a:srgbClr val="FF9900"/>
                          </a:solidFill>
                          <a:effectLst/>
                          <a:latin typeface="+mn-lt"/>
                        </a:rPr>
                        <a:t>14 </a:t>
                      </a:r>
                      <a:r>
                        <a:rPr lang="de-DE" sz="1600" u="none" strike="noStrike" dirty="0">
                          <a:solidFill>
                            <a:srgbClr val="FF9900"/>
                          </a:solidFill>
                          <a:effectLst/>
                          <a:latin typeface="+mn-lt"/>
                        </a:rPr>
                        <a:t>(</a:t>
                      </a:r>
                      <a:r>
                        <a:rPr lang="de-DE" sz="1600" u="none" strike="noStrike" dirty="0" smtClean="0">
                          <a:solidFill>
                            <a:srgbClr val="FF9900"/>
                          </a:solidFill>
                          <a:effectLst/>
                          <a:latin typeface="+mn-lt"/>
                        </a:rPr>
                        <a:t>67)</a:t>
                      </a:r>
                      <a:endParaRPr lang="de-DE" sz="1600" b="0" i="0" u="none" strike="noStrike" dirty="0">
                        <a:solidFill>
                          <a:srgbClr val="FF9900"/>
                        </a:solidFill>
                        <a:effectLst/>
                        <a:latin typeface="+mn-lt"/>
                      </a:endParaRPr>
                    </a:p>
                  </a:txBody>
                  <a:tcPr marL="6896" marR="6896" marT="6896" marB="0" anchor="b"/>
                </a:tc>
                <a:tc>
                  <a:txBody>
                    <a:bodyPr/>
                    <a:lstStyle/>
                    <a:p>
                      <a:pPr algn="ctr" fontAlgn="b"/>
                      <a:r>
                        <a:rPr lang="de-DE" sz="1600" u="none" strike="noStrike" dirty="0">
                          <a:solidFill>
                            <a:srgbClr val="00B050"/>
                          </a:solidFill>
                          <a:effectLst/>
                          <a:latin typeface="+mn-lt"/>
                        </a:rPr>
                        <a:t>34 (49)</a:t>
                      </a:r>
                      <a:endParaRPr lang="de-DE" sz="1600" b="0" i="0" u="none" strike="noStrike" dirty="0">
                        <a:solidFill>
                          <a:srgbClr val="00B050"/>
                        </a:solidFill>
                        <a:effectLst/>
                        <a:latin typeface="+mn-lt"/>
                      </a:endParaRPr>
                    </a:p>
                  </a:txBody>
                  <a:tcPr marL="6896" marR="6896" marT="6896" marB="0" anchor="b"/>
                </a:tc>
                <a:tc>
                  <a:txBody>
                    <a:bodyPr/>
                    <a:lstStyle/>
                    <a:p>
                      <a:pPr algn="ctr" fontAlgn="b"/>
                      <a:r>
                        <a:rPr lang="de-DE" sz="1600" u="none" strike="noStrike" dirty="0" smtClean="0">
                          <a:effectLst/>
                          <a:latin typeface="+mn-lt"/>
                        </a:rPr>
                        <a:t>.104            </a:t>
                      </a:r>
                      <a:r>
                        <a:rPr lang="de-DE" sz="1600" u="none" strike="noStrike" dirty="0" smtClean="0">
                          <a:solidFill>
                            <a:srgbClr val="00B050"/>
                          </a:solidFill>
                          <a:effectLst/>
                          <a:latin typeface="+mn-lt"/>
                        </a:rPr>
                        <a:t>.045</a:t>
                      </a:r>
                      <a:endParaRPr lang="de-DE" sz="1600" b="0" i="0" u="none" strike="noStrike" dirty="0">
                        <a:solidFill>
                          <a:srgbClr val="00B050"/>
                        </a:solidFill>
                        <a:effectLst/>
                        <a:latin typeface="+mn-lt"/>
                      </a:endParaRPr>
                    </a:p>
                  </a:txBody>
                  <a:tcPr marL="6896" marR="6896" marT="6896" marB="0" anchor="b"/>
                </a:tc>
                <a:extLst>
                  <a:ext uri="{0D108BD9-81ED-4DB2-BD59-A6C34878D82A}">
                    <a16:rowId xmlns:a16="http://schemas.microsoft.com/office/drawing/2014/main" val="1247925861"/>
                  </a:ext>
                </a:extLst>
              </a:tr>
              <a:tr h="206935">
                <a:tc>
                  <a:txBody>
                    <a:bodyPr/>
                    <a:lstStyle/>
                    <a:p>
                      <a:pPr algn="l" fontAlgn="b"/>
                      <a:r>
                        <a:rPr lang="de-DE" sz="1600" u="none" strike="noStrike">
                          <a:effectLst/>
                          <a:latin typeface="+mn-lt"/>
                        </a:rPr>
                        <a:t>   moderately satisfied </a:t>
                      </a:r>
                      <a:endParaRPr lang="de-DE" sz="1600" b="0" i="0" u="none" strike="noStrike">
                        <a:solidFill>
                          <a:srgbClr val="000000"/>
                        </a:solidFill>
                        <a:effectLst/>
                        <a:latin typeface="+mn-lt"/>
                      </a:endParaRPr>
                    </a:p>
                  </a:txBody>
                  <a:tcPr marL="6896" marR="6896" marT="6896" marB="0" anchor="b"/>
                </a:tc>
                <a:tc>
                  <a:txBody>
                    <a:bodyPr/>
                    <a:lstStyle/>
                    <a:p>
                      <a:pPr algn="ctr" fontAlgn="b"/>
                      <a:r>
                        <a:rPr lang="de-DE" sz="1600" u="none" strike="noStrike" dirty="0">
                          <a:solidFill>
                            <a:srgbClr val="C00000"/>
                          </a:solidFill>
                          <a:effectLst/>
                          <a:latin typeface="+mn-lt"/>
                        </a:rPr>
                        <a:t>11 (15)</a:t>
                      </a:r>
                      <a:endParaRPr lang="de-DE" sz="1600" b="0" i="0" u="none" strike="noStrike" dirty="0">
                        <a:solidFill>
                          <a:srgbClr val="C00000"/>
                        </a:solidFill>
                        <a:effectLst/>
                        <a:latin typeface="+mn-lt"/>
                      </a:endParaRPr>
                    </a:p>
                  </a:txBody>
                  <a:tcPr marL="6896" marR="6896" marT="6896" marB="0" anchor="b"/>
                </a:tc>
                <a:tc>
                  <a:txBody>
                    <a:bodyPr/>
                    <a:lstStyle/>
                    <a:p>
                      <a:pPr algn="ctr" fontAlgn="b"/>
                      <a:r>
                        <a:rPr lang="de-DE" sz="1600" u="none" strike="noStrike" dirty="0" smtClean="0">
                          <a:solidFill>
                            <a:srgbClr val="FF9900"/>
                          </a:solidFill>
                          <a:effectLst/>
                          <a:latin typeface="+mn-lt"/>
                        </a:rPr>
                        <a:t>2 (10)</a:t>
                      </a:r>
                      <a:endParaRPr lang="de-DE" sz="1600" b="0" i="0" u="none" strike="noStrike" dirty="0">
                        <a:solidFill>
                          <a:srgbClr val="FF9900"/>
                        </a:solidFill>
                        <a:effectLst/>
                        <a:latin typeface="+mn-lt"/>
                      </a:endParaRPr>
                    </a:p>
                  </a:txBody>
                  <a:tcPr marL="6896" marR="6896" marT="6896" marB="0" anchor="b"/>
                </a:tc>
                <a:tc>
                  <a:txBody>
                    <a:bodyPr/>
                    <a:lstStyle/>
                    <a:p>
                      <a:pPr algn="ctr" fontAlgn="b"/>
                      <a:r>
                        <a:rPr lang="de-DE" sz="1600" u="none" strike="noStrike" dirty="0">
                          <a:solidFill>
                            <a:srgbClr val="00B050"/>
                          </a:solidFill>
                          <a:effectLst/>
                          <a:latin typeface="+mn-lt"/>
                        </a:rPr>
                        <a:t>26 (38)</a:t>
                      </a:r>
                      <a:endParaRPr lang="de-DE" sz="1600" b="0" i="0" u="none" strike="noStrike" dirty="0">
                        <a:solidFill>
                          <a:srgbClr val="00B050"/>
                        </a:solidFill>
                        <a:effectLst/>
                        <a:latin typeface="+mn-lt"/>
                      </a:endParaRPr>
                    </a:p>
                  </a:txBody>
                  <a:tcPr marL="6896" marR="6896" marT="6896" marB="0" anchor="b"/>
                </a:tc>
                <a:tc>
                  <a:txBody>
                    <a:bodyPr/>
                    <a:lstStyle/>
                    <a:p>
                      <a:pPr algn="ctr" fontAlgn="b"/>
                      <a:r>
                        <a:rPr lang="de-DE" sz="1600" u="none" strike="noStrike" dirty="0">
                          <a:effectLst/>
                          <a:latin typeface="+mn-lt"/>
                        </a:rPr>
                        <a:t> </a:t>
                      </a:r>
                      <a:endParaRPr lang="de-DE" sz="1600" b="0" i="0" u="none" strike="noStrike" dirty="0">
                        <a:solidFill>
                          <a:srgbClr val="000000"/>
                        </a:solidFill>
                        <a:effectLst/>
                        <a:latin typeface="+mn-lt"/>
                      </a:endParaRPr>
                    </a:p>
                  </a:txBody>
                  <a:tcPr marL="6896" marR="6896" marT="6896" marB="0" anchor="b"/>
                </a:tc>
                <a:extLst>
                  <a:ext uri="{0D108BD9-81ED-4DB2-BD59-A6C34878D82A}">
                    <a16:rowId xmlns:a16="http://schemas.microsoft.com/office/drawing/2014/main" val="511859320"/>
                  </a:ext>
                </a:extLst>
              </a:tr>
              <a:tr h="206935">
                <a:tc>
                  <a:txBody>
                    <a:bodyPr/>
                    <a:lstStyle/>
                    <a:p>
                      <a:pPr algn="l" fontAlgn="b"/>
                      <a:r>
                        <a:rPr lang="de-DE" sz="1600" u="none" strike="noStrike" dirty="0">
                          <a:effectLst/>
                          <a:latin typeface="+mn-lt"/>
                        </a:rPr>
                        <a:t>   </a:t>
                      </a:r>
                      <a:r>
                        <a:rPr lang="de-DE" sz="1600" u="none" strike="noStrike" dirty="0" err="1">
                          <a:effectLst/>
                          <a:latin typeface="+mn-lt"/>
                        </a:rPr>
                        <a:t>dissatisfied</a:t>
                      </a:r>
                      <a:endParaRPr lang="de-DE" sz="1600" b="0" i="0" u="none" strike="noStrike" dirty="0">
                        <a:solidFill>
                          <a:srgbClr val="000000"/>
                        </a:solidFill>
                        <a:effectLst/>
                        <a:latin typeface="+mn-lt"/>
                      </a:endParaRPr>
                    </a:p>
                  </a:txBody>
                  <a:tcPr marL="6896" marR="6896" marT="6896" marB="0" anchor="b"/>
                </a:tc>
                <a:tc>
                  <a:txBody>
                    <a:bodyPr/>
                    <a:lstStyle/>
                    <a:p>
                      <a:pPr algn="ctr" fontAlgn="b"/>
                      <a:r>
                        <a:rPr lang="de-DE" sz="1600" u="none" strike="noStrike" dirty="0">
                          <a:solidFill>
                            <a:srgbClr val="C00000"/>
                          </a:solidFill>
                          <a:effectLst/>
                          <a:latin typeface="+mn-lt"/>
                        </a:rPr>
                        <a:t>33 (45)</a:t>
                      </a:r>
                      <a:endParaRPr lang="de-DE" sz="1600" b="0" i="0" u="none" strike="noStrike" dirty="0">
                        <a:solidFill>
                          <a:srgbClr val="C00000"/>
                        </a:solidFill>
                        <a:effectLst/>
                        <a:latin typeface="+mn-lt"/>
                      </a:endParaRPr>
                    </a:p>
                  </a:txBody>
                  <a:tcPr marL="6896" marR="6896" marT="6896" marB="0" anchor="b"/>
                </a:tc>
                <a:tc>
                  <a:txBody>
                    <a:bodyPr/>
                    <a:lstStyle/>
                    <a:p>
                      <a:pPr algn="ctr" fontAlgn="b"/>
                      <a:r>
                        <a:rPr lang="de-DE" sz="1600" u="none" strike="noStrike" dirty="0">
                          <a:solidFill>
                            <a:srgbClr val="FF9900"/>
                          </a:solidFill>
                          <a:effectLst/>
                          <a:latin typeface="+mn-lt"/>
                        </a:rPr>
                        <a:t>5 </a:t>
                      </a:r>
                      <a:r>
                        <a:rPr lang="de-DE" sz="1600" u="none" strike="noStrike" dirty="0" smtClean="0">
                          <a:solidFill>
                            <a:srgbClr val="FF9900"/>
                          </a:solidFill>
                          <a:effectLst/>
                          <a:latin typeface="+mn-lt"/>
                        </a:rPr>
                        <a:t>(24)</a:t>
                      </a:r>
                      <a:endParaRPr lang="de-DE" sz="1600" b="0" i="0" u="none" strike="noStrike" dirty="0">
                        <a:solidFill>
                          <a:srgbClr val="FF9900"/>
                        </a:solidFill>
                        <a:effectLst/>
                        <a:latin typeface="+mn-lt"/>
                      </a:endParaRPr>
                    </a:p>
                  </a:txBody>
                  <a:tcPr marL="6896" marR="6896" marT="6896" marB="0" anchor="b"/>
                </a:tc>
                <a:tc>
                  <a:txBody>
                    <a:bodyPr/>
                    <a:lstStyle/>
                    <a:p>
                      <a:pPr algn="ctr" fontAlgn="b"/>
                      <a:r>
                        <a:rPr lang="de-DE" sz="1600" u="none" strike="noStrike" dirty="0">
                          <a:solidFill>
                            <a:srgbClr val="00B050"/>
                          </a:solidFill>
                          <a:effectLst/>
                          <a:latin typeface="+mn-lt"/>
                        </a:rPr>
                        <a:t>9 (13)</a:t>
                      </a:r>
                      <a:endParaRPr lang="de-DE" sz="1600" b="0" i="0" u="none" strike="noStrike" dirty="0">
                        <a:solidFill>
                          <a:srgbClr val="00B050"/>
                        </a:solidFill>
                        <a:effectLst/>
                        <a:latin typeface="+mn-lt"/>
                      </a:endParaRPr>
                    </a:p>
                  </a:txBody>
                  <a:tcPr marL="6896" marR="6896" marT="6896" marB="0" anchor="b"/>
                </a:tc>
                <a:tc>
                  <a:txBody>
                    <a:bodyPr/>
                    <a:lstStyle/>
                    <a:p>
                      <a:pPr algn="ctr" fontAlgn="b"/>
                      <a:r>
                        <a:rPr lang="de-DE" sz="1600" u="none" strike="noStrike" dirty="0">
                          <a:effectLst/>
                          <a:latin typeface="+mn-lt"/>
                        </a:rPr>
                        <a:t> </a:t>
                      </a:r>
                      <a:endParaRPr lang="de-DE" sz="1600" b="0" i="0" u="none" strike="noStrike" dirty="0">
                        <a:solidFill>
                          <a:srgbClr val="000000"/>
                        </a:solidFill>
                        <a:effectLst/>
                        <a:latin typeface="+mn-lt"/>
                      </a:endParaRPr>
                    </a:p>
                  </a:txBody>
                  <a:tcPr marL="6896" marR="6896" marT="6896" marB="0" anchor="b"/>
                </a:tc>
                <a:extLst>
                  <a:ext uri="{0D108BD9-81ED-4DB2-BD59-A6C34878D82A}">
                    <a16:rowId xmlns:a16="http://schemas.microsoft.com/office/drawing/2014/main" val="2160905728"/>
                  </a:ext>
                </a:extLst>
              </a:tr>
              <a:tr h="206935">
                <a:tc>
                  <a:txBody>
                    <a:bodyPr/>
                    <a:lstStyle/>
                    <a:p>
                      <a:pPr algn="l" fontAlgn="b"/>
                      <a:endParaRPr lang="de-DE" sz="400" b="0" i="0" u="none" strike="noStrike" dirty="0">
                        <a:solidFill>
                          <a:srgbClr val="000000"/>
                        </a:solidFill>
                        <a:effectLst/>
                        <a:latin typeface="+mn-lt"/>
                      </a:endParaRPr>
                    </a:p>
                  </a:txBody>
                  <a:tcPr marL="6896" marR="6896" marT="6896" marB="0" anchor="b"/>
                </a:tc>
                <a:tc>
                  <a:txBody>
                    <a:bodyPr/>
                    <a:lstStyle/>
                    <a:p>
                      <a:pPr algn="ctr" fontAlgn="b"/>
                      <a:r>
                        <a:rPr lang="de-DE" sz="900" u="none" strike="noStrike" dirty="0">
                          <a:solidFill>
                            <a:srgbClr val="C00000"/>
                          </a:solidFill>
                          <a:effectLst/>
                          <a:latin typeface="+mn-lt"/>
                        </a:rPr>
                        <a:t> </a:t>
                      </a:r>
                      <a:endParaRPr lang="de-DE" sz="900" b="0" i="0" u="none" strike="noStrike" dirty="0">
                        <a:solidFill>
                          <a:srgbClr val="C00000"/>
                        </a:solidFill>
                        <a:effectLst/>
                        <a:latin typeface="+mn-lt"/>
                      </a:endParaRPr>
                    </a:p>
                  </a:txBody>
                  <a:tcPr marL="6896" marR="6896" marT="6896" marB="0" anchor="b"/>
                </a:tc>
                <a:tc>
                  <a:txBody>
                    <a:bodyPr/>
                    <a:lstStyle/>
                    <a:p>
                      <a:pPr algn="ctr" fontAlgn="b"/>
                      <a:endParaRPr lang="de-DE" sz="900" b="0" i="0" u="none" strike="noStrike" dirty="0">
                        <a:solidFill>
                          <a:srgbClr val="FF9900"/>
                        </a:solidFill>
                        <a:effectLst/>
                        <a:latin typeface="+mn-lt"/>
                      </a:endParaRPr>
                    </a:p>
                  </a:txBody>
                  <a:tcPr marL="6896" marR="6896" marT="6896" marB="0" anchor="b"/>
                </a:tc>
                <a:tc>
                  <a:txBody>
                    <a:bodyPr/>
                    <a:lstStyle/>
                    <a:p>
                      <a:pPr algn="ctr" fontAlgn="b"/>
                      <a:endParaRPr lang="de-DE" sz="900" b="0" i="0" u="none" strike="noStrike" dirty="0">
                        <a:solidFill>
                          <a:srgbClr val="00B050"/>
                        </a:solidFill>
                        <a:effectLst/>
                        <a:latin typeface="+mn-lt"/>
                      </a:endParaRPr>
                    </a:p>
                  </a:txBody>
                  <a:tcPr marL="6896" marR="6896" marT="6896" marB="0" anchor="b"/>
                </a:tc>
                <a:tc>
                  <a:txBody>
                    <a:bodyPr/>
                    <a:lstStyle/>
                    <a:p>
                      <a:pPr algn="ctr" fontAlgn="b"/>
                      <a:r>
                        <a:rPr lang="de-DE" sz="900" u="none" strike="noStrike" dirty="0">
                          <a:effectLst/>
                          <a:latin typeface="+mn-lt"/>
                        </a:rPr>
                        <a:t> </a:t>
                      </a:r>
                      <a:endParaRPr lang="de-DE" sz="900" b="0" i="0" u="none" strike="noStrike" dirty="0">
                        <a:solidFill>
                          <a:srgbClr val="000000"/>
                        </a:solidFill>
                        <a:effectLst/>
                        <a:latin typeface="+mn-lt"/>
                      </a:endParaRPr>
                    </a:p>
                  </a:txBody>
                  <a:tcPr marL="6896" marR="6896" marT="6896" marB="0" anchor="b"/>
                </a:tc>
                <a:extLst>
                  <a:ext uri="{0D108BD9-81ED-4DB2-BD59-A6C34878D82A}">
                    <a16:rowId xmlns:a16="http://schemas.microsoft.com/office/drawing/2014/main" val="667969260"/>
                  </a:ext>
                </a:extLst>
              </a:tr>
              <a:tr h="206935">
                <a:tc>
                  <a:txBody>
                    <a:bodyPr/>
                    <a:lstStyle/>
                    <a:p>
                      <a:pPr algn="l" fontAlgn="b"/>
                      <a:r>
                        <a:rPr lang="de-DE" sz="1600" u="sng" strike="noStrike">
                          <a:effectLst/>
                          <a:latin typeface="+mn-lt"/>
                        </a:rPr>
                        <a:t>Satisfaction with shape,</a:t>
                      </a:r>
                      <a:r>
                        <a:rPr lang="de-DE" sz="1600" u="none" strike="noStrike">
                          <a:effectLst/>
                          <a:latin typeface="+mn-lt"/>
                        </a:rPr>
                        <a:t> N (%)</a:t>
                      </a:r>
                      <a:endParaRPr lang="de-DE" sz="1600" b="1" i="0" u="none" strike="noStrike">
                        <a:solidFill>
                          <a:srgbClr val="000000"/>
                        </a:solidFill>
                        <a:effectLst/>
                        <a:latin typeface="+mn-lt"/>
                      </a:endParaRPr>
                    </a:p>
                  </a:txBody>
                  <a:tcPr marL="6896" marR="6896" marT="6896" marB="0" anchor="b"/>
                </a:tc>
                <a:tc>
                  <a:txBody>
                    <a:bodyPr/>
                    <a:lstStyle/>
                    <a:p>
                      <a:pPr algn="ctr" fontAlgn="b"/>
                      <a:r>
                        <a:rPr lang="de-DE" sz="1600" u="none" strike="noStrike" dirty="0">
                          <a:solidFill>
                            <a:srgbClr val="C00000"/>
                          </a:solidFill>
                          <a:effectLst/>
                          <a:latin typeface="+mn-lt"/>
                        </a:rPr>
                        <a:t> </a:t>
                      </a:r>
                      <a:endParaRPr lang="de-DE" sz="1600" b="0" i="0" u="none" strike="noStrike" dirty="0">
                        <a:solidFill>
                          <a:srgbClr val="C00000"/>
                        </a:solidFill>
                        <a:effectLst/>
                        <a:latin typeface="+mn-lt"/>
                      </a:endParaRPr>
                    </a:p>
                  </a:txBody>
                  <a:tcPr marL="6896" marR="6896" marT="6896" marB="0" anchor="b"/>
                </a:tc>
                <a:tc>
                  <a:txBody>
                    <a:bodyPr/>
                    <a:lstStyle/>
                    <a:p>
                      <a:pPr algn="ctr" fontAlgn="b"/>
                      <a:endParaRPr lang="de-DE" sz="1600" b="0" i="0" u="none" strike="noStrike" dirty="0">
                        <a:solidFill>
                          <a:srgbClr val="FF9900"/>
                        </a:solidFill>
                        <a:effectLst/>
                        <a:latin typeface="+mn-lt"/>
                      </a:endParaRPr>
                    </a:p>
                  </a:txBody>
                  <a:tcPr marL="6896" marR="6896" marT="6896" marB="0" anchor="b"/>
                </a:tc>
                <a:tc>
                  <a:txBody>
                    <a:bodyPr/>
                    <a:lstStyle/>
                    <a:p>
                      <a:pPr algn="ctr" fontAlgn="b"/>
                      <a:endParaRPr lang="de-DE" sz="1600" b="0" i="0" u="none" strike="noStrike" dirty="0">
                        <a:solidFill>
                          <a:srgbClr val="00B050"/>
                        </a:solidFill>
                        <a:effectLst/>
                        <a:latin typeface="+mn-lt"/>
                      </a:endParaRPr>
                    </a:p>
                  </a:txBody>
                  <a:tcPr marL="6896" marR="6896" marT="6896" marB="0" anchor="b"/>
                </a:tc>
                <a:tc>
                  <a:txBody>
                    <a:bodyPr/>
                    <a:lstStyle/>
                    <a:p>
                      <a:pPr algn="ctr" fontAlgn="b"/>
                      <a:r>
                        <a:rPr lang="de-DE" sz="1600" u="none" strike="noStrike" dirty="0" smtClean="0">
                          <a:effectLst/>
                          <a:latin typeface="+mn-lt"/>
                        </a:rPr>
                        <a:t>.179          </a:t>
                      </a:r>
                      <a:r>
                        <a:rPr lang="de-DE" sz="1600" u="none" strike="noStrike" dirty="0" smtClean="0">
                          <a:solidFill>
                            <a:srgbClr val="00B050"/>
                          </a:solidFill>
                          <a:effectLst/>
                          <a:latin typeface="+mn-lt"/>
                        </a:rPr>
                        <a:t>.015</a:t>
                      </a:r>
                      <a:endParaRPr lang="de-DE" sz="1600" b="0" i="0" u="none" strike="noStrike" dirty="0">
                        <a:solidFill>
                          <a:srgbClr val="00B050"/>
                        </a:solidFill>
                        <a:effectLst/>
                        <a:latin typeface="+mn-lt"/>
                      </a:endParaRPr>
                    </a:p>
                  </a:txBody>
                  <a:tcPr marL="6896" marR="6896" marT="6896" marB="0" anchor="b"/>
                </a:tc>
                <a:extLst>
                  <a:ext uri="{0D108BD9-81ED-4DB2-BD59-A6C34878D82A}">
                    <a16:rowId xmlns:a16="http://schemas.microsoft.com/office/drawing/2014/main" val="2831427280"/>
                  </a:ext>
                </a:extLst>
              </a:tr>
              <a:tr h="206935">
                <a:tc>
                  <a:txBody>
                    <a:bodyPr/>
                    <a:lstStyle/>
                    <a:p>
                      <a:pPr algn="l" fontAlgn="b"/>
                      <a:r>
                        <a:rPr lang="de-DE" sz="1600" u="none" strike="noStrike">
                          <a:effectLst/>
                          <a:latin typeface="+mn-lt"/>
                        </a:rPr>
                        <a:t>   satisfied</a:t>
                      </a:r>
                      <a:endParaRPr lang="de-DE" sz="1600" b="0" i="0" u="none" strike="noStrike">
                        <a:solidFill>
                          <a:srgbClr val="000000"/>
                        </a:solidFill>
                        <a:effectLst/>
                        <a:latin typeface="+mn-lt"/>
                      </a:endParaRPr>
                    </a:p>
                  </a:txBody>
                  <a:tcPr marL="6896" marR="6896" marT="6896" marB="0" anchor="b"/>
                </a:tc>
                <a:tc>
                  <a:txBody>
                    <a:bodyPr/>
                    <a:lstStyle/>
                    <a:p>
                      <a:pPr algn="ctr" fontAlgn="b"/>
                      <a:r>
                        <a:rPr lang="de-DE" sz="1600" u="none" strike="noStrike" dirty="0">
                          <a:solidFill>
                            <a:srgbClr val="C00000"/>
                          </a:solidFill>
                          <a:effectLst/>
                          <a:latin typeface="+mn-lt"/>
                        </a:rPr>
                        <a:t>29 (39)</a:t>
                      </a:r>
                      <a:endParaRPr lang="de-DE" sz="1600" b="0" i="0" u="none" strike="noStrike" dirty="0">
                        <a:solidFill>
                          <a:srgbClr val="C00000"/>
                        </a:solidFill>
                        <a:effectLst/>
                        <a:latin typeface="+mn-lt"/>
                      </a:endParaRPr>
                    </a:p>
                  </a:txBody>
                  <a:tcPr marL="6896" marR="6896" marT="6896" marB="0" anchor="b"/>
                </a:tc>
                <a:tc>
                  <a:txBody>
                    <a:bodyPr/>
                    <a:lstStyle/>
                    <a:p>
                      <a:pPr algn="ctr" fontAlgn="b"/>
                      <a:r>
                        <a:rPr lang="de-DE" sz="1600" u="none" strike="noStrike" dirty="0" smtClean="0">
                          <a:solidFill>
                            <a:srgbClr val="FF9900"/>
                          </a:solidFill>
                          <a:effectLst/>
                          <a:latin typeface="+mn-lt"/>
                        </a:rPr>
                        <a:t>13 (62)</a:t>
                      </a:r>
                      <a:endParaRPr lang="de-DE" sz="1600" b="0" i="0" u="none" strike="noStrike" dirty="0">
                        <a:solidFill>
                          <a:srgbClr val="FF9900"/>
                        </a:solidFill>
                        <a:effectLst/>
                        <a:latin typeface="+mn-lt"/>
                      </a:endParaRPr>
                    </a:p>
                  </a:txBody>
                  <a:tcPr marL="6896" marR="6896" marT="6896" marB="0" anchor="b"/>
                </a:tc>
                <a:tc>
                  <a:txBody>
                    <a:bodyPr/>
                    <a:lstStyle/>
                    <a:p>
                      <a:pPr algn="ctr" fontAlgn="b"/>
                      <a:r>
                        <a:rPr lang="de-DE" sz="1600" u="none" strike="noStrike" dirty="0">
                          <a:solidFill>
                            <a:srgbClr val="00B050"/>
                          </a:solidFill>
                          <a:effectLst/>
                          <a:latin typeface="+mn-lt"/>
                        </a:rPr>
                        <a:t>27 (39)</a:t>
                      </a:r>
                      <a:endParaRPr lang="de-DE" sz="1600" b="0" i="0" u="none" strike="noStrike" dirty="0">
                        <a:solidFill>
                          <a:srgbClr val="00B050"/>
                        </a:solidFill>
                        <a:effectLst/>
                        <a:latin typeface="+mn-lt"/>
                      </a:endParaRPr>
                    </a:p>
                  </a:txBody>
                  <a:tcPr marL="6896" marR="6896" marT="6896" marB="0" anchor="b"/>
                </a:tc>
                <a:tc>
                  <a:txBody>
                    <a:bodyPr/>
                    <a:lstStyle/>
                    <a:p>
                      <a:pPr algn="ctr" fontAlgn="b"/>
                      <a:r>
                        <a:rPr lang="de-DE" sz="1600" u="none" strike="noStrike" dirty="0">
                          <a:effectLst/>
                          <a:latin typeface="+mn-lt"/>
                        </a:rPr>
                        <a:t> </a:t>
                      </a:r>
                      <a:endParaRPr lang="de-DE" sz="1600" b="0" i="0" u="none" strike="noStrike" dirty="0">
                        <a:solidFill>
                          <a:srgbClr val="000000"/>
                        </a:solidFill>
                        <a:effectLst/>
                        <a:latin typeface="+mn-lt"/>
                      </a:endParaRPr>
                    </a:p>
                  </a:txBody>
                  <a:tcPr marL="6896" marR="6896" marT="6896" marB="0" anchor="b"/>
                </a:tc>
                <a:extLst>
                  <a:ext uri="{0D108BD9-81ED-4DB2-BD59-A6C34878D82A}">
                    <a16:rowId xmlns:a16="http://schemas.microsoft.com/office/drawing/2014/main" val="3731973975"/>
                  </a:ext>
                </a:extLst>
              </a:tr>
              <a:tr h="206935">
                <a:tc>
                  <a:txBody>
                    <a:bodyPr/>
                    <a:lstStyle/>
                    <a:p>
                      <a:pPr algn="l" fontAlgn="b"/>
                      <a:r>
                        <a:rPr lang="de-DE" sz="1600" u="none" strike="noStrike">
                          <a:effectLst/>
                          <a:latin typeface="+mn-lt"/>
                        </a:rPr>
                        <a:t>   moderately satisfied</a:t>
                      </a:r>
                      <a:endParaRPr lang="de-DE" sz="1600" b="0" i="0" u="none" strike="noStrike">
                        <a:solidFill>
                          <a:srgbClr val="000000"/>
                        </a:solidFill>
                        <a:effectLst/>
                        <a:latin typeface="+mn-lt"/>
                      </a:endParaRPr>
                    </a:p>
                  </a:txBody>
                  <a:tcPr marL="6896" marR="6896" marT="6896" marB="0" anchor="b"/>
                </a:tc>
                <a:tc>
                  <a:txBody>
                    <a:bodyPr/>
                    <a:lstStyle/>
                    <a:p>
                      <a:pPr algn="ctr" fontAlgn="b"/>
                      <a:r>
                        <a:rPr lang="de-DE" sz="1600" u="none" strike="noStrike" dirty="0">
                          <a:solidFill>
                            <a:srgbClr val="C00000"/>
                          </a:solidFill>
                          <a:effectLst/>
                          <a:latin typeface="+mn-lt"/>
                        </a:rPr>
                        <a:t>18 (24)</a:t>
                      </a:r>
                      <a:endParaRPr lang="de-DE" sz="1600" b="0" i="0" u="none" strike="noStrike" dirty="0">
                        <a:solidFill>
                          <a:srgbClr val="C00000"/>
                        </a:solidFill>
                        <a:effectLst/>
                        <a:latin typeface="+mn-lt"/>
                      </a:endParaRPr>
                    </a:p>
                  </a:txBody>
                  <a:tcPr marL="6896" marR="6896" marT="6896" marB="0" anchor="b"/>
                </a:tc>
                <a:tc>
                  <a:txBody>
                    <a:bodyPr/>
                    <a:lstStyle/>
                    <a:p>
                      <a:pPr algn="ctr" fontAlgn="b"/>
                      <a:r>
                        <a:rPr lang="de-DE" sz="1600" u="none" strike="noStrike" dirty="0">
                          <a:solidFill>
                            <a:srgbClr val="FF9900"/>
                          </a:solidFill>
                          <a:effectLst/>
                          <a:latin typeface="+mn-lt"/>
                        </a:rPr>
                        <a:t>3 (</a:t>
                      </a:r>
                      <a:r>
                        <a:rPr lang="de-DE" sz="1600" u="none" strike="noStrike" dirty="0" smtClean="0">
                          <a:solidFill>
                            <a:srgbClr val="FF9900"/>
                          </a:solidFill>
                          <a:effectLst/>
                          <a:latin typeface="+mn-lt"/>
                        </a:rPr>
                        <a:t>14)</a:t>
                      </a:r>
                      <a:endParaRPr lang="de-DE" sz="1600" b="0" i="0" u="none" strike="noStrike" dirty="0">
                        <a:solidFill>
                          <a:srgbClr val="FF9900"/>
                        </a:solidFill>
                        <a:effectLst/>
                        <a:latin typeface="+mn-lt"/>
                      </a:endParaRPr>
                    </a:p>
                  </a:txBody>
                  <a:tcPr marL="6896" marR="6896" marT="6896" marB="0" anchor="b"/>
                </a:tc>
                <a:tc>
                  <a:txBody>
                    <a:bodyPr/>
                    <a:lstStyle/>
                    <a:p>
                      <a:pPr algn="ctr" fontAlgn="b"/>
                      <a:r>
                        <a:rPr lang="de-DE" sz="1600" u="none" strike="noStrike" dirty="0">
                          <a:solidFill>
                            <a:srgbClr val="00B050"/>
                          </a:solidFill>
                          <a:effectLst/>
                          <a:latin typeface="+mn-lt"/>
                        </a:rPr>
                        <a:t>34 (49)</a:t>
                      </a:r>
                      <a:endParaRPr lang="de-DE" sz="1600" b="0" i="0" u="none" strike="noStrike" dirty="0">
                        <a:solidFill>
                          <a:srgbClr val="00B050"/>
                        </a:solidFill>
                        <a:effectLst/>
                        <a:latin typeface="+mn-lt"/>
                      </a:endParaRPr>
                    </a:p>
                  </a:txBody>
                  <a:tcPr marL="6896" marR="6896" marT="6896" marB="0" anchor="b"/>
                </a:tc>
                <a:tc>
                  <a:txBody>
                    <a:bodyPr/>
                    <a:lstStyle/>
                    <a:p>
                      <a:pPr algn="ctr" fontAlgn="b"/>
                      <a:r>
                        <a:rPr lang="de-DE" sz="1600" u="none" strike="noStrike" dirty="0">
                          <a:effectLst/>
                          <a:latin typeface="+mn-lt"/>
                        </a:rPr>
                        <a:t> </a:t>
                      </a:r>
                      <a:endParaRPr lang="de-DE" sz="1600" b="0" i="0" u="none" strike="noStrike" dirty="0">
                        <a:solidFill>
                          <a:srgbClr val="000000"/>
                        </a:solidFill>
                        <a:effectLst/>
                        <a:latin typeface="+mn-lt"/>
                      </a:endParaRPr>
                    </a:p>
                  </a:txBody>
                  <a:tcPr marL="6896" marR="6896" marT="6896" marB="0" anchor="b"/>
                </a:tc>
                <a:extLst>
                  <a:ext uri="{0D108BD9-81ED-4DB2-BD59-A6C34878D82A}">
                    <a16:rowId xmlns:a16="http://schemas.microsoft.com/office/drawing/2014/main" val="2707373346"/>
                  </a:ext>
                </a:extLst>
              </a:tr>
              <a:tr h="206935">
                <a:tc>
                  <a:txBody>
                    <a:bodyPr/>
                    <a:lstStyle/>
                    <a:p>
                      <a:pPr algn="l" fontAlgn="b"/>
                      <a:r>
                        <a:rPr lang="de-DE" sz="1600" u="none" strike="noStrike">
                          <a:effectLst/>
                          <a:latin typeface="+mn-lt"/>
                        </a:rPr>
                        <a:t>   dissatisfied</a:t>
                      </a:r>
                      <a:endParaRPr lang="de-DE" sz="1600" b="0" i="0" u="none" strike="noStrike">
                        <a:solidFill>
                          <a:srgbClr val="000000"/>
                        </a:solidFill>
                        <a:effectLst/>
                        <a:latin typeface="+mn-lt"/>
                      </a:endParaRPr>
                    </a:p>
                  </a:txBody>
                  <a:tcPr marL="6896" marR="6896" marT="6896" marB="0" anchor="b"/>
                </a:tc>
                <a:tc>
                  <a:txBody>
                    <a:bodyPr/>
                    <a:lstStyle/>
                    <a:p>
                      <a:pPr algn="ctr" fontAlgn="b"/>
                      <a:r>
                        <a:rPr lang="de-DE" sz="1600" u="none" strike="noStrike" dirty="0">
                          <a:solidFill>
                            <a:srgbClr val="C00000"/>
                          </a:solidFill>
                          <a:effectLst/>
                          <a:latin typeface="+mn-lt"/>
                        </a:rPr>
                        <a:t>27 (37)</a:t>
                      </a:r>
                      <a:endParaRPr lang="de-DE" sz="1600" b="0" i="0" u="none" strike="noStrike" dirty="0">
                        <a:solidFill>
                          <a:srgbClr val="C00000"/>
                        </a:solidFill>
                        <a:effectLst/>
                        <a:latin typeface="+mn-lt"/>
                      </a:endParaRPr>
                    </a:p>
                  </a:txBody>
                  <a:tcPr marL="6896" marR="6896" marT="6896" marB="0" anchor="b"/>
                </a:tc>
                <a:tc>
                  <a:txBody>
                    <a:bodyPr/>
                    <a:lstStyle/>
                    <a:p>
                      <a:pPr algn="ctr" fontAlgn="b"/>
                      <a:r>
                        <a:rPr lang="de-DE" sz="1600" u="none" strike="noStrike" dirty="0">
                          <a:solidFill>
                            <a:srgbClr val="FF9900"/>
                          </a:solidFill>
                          <a:effectLst/>
                          <a:latin typeface="+mn-lt"/>
                        </a:rPr>
                        <a:t>5 </a:t>
                      </a:r>
                      <a:r>
                        <a:rPr lang="de-DE" sz="1600" u="none" strike="noStrike" dirty="0" smtClean="0">
                          <a:solidFill>
                            <a:srgbClr val="FF9900"/>
                          </a:solidFill>
                          <a:effectLst/>
                          <a:latin typeface="+mn-lt"/>
                        </a:rPr>
                        <a:t>(24)</a:t>
                      </a:r>
                      <a:endParaRPr lang="de-DE" sz="1600" b="0" i="0" u="none" strike="noStrike" dirty="0">
                        <a:solidFill>
                          <a:srgbClr val="FF9900"/>
                        </a:solidFill>
                        <a:effectLst/>
                        <a:latin typeface="+mn-lt"/>
                      </a:endParaRPr>
                    </a:p>
                  </a:txBody>
                  <a:tcPr marL="6896" marR="6896" marT="6896" marB="0" anchor="b"/>
                </a:tc>
                <a:tc>
                  <a:txBody>
                    <a:bodyPr/>
                    <a:lstStyle/>
                    <a:p>
                      <a:pPr algn="ctr" fontAlgn="b"/>
                      <a:r>
                        <a:rPr lang="de-DE" sz="1600" u="none" strike="noStrike" dirty="0">
                          <a:solidFill>
                            <a:srgbClr val="00B050"/>
                          </a:solidFill>
                          <a:effectLst/>
                          <a:latin typeface="+mn-lt"/>
                        </a:rPr>
                        <a:t>8 (12)</a:t>
                      </a:r>
                      <a:endParaRPr lang="de-DE" sz="1600" b="0" i="0" u="none" strike="noStrike" dirty="0">
                        <a:solidFill>
                          <a:srgbClr val="00B050"/>
                        </a:solidFill>
                        <a:effectLst/>
                        <a:latin typeface="+mn-lt"/>
                      </a:endParaRPr>
                    </a:p>
                  </a:txBody>
                  <a:tcPr marL="6896" marR="6896" marT="6896" marB="0" anchor="b"/>
                </a:tc>
                <a:tc>
                  <a:txBody>
                    <a:bodyPr/>
                    <a:lstStyle/>
                    <a:p>
                      <a:pPr algn="ctr" fontAlgn="b"/>
                      <a:r>
                        <a:rPr lang="de-DE" sz="1600" u="none" strike="noStrike" dirty="0">
                          <a:effectLst/>
                          <a:latin typeface="+mn-lt"/>
                        </a:rPr>
                        <a:t> </a:t>
                      </a:r>
                      <a:endParaRPr lang="de-DE" sz="1600" b="0" i="0" u="none" strike="noStrike" dirty="0">
                        <a:solidFill>
                          <a:srgbClr val="000000"/>
                        </a:solidFill>
                        <a:effectLst/>
                        <a:latin typeface="+mn-lt"/>
                      </a:endParaRPr>
                    </a:p>
                  </a:txBody>
                  <a:tcPr marL="6896" marR="6896" marT="6896" marB="0" anchor="b"/>
                </a:tc>
                <a:extLst>
                  <a:ext uri="{0D108BD9-81ED-4DB2-BD59-A6C34878D82A}">
                    <a16:rowId xmlns:a16="http://schemas.microsoft.com/office/drawing/2014/main" val="612023765"/>
                  </a:ext>
                </a:extLst>
              </a:tr>
              <a:tr h="206935">
                <a:tc>
                  <a:txBody>
                    <a:bodyPr/>
                    <a:lstStyle/>
                    <a:p>
                      <a:pPr algn="l" fontAlgn="b"/>
                      <a:endParaRPr lang="de-DE" sz="900" b="0" i="0" u="none" strike="noStrike" dirty="0">
                        <a:solidFill>
                          <a:srgbClr val="000000"/>
                        </a:solidFill>
                        <a:effectLst/>
                        <a:latin typeface="+mn-lt"/>
                      </a:endParaRPr>
                    </a:p>
                  </a:txBody>
                  <a:tcPr marL="6896" marR="6896" marT="6896" marB="0" anchor="b"/>
                </a:tc>
                <a:tc>
                  <a:txBody>
                    <a:bodyPr/>
                    <a:lstStyle/>
                    <a:p>
                      <a:pPr algn="ctr" fontAlgn="b"/>
                      <a:r>
                        <a:rPr lang="de-DE" sz="900" u="none" strike="noStrike" dirty="0">
                          <a:solidFill>
                            <a:srgbClr val="C00000"/>
                          </a:solidFill>
                          <a:effectLst/>
                          <a:latin typeface="+mn-lt"/>
                        </a:rPr>
                        <a:t> </a:t>
                      </a:r>
                      <a:endParaRPr lang="de-DE" sz="900" b="0" i="0" u="none" strike="noStrike" dirty="0">
                        <a:solidFill>
                          <a:srgbClr val="C00000"/>
                        </a:solidFill>
                        <a:effectLst/>
                        <a:latin typeface="+mn-lt"/>
                      </a:endParaRPr>
                    </a:p>
                  </a:txBody>
                  <a:tcPr marL="6896" marR="6896" marT="6896" marB="0" anchor="b"/>
                </a:tc>
                <a:tc>
                  <a:txBody>
                    <a:bodyPr/>
                    <a:lstStyle/>
                    <a:p>
                      <a:pPr algn="ctr" fontAlgn="b"/>
                      <a:endParaRPr lang="de-DE" sz="900" b="0" i="0" u="none" strike="noStrike" dirty="0">
                        <a:solidFill>
                          <a:srgbClr val="FF9900"/>
                        </a:solidFill>
                        <a:effectLst/>
                        <a:latin typeface="+mn-lt"/>
                      </a:endParaRPr>
                    </a:p>
                  </a:txBody>
                  <a:tcPr marL="6896" marR="6896" marT="6896" marB="0" anchor="b"/>
                </a:tc>
                <a:tc>
                  <a:txBody>
                    <a:bodyPr/>
                    <a:lstStyle/>
                    <a:p>
                      <a:pPr algn="ctr" fontAlgn="b"/>
                      <a:endParaRPr lang="de-DE" sz="900" b="0" i="0" u="none" strike="noStrike" dirty="0">
                        <a:solidFill>
                          <a:srgbClr val="00B050"/>
                        </a:solidFill>
                        <a:effectLst/>
                        <a:latin typeface="+mn-lt"/>
                      </a:endParaRPr>
                    </a:p>
                  </a:txBody>
                  <a:tcPr marL="6896" marR="6896" marT="6896" marB="0" anchor="b"/>
                </a:tc>
                <a:tc>
                  <a:txBody>
                    <a:bodyPr/>
                    <a:lstStyle/>
                    <a:p>
                      <a:pPr algn="ctr" fontAlgn="b"/>
                      <a:r>
                        <a:rPr lang="de-DE" sz="900" u="none" strike="noStrike" dirty="0">
                          <a:effectLst/>
                          <a:latin typeface="+mn-lt"/>
                        </a:rPr>
                        <a:t> </a:t>
                      </a:r>
                      <a:endParaRPr lang="de-DE" sz="900" b="0" i="0" u="none" strike="noStrike" dirty="0">
                        <a:solidFill>
                          <a:srgbClr val="000000"/>
                        </a:solidFill>
                        <a:effectLst/>
                        <a:latin typeface="+mn-lt"/>
                      </a:endParaRPr>
                    </a:p>
                  </a:txBody>
                  <a:tcPr marL="6896" marR="6896" marT="6896" marB="0" anchor="b"/>
                </a:tc>
                <a:extLst>
                  <a:ext uri="{0D108BD9-81ED-4DB2-BD59-A6C34878D82A}">
                    <a16:rowId xmlns:a16="http://schemas.microsoft.com/office/drawing/2014/main" val="3983684881"/>
                  </a:ext>
                </a:extLst>
              </a:tr>
              <a:tr h="206935">
                <a:tc>
                  <a:txBody>
                    <a:bodyPr/>
                    <a:lstStyle/>
                    <a:p>
                      <a:pPr algn="l" fontAlgn="b"/>
                      <a:r>
                        <a:rPr lang="en-US" sz="1600" u="sng" strike="noStrike">
                          <a:effectLst/>
                          <a:latin typeface="+mn-lt"/>
                        </a:rPr>
                        <a:t>How fat do you feel?</a:t>
                      </a:r>
                      <a:r>
                        <a:rPr lang="en-US" sz="1600" u="none" strike="noStrike">
                          <a:effectLst/>
                          <a:latin typeface="+mn-lt"/>
                        </a:rPr>
                        <a:t> N (%)</a:t>
                      </a:r>
                      <a:endParaRPr lang="en-US" sz="1600" b="1" i="0" u="sng" strike="noStrike">
                        <a:solidFill>
                          <a:srgbClr val="000000"/>
                        </a:solidFill>
                        <a:effectLst/>
                        <a:latin typeface="+mn-lt"/>
                      </a:endParaRPr>
                    </a:p>
                  </a:txBody>
                  <a:tcPr marL="6896" marR="6896" marT="6896" marB="0" anchor="b"/>
                </a:tc>
                <a:tc>
                  <a:txBody>
                    <a:bodyPr/>
                    <a:lstStyle/>
                    <a:p>
                      <a:pPr algn="ctr" fontAlgn="b"/>
                      <a:r>
                        <a:rPr lang="de-DE" sz="1600" u="none" strike="noStrike">
                          <a:solidFill>
                            <a:srgbClr val="C00000"/>
                          </a:solidFill>
                          <a:effectLst/>
                          <a:latin typeface="+mn-lt"/>
                        </a:rPr>
                        <a:t> </a:t>
                      </a:r>
                      <a:endParaRPr lang="de-DE" sz="1600" b="0" i="0" u="none" strike="noStrike">
                        <a:solidFill>
                          <a:srgbClr val="C00000"/>
                        </a:solidFill>
                        <a:effectLst/>
                        <a:latin typeface="+mn-lt"/>
                      </a:endParaRPr>
                    </a:p>
                  </a:txBody>
                  <a:tcPr marL="6896" marR="6896" marT="6896" marB="0" anchor="b"/>
                </a:tc>
                <a:tc>
                  <a:txBody>
                    <a:bodyPr/>
                    <a:lstStyle/>
                    <a:p>
                      <a:pPr algn="ctr" fontAlgn="b"/>
                      <a:endParaRPr lang="de-DE" sz="1600" b="0" i="0" u="none" strike="noStrike" dirty="0">
                        <a:solidFill>
                          <a:srgbClr val="FF9900"/>
                        </a:solidFill>
                        <a:effectLst/>
                        <a:latin typeface="+mn-lt"/>
                      </a:endParaRPr>
                    </a:p>
                  </a:txBody>
                  <a:tcPr marL="6896" marR="6896" marT="6896" marB="0" anchor="b"/>
                </a:tc>
                <a:tc>
                  <a:txBody>
                    <a:bodyPr/>
                    <a:lstStyle/>
                    <a:p>
                      <a:pPr algn="ctr" fontAlgn="b"/>
                      <a:endParaRPr lang="de-DE" sz="1600" b="0" i="0" u="none" strike="noStrike" dirty="0">
                        <a:solidFill>
                          <a:srgbClr val="00B050"/>
                        </a:solidFill>
                        <a:effectLst/>
                        <a:latin typeface="+mn-lt"/>
                      </a:endParaRPr>
                    </a:p>
                  </a:txBody>
                  <a:tcPr marL="6896" marR="6896" marT="6896" marB="0" anchor="b"/>
                </a:tc>
                <a:tc>
                  <a:txBody>
                    <a:bodyPr/>
                    <a:lstStyle/>
                    <a:p>
                      <a:pPr algn="ctr" fontAlgn="b"/>
                      <a:r>
                        <a:rPr lang="de-DE" sz="1600" u="none" strike="noStrike" dirty="0" smtClean="0">
                          <a:effectLst/>
                          <a:latin typeface="+mn-lt"/>
                        </a:rPr>
                        <a:t>.696          .103</a:t>
                      </a:r>
                      <a:endParaRPr lang="de-DE" sz="1600" b="0" i="0" u="none" strike="noStrike" dirty="0">
                        <a:solidFill>
                          <a:srgbClr val="00B050"/>
                        </a:solidFill>
                        <a:effectLst/>
                        <a:latin typeface="+mn-lt"/>
                      </a:endParaRPr>
                    </a:p>
                  </a:txBody>
                  <a:tcPr marL="6896" marR="6896" marT="6896" marB="0" anchor="b"/>
                </a:tc>
                <a:extLst>
                  <a:ext uri="{0D108BD9-81ED-4DB2-BD59-A6C34878D82A}">
                    <a16:rowId xmlns:a16="http://schemas.microsoft.com/office/drawing/2014/main" val="341447773"/>
                  </a:ext>
                </a:extLst>
              </a:tr>
              <a:tr h="206935">
                <a:tc>
                  <a:txBody>
                    <a:bodyPr/>
                    <a:lstStyle/>
                    <a:p>
                      <a:pPr algn="l" fontAlgn="b"/>
                      <a:r>
                        <a:rPr lang="de-DE" sz="1600" u="none" strike="noStrike">
                          <a:effectLst/>
                          <a:latin typeface="+mn-lt"/>
                        </a:rPr>
                        <a:t>    very fat/ fat</a:t>
                      </a:r>
                      <a:endParaRPr lang="de-DE" sz="1600" b="0" i="0" u="none" strike="noStrike">
                        <a:solidFill>
                          <a:srgbClr val="000000"/>
                        </a:solidFill>
                        <a:effectLst/>
                        <a:latin typeface="+mn-lt"/>
                      </a:endParaRPr>
                    </a:p>
                  </a:txBody>
                  <a:tcPr marL="6896" marR="6896" marT="6896" marB="0" anchor="b"/>
                </a:tc>
                <a:tc>
                  <a:txBody>
                    <a:bodyPr/>
                    <a:lstStyle/>
                    <a:p>
                      <a:pPr algn="ctr" fontAlgn="b"/>
                      <a:r>
                        <a:rPr lang="de-DE" sz="1600" u="none" strike="noStrike">
                          <a:solidFill>
                            <a:srgbClr val="C00000"/>
                          </a:solidFill>
                          <a:effectLst/>
                          <a:latin typeface="+mn-lt"/>
                        </a:rPr>
                        <a:t>12 (16)</a:t>
                      </a:r>
                      <a:endParaRPr lang="de-DE" sz="1600" b="0" i="0" u="none" strike="noStrike">
                        <a:solidFill>
                          <a:srgbClr val="C00000"/>
                        </a:solidFill>
                        <a:effectLst/>
                        <a:latin typeface="+mn-lt"/>
                      </a:endParaRPr>
                    </a:p>
                  </a:txBody>
                  <a:tcPr marL="6896" marR="6896" marT="6896" marB="0" anchor="b"/>
                </a:tc>
                <a:tc>
                  <a:txBody>
                    <a:bodyPr/>
                    <a:lstStyle/>
                    <a:p>
                      <a:pPr algn="ctr" fontAlgn="b"/>
                      <a:r>
                        <a:rPr lang="de-DE" sz="1600" u="none" strike="noStrike" dirty="0">
                          <a:solidFill>
                            <a:srgbClr val="FF9900"/>
                          </a:solidFill>
                          <a:effectLst/>
                          <a:latin typeface="+mn-lt"/>
                        </a:rPr>
                        <a:t>3 (</a:t>
                      </a:r>
                      <a:r>
                        <a:rPr lang="de-DE" sz="1600" u="none" strike="noStrike" dirty="0" smtClean="0">
                          <a:solidFill>
                            <a:srgbClr val="FF9900"/>
                          </a:solidFill>
                          <a:effectLst/>
                          <a:latin typeface="+mn-lt"/>
                        </a:rPr>
                        <a:t>14)</a:t>
                      </a:r>
                      <a:endParaRPr lang="de-DE" sz="1600" b="0" i="0" u="none" strike="noStrike" dirty="0">
                        <a:solidFill>
                          <a:srgbClr val="FF9900"/>
                        </a:solidFill>
                        <a:effectLst/>
                        <a:latin typeface="+mn-lt"/>
                      </a:endParaRPr>
                    </a:p>
                  </a:txBody>
                  <a:tcPr marL="6896" marR="6896" marT="6896" marB="0" anchor="b"/>
                </a:tc>
                <a:tc>
                  <a:txBody>
                    <a:bodyPr/>
                    <a:lstStyle/>
                    <a:p>
                      <a:pPr algn="ctr" fontAlgn="b"/>
                      <a:r>
                        <a:rPr lang="de-DE" sz="1600" u="none" strike="noStrike" dirty="0">
                          <a:solidFill>
                            <a:srgbClr val="00B050"/>
                          </a:solidFill>
                          <a:effectLst/>
                          <a:latin typeface="+mn-lt"/>
                        </a:rPr>
                        <a:t>3 (4)</a:t>
                      </a:r>
                      <a:endParaRPr lang="de-DE" sz="1600" b="0" i="0" u="none" strike="noStrike" dirty="0">
                        <a:solidFill>
                          <a:srgbClr val="00B050"/>
                        </a:solidFill>
                        <a:effectLst/>
                        <a:latin typeface="+mn-lt"/>
                      </a:endParaRPr>
                    </a:p>
                  </a:txBody>
                  <a:tcPr marL="6896" marR="6896" marT="6896" marB="0" anchor="b"/>
                </a:tc>
                <a:tc>
                  <a:txBody>
                    <a:bodyPr/>
                    <a:lstStyle/>
                    <a:p>
                      <a:pPr algn="ctr" fontAlgn="b"/>
                      <a:r>
                        <a:rPr lang="de-DE" sz="1600" u="none" strike="noStrike" dirty="0">
                          <a:effectLst/>
                          <a:latin typeface="+mn-lt"/>
                        </a:rPr>
                        <a:t> </a:t>
                      </a:r>
                      <a:endParaRPr lang="de-DE" sz="1600" b="0" i="0" u="none" strike="noStrike" dirty="0">
                        <a:solidFill>
                          <a:srgbClr val="000000"/>
                        </a:solidFill>
                        <a:effectLst/>
                        <a:latin typeface="+mn-lt"/>
                      </a:endParaRPr>
                    </a:p>
                  </a:txBody>
                  <a:tcPr marL="6896" marR="6896" marT="6896" marB="0" anchor="b"/>
                </a:tc>
                <a:extLst>
                  <a:ext uri="{0D108BD9-81ED-4DB2-BD59-A6C34878D82A}">
                    <a16:rowId xmlns:a16="http://schemas.microsoft.com/office/drawing/2014/main" val="3441487026"/>
                  </a:ext>
                </a:extLst>
              </a:tr>
              <a:tr h="206935">
                <a:tc>
                  <a:txBody>
                    <a:bodyPr/>
                    <a:lstStyle/>
                    <a:p>
                      <a:pPr algn="l" fontAlgn="b"/>
                      <a:r>
                        <a:rPr lang="de-DE" sz="1600" u="none" strike="noStrike">
                          <a:effectLst/>
                          <a:latin typeface="+mn-lt"/>
                        </a:rPr>
                        <a:t>    moderately</a:t>
                      </a:r>
                      <a:endParaRPr lang="de-DE" sz="1600" b="0" i="0" u="none" strike="noStrike">
                        <a:solidFill>
                          <a:srgbClr val="000000"/>
                        </a:solidFill>
                        <a:effectLst/>
                        <a:latin typeface="+mn-lt"/>
                      </a:endParaRPr>
                    </a:p>
                  </a:txBody>
                  <a:tcPr marL="6896" marR="6896" marT="6896" marB="0" anchor="b"/>
                </a:tc>
                <a:tc>
                  <a:txBody>
                    <a:bodyPr/>
                    <a:lstStyle/>
                    <a:p>
                      <a:pPr algn="ctr" fontAlgn="b"/>
                      <a:r>
                        <a:rPr lang="de-DE" sz="1600" u="none" strike="noStrike">
                          <a:solidFill>
                            <a:srgbClr val="C00000"/>
                          </a:solidFill>
                          <a:effectLst/>
                          <a:latin typeface="+mn-lt"/>
                        </a:rPr>
                        <a:t>20 (27)</a:t>
                      </a:r>
                      <a:endParaRPr lang="de-DE" sz="1600" b="0" i="0" u="none" strike="noStrike">
                        <a:solidFill>
                          <a:srgbClr val="C00000"/>
                        </a:solidFill>
                        <a:effectLst/>
                        <a:latin typeface="+mn-lt"/>
                      </a:endParaRPr>
                    </a:p>
                  </a:txBody>
                  <a:tcPr marL="6896" marR="6896" marT="6896" marB="0" anchor="b"/>
                </a:tc>
                <a:tc>
                  <a:txBody>
                    <a:bodyPr/>
                    <a:lstStyle/>
                    <a:p>
                      <a:pPr algn="ctr" fontAlgn="b"/>
                      <a:r>
                        <a:rPr lang="de-DE" sz="1600" u="none" strike="noStrike" dirty="0" smtClean="0">
                          <a:solidFill>
                            <a:srgbClr val="FF9900"/>
                          </a:solidFill>
                          <a:effectLst/>
                          <a:latin typeface="+mn-lt"/>
                        </a:rPr>
                        <a:t>4 </a:t>
                      </a:r>
                      <a:r>
                        <a:rPr lang="de-DE" sz="1600" u="none" strike="noStrike" dirty="0">
                          <a:solidFill>
                            <a:srgbClr val="FF9900"/>
                          </a:solidFill>
                          <a:effectLst/>
                          <a:latin typeface="+mn-lt"/>
                        </a:rPr>
                        <a:t>(19)</a:t>
                      </a:r>
                      <a:endParaRPr lang="de-DE" sz="1600" b="0" i="0" u="none" strike="noStrike" dirty="0">
                        <a:solidFill>
                          <a:srgbClr val="FF9900"/>
                        </a:solidFill>
                        <a:effectLst/>
                        <a:latin typeface="+mn-lt"/>
                      </a:endParaRPr>
                    </a:p>
                  </a:txBody>
                  <a:tcPr marL="6896" marR="6896" marT="6896" marB="0" anchor="b"/>
                </a:tc>
                <a:tc>
                  <a:txBody>
                    <a:bodyPr/>
                    <a:lstStyle/>
                    <a:p>
                      <a:pPr algn="ctr" fontAlgn="b"/>
                      <a:r>
                        <a:rPr lang="de-DE" sz="1600" u="none" strike="noStrike" dirty="0">
                          <a:solidFill>
                            <a:srgbClr val="00B050"/>
                          </a:solidFill>
                          <a:effectLst/>
                          <a:latin typeface="+mn-lt"/>
                        </a:rPr>
                        <a:t>27 (39)</a:t>
                      </a:r>
                      <a:endParaRPr lang="de-DE" sz="1600" b="0" i="0" u="none" strike="noStrike" dirty="0">
                        <a:solidFill>
                          <a:srgbClr val="00B050"/>
                        </a:solidFill>
                        <a:effectLst/>
                        <a:latin typeface="+mn-lt"/>
                      </a:endParaRPr>
                    </a:p>
                  </a:txBody>
                  <a:tcPr marL="6896" marR="6896" marT="6896" marB="0" anchor="b"/>
                </a:tc>
                <a:tc>
                  <a:txBody>
                    <a:bodyPr/>
                    <a:lstStyle/>
                    <a:p>
                      <a:pPr algn="ctr" fontAlgn="b"/>
                      <a:r>
                        <a:rPr lang="de-DE" sz="1600" u="none" strike="noStrike" dirty="0">
                          <a:effectLst/>
                          <a:latin typeface="+mn-lt"/>
                        </a:rPr>
                        <a:t> </a:t>
                      </a:r>
                      <a:endParaRPr lang="de-DE" sz="1600" b="0" i="0" u="none" strike="noStrike" dirty="0">
                        <a:solidFill>
                          <a:srgbClr val="000000"/>
                        </a:solidFill>
                        <a:effectLst/>
                        <a:latin typeface="+mn-lt"/>
                      </a:endParaRPr>
                    </a:p>
                  </a:txBody>
                  <a:tcPr marL="6896" marR="6896" marT="6896" marB="0" anchor="b"/>
                </a:tc>
                <a:extLst>
                  <a:ext uri="{0D108BD9-81ED-4DB2-BD59-A6C34878D82A}">
                    <a16:rowId xmlns:a16="http://schemas.microsoft.com/office/drawing/2014/main" val="4023134759"/>
                  </a:ext>
                </a:extLst>
              </a:tr>
              <a:tr h="206935">
                <a:tc>
                  <a:txBody>
                    <a:bodyPr/>
                    <a:lstStyle/>
                    <a:p>
                      <a:pPr algn="l" fontAlgn="b"/>
                      <a:r>
                        <a:rPr lang="de-DE" sz="1600" u="none" strike="noStrike">
                          <a:effectLst/>
                          <a:latin typeface="+mn-lt"/>
                        </a:rPr>
                        <a:t>    slightly/ not at all</a:t>
                      </a:r>
                      <a:endParaRPr lang="de-DE" sz="1600" b="0" i="0" u="none" strike="noStrike">
                        <a:solidFill>
                          <a:srgbClr val="000000"/>
                        </a:solidFill>
                        <a:effectLst/>
                        <a:latin typeface="+mn-lt"/>
                      </a:endParaRPr>
                    </a:p>
                  </a:txBody>
                  <a:tcPr marL="6896" marR="6896" marT="6896" marB="0" anchor="b"/>
                </a:tc>
                <a:tc>
                  <a:txBody>
                    <a:bodyPr/>
                    <a:lstStyle/>
                    <a:p>
                      <a:pPr algn="ctr" fontAlgn="b"/>
                      <a:r>
                        <a:rPr lang="de-DE" sz="1600" u="none" strike="noStrike">
                          <a:solidFill>
                            <a:srgbClr val="C00000"/>
                          </a:solidFill>
                          <a:effectLst/>
                          <a:latin typeface="+mn-lt"/>
                        </a:rPr>
                        <a:t>42 (57)</a:t>
                      </a:r>
                      <a:endParaRPr lang="de-DE" sz="1600" b="0" i="0" u="none" strike="noStrike">
                        <a:solidFill>
                          <a:srgbClr val="C00000"/>
                        </a:solidFill>
                        <a:effectLst/>
                        <a:latin typeface="+mn-lt"/>
                      </a:endParaRPr>
                    </a:p>
                  </a:txBody>
                  <a:tcPr marL="6896" marR="6896" marT="6896" marB="0" anchor="b"/>
                </a:tc>
                <a:tc>
                  <a:txBody>
                    <a:bodyPr/>
                    <a:lstStyle/>
                    <a:p>
                      <a:pPr algn="ctr" fontAlgn="b"/>
                      <a:r>
                        <a:rPr lang="de-DE" sz="1600" u="none" strike="noStrike" dirty="0" smtClean="0">
                          <a:solidFill>
                            <a:srgbClr val="FF9900"/>
                          </a:solidFill>
                          <a:effectLst/>
                          <a:latin typeface="+mn-lt"/>
                        </a:rPr>
                        <a:t>14 </a:t>
                      </a:r>
                      <a:r>
                        <a:rPr lang="de-DE" sz="1600" u="none" strike="noStrike" dirty="0">
                          <a:solidFill>
                            <a:srgbClr val="FF9900"/>
                          </a:solidFill>
                          <a:effectLst/>
                          <a:latin typeface="+mn-lt"/>
                        </a:rPr>
                        <a:t>(</a:t>
                      </a:r>
                      <a:r>
                        <a:rPr lang="de-DE" sz="1600" u="none" strike="noStrike" dirty="0" smtClean="0">
                          <a:solidFill>
                            <a:srgbClr val="FF9900"/>
                          </a:solidFill>
                          <a:effectLst/>
                          <a:latin typeface="+mn-lt"/>
                        </a:rPr>
                        <a:t>67)</a:t>
                      </a:r>
                      <a:endParaRPr lang="de-DE" sz="1600" b="0" i="0" u="none" strike="noStrike" dirty="0">
                        <a:solidFill>
                          <a:srgbClr val="FF9900"/>
                        </a:solidFill>
                        <a:effectLst/>
                        <a:latin typeface="+mn-lt"/>
                      </a:endParaRPr>
                    </a:p>
                  </a:txBody>
                  <a:tcPr marL="6896" marR="6896" marT="6896" marB="0" anchor="b"/>
                </a:tc>
                <a:tc>
                  <a:txBody>
                    <a:bodyPr/>
                    <a:lstStyle/>
                    <a:p>
                      <a:pPr algn="ctr" fontAlgn="b"/>
                      <a:r>
                        <a:rPr lang="de-DE" sz="1600" u="none" strike="noStrike" dirty="0">
                          <a:solidFill>
                            <a:srgbClr val="00B050"/>
                          </a:solidFill>
                          <a:effectLst/>
                          <a:latin typeface="+mn-lt"/>
                        </a:rPr>
                        <a:t>39 (57)</a:t>
                      </a:r>
                      <a:endParaRPr lang="de-DE" sz="1600" b="0" i="0" u="none" strike="noStrike" dirty="0">
                        <a:solidFill>
                          <a:srgbClr val="00B050"/>
                        </a:solidFill>
                        <a:effectLst/>
                        <a:latin typeface="+mn-lt"/>
                      </a:endParaRPr>
                    </a:p>
                  </a:txBody>
                  <a:tcPr marL="6896" marR="6896" marT="6896" marB="0" anchor="b"/>
                </a:tc>
                <a:tc>
                  <a:txBody>
                    <a:bodyPr/>
                    <a:lstStyle/>
                    <a:p>
                      <a:pPr algn="ctr" fontAlgn="b"/>
                      <a:r>
                        <a:rPr lang="de-DE" sz="1600" u="none" strike="noStrike" dirty="0">
                          <a:effectLst/>
                          <a:latin typeface="+mn-lt"/>
                        </a:rPr>
                        <a:t> </a:t>
                      </a:r>
                      <a:endParaRPr lang="de-DE" sz="1600" b="0" i="0" u="none" strike="noStrike" dirty="0">
                        <a:solidFill>
                          <a:srgbClr val="000000"/>
                        </a:solidFill>
                        <a:effectLst/>
                        <a:latin typeface="+mn-lt"/>
                      </a:endParaRPr>
                    </a:p>
                  </a:txBody>
                  <a:tcPr marL="6896" marR="6896" marT="6896" marB="0" anchor="b"/>
                </a:tc>
                <a:extLst>
                  <a:ext uri="{0D108BD9-81ED-4DB2-BD59-A6C34878D82A}">
                    <a16:rowId xmlns:a16="http://schemas.microsoft.com/office/drawing/2014/main" val="892341031"/>
                  </a:ext>
                </a:extLst>
              </a:tr>
              <a:tr h="206935">
                <a:tc>
                  <a:txBody>
                    <a:bodyPr/>
                    <a:lstStyle/>
                    <a:p>
                      <a:pPr algn="l" fontAlgn="b"/>
                      <a:endParaRPr lang="de-DE" sz="900" b="0" i="0" u="none" strike="noStrike" dirty="0">
                        <a:solidFill>
                          <a:srgbClr val="000000"/>
                        </a:solidFill>
                        <a:effectLst/>
                        <a:latin typeface="+mn-lt"/>
                      </a:endParaRPr>
                    </a:p>
                  </a:txBody>
                  <a:tcPr marL="6896" marR="6896" marT="6896" marB="0" anchor="b"/>
                </a:tc>
                <a:tc>
                  <a:txBody>
                    <a:bodyPr/>
                    <a:lstStyle/>
                    <a:p>
                      <a:pPr algn="ctr" fontAlgn="b"/>
                      <a:r>
                        <a:rPr lang="de-DE" sz="900" u="none" strike="noStrike" dirty="0">
                          <a:solidFill>
                            <a:srgbClr val="C00000"/>
                          </a:solidFill>
                          <a:effectLst/>
                          <a:latin typeface="+mn-lt"/>
                        </a:rPr>
                        <a:t> </a:t>
                      </a:r>
                      <a:endParaRPr lang="de-DE" sz="900" b="0" i="0" u="none" strike="noStrike" dirty="0">
                        <a:solidFill>
                          <a:srgbClr val="C00000"/>
                        </a:solidFill>
                        <a:effectLst/>
                        <a:latin typeface="+mn-lt"/>
                      </a:endParaRPr>
                    </a:p>
                  </a:txBody>
                  <a:tcPr marL="6896" marR="6896" marT="6896" marB="0" anchor="b"/>
                </a:tc>
                <a:tc>
                  <a:txBody>
                    <a:bodyPr/>
                    <a:lstStyle/>
                    <a:p>
                      <a:pPr algn="ctr" fontAlgn="b"/>
                      <a:endParaRPr lang="de-DE" sz="900" b="0" i="0" u="none" strike="noStrike" dirty="0">
                        <a:solidFill>
                          <a:srgbClr val="FF9900"/>
                        </a:solidFill>
                        <a:effectLst/>
                        <a:latin typeface="+mn-lt"/>
                      </a:endParaRPr>
                    </a:p>
                  </a:txBody>
                  <a:tcPr marL="6896" marR="6896" marT="6896" marB="0" anchor="b"/>
                </a:tc>
                <a:tc>
                  <a:txBody>
                    <a:bodyPr/>
                    <a:lstStyle/>
                    <a:p>
                      <a:pPr algn="ctr" fontAlgn="b"/>
                      <a:endParaRPr lang="de-DE" sz="900" b="0" i="0" u="none" strike="noStrike" dirty="0">
                        <a:solidFill>
                          <a:srgbClr val="00B050"/>
                        </a:solidFill>
                        <a:effectLst/>
                        <a:latin typeface="+mn-lt"/>
                      </a:endParaRPr>
                    </a:p>
                  </a:txBody>
                  <a:tcPr marL="6896" marR="6896" marT="6896" marB="0" anchor="b"/>
                </a:tc>
                <a:tc>
                  <a:txBody>
                    <a:bodyPr/>
                    <a:lstStyle/>
                    <a:p>
                      <a:pPr algn="ctr" fontAlgn="b"/>
                      <a:r>
                        <a:rPr lang="de-DE" sz="900" u="none" strike="noStrike" dirty="0">
                          <a:effectLst/>
                          <a:latin typeface="+mn-lt"/>
                        </a:rPr>
                        <a:t> </a:t>
                      </a:r>
                      <a:endParaRPr lang="de-DE" sz="900" b="0" i="0" u="none" strike="noStrike" dirty="0">
                        <a:solidFill>
                          <a:srgbClr val="000000"/>
                        </a:solidFill>
                        <a:effectLst/>
                        <a:latin typeface="+mn-lt"/>
                      </a:endParaRPr>
                    </a:p>
                  </a:txBody>
                  <a:tcPr marL="6896" marR="6896" marT="6896" marB="0" anchor="b"/>
                </a:tc>
                <a:extLst>
                  <a:ext uri="{0D108BD9-81ED-4DB2-BD59-A6C34878D82A}">
                    <a16:rowId xmlns:a16="http://schemas.microsoft.com/office/drawing/2014/main" val="55272193"/>
                  </a:ext>
                </a:extLst>
              </a:tr>
              <a:tr h="206935">
                <a:tc>
                  <a:txBody>
                    <a:bodyPr/>
                    <a:lstStyle/>
                    <a:p>
                      <a:pPr algn="l" fontAlgn="b"/>
                      <a:r>
                        <a:rPr lang="en-US" sz="1600" u="sng" strike="noStrike">
                          <a:effectLst/>
                          <a:latin typeface="+mn-lt"/>
                        </a:rPr>
                        <a:t>Self-evaluation is influenced by body</a:t>
                      </a:r>
                      <a:r>
                        <a:rPr lang="en-US" sz="1600" u="none" strike="noStrike">
                          <a:effectLst/>
                          <a:latin typeface="+mn-lt"/>
                        </a:rPr>
                        <a:t> </a:t>
                      </a:r>
                      <a:endParaRPr lang="en-US" sz="1600" b="1" i="0" u="none" strike="noStrike">
                        <a:solidFill>
                          <a:srgbClr val="000000"/>
                        </a:solidFill>
                        <a:effectLst/>
                        <a:latin typeface="+mn-lt"/>
                      </a:endParaRPr>
                    </a:p>
                  </a:txBody>
                  <a:tcPr marL="6896" marR="6896" marT="6896" marB="0" anchor="b"/>
                </a:tc>
                <a:tc>
                  <a:txBody>
                    <a:bodyPr/>
                    <a:lstStyle/>
                    <a:p>
                      <a:pPr algn="ctr" fontAlgn="b"/>
                      <a:r>
                        <a:rPr lang="de-DE" sz="1600" u="none" strike="noStrike">
                          <a:solidFill>
                            <a:srgbClr val="C00000"/>
                          </a:solidFill>
                          <a:effectLst/>
                          <a:latin typeface="+mn-lt"/>
                        </a:rPr>
                        <a:t>45 (70)</a:t>
                      </a:r>
                      <a:endParaRPr lang="de-DE" sz="1600" b="0" i="0" u="none" strike="noStrike">
                        <a:solidFill>
                          <a:srgbClr val="C00000"/>
                        </a:solidFill>
                        <a:effectLst/>
                        <a:latin typeface="+mn-lt"/>
                      </a:endParaRPr>
                    </a:p>
                  </a:txBody>
                  <a:tcPr marL="6896" marR="6896" marT="6896" marB="0" anchor="b"/>
                </a:tc>
                <a:tc>
                  <a:txBody>
                    <a:bodyPr/>
                    <a:lstStyle/>
                    <a:p>
                      <a:pPr algn="ctr" fontAlgn="b"/>
                      <a:r>
                        <a:rPr lang="de-DE" sz="1600" u="none" strike="noStrike" dirty="0" smtClean="0">
                          <a:solidFill>
                            <a:srgbClr val="FF9900"/>
                          </a:solidFill>
                          <a:effectLst/>
                          <a:latin typeface="+mn-lt"/>
                        </a:rPr>
                        <a:t>11 (55)</a:t>
                      </a:r>
                      <a:endParaRPr lang="de-DE" sz="1600" b="0" i="0" u="none" strike="noStrike" dirty="0">
                        <a:solidFill>
                          <a:srgbClr val="FF9900"/>
                        </a:solidFill>
                        <a:effectLst/>
                        <a:latin typeface="+mn-lt"/>
                      </a:endParaRPr>
                    </a:p>
                  </a:txBody>
                  <a:tcPr marL="6896" marR="6896" marT="6896" marB="0" anchor="b"/>
                </a:tc>
                <a:tc>
                  <a:txBody>
                    <a:bodyPr/>
                    <a:lstStyle/>
                    <a:p>
                      <a:pPr algn="ctr" fontAlgn="b"/>
                      <a:r>
                        <a:rPr lang="de-DE" sz="1600" u="none" strike="noStrike" dirty="0">
                          <a:solidFill>
                            <a:srgbClr val="00B050"/>
                          </a:solidFill>
                          <a:effectLst/>
                          <a:latin typeface="+mn-lt"/>
                        </a:rPr>
                        <a:t>32 (46)</a:t>
                      </a:r>
                      <a:endParaRPr lang="de-DE" sz="1600" b="0" i="0" u="none" strike="noStrike" dirty="0">
                        <a:solidFill>
                          <a:srgbClr val="00B050"/>
                        </a:solidFill>
                        <a:effectLst/>
                        <a:latin typeface="+mn-lt"/>
                      </a:endParaRPr>
                    </a:p>
                  </a:txBody>
                  <a:tcPr marL="6896" marR="6896" marT="6896" marB="0" anchor="b"/>
                </a:tc>
                <a:tc>
                  <a:txBody>
                    <a:bodyPr/>
                    <a:lstStyle/>
                    <a:p>
                      <a:pPr algn="ctr" fontAlgn="b"/>
                      <a:r>
                        <a:rPr lang="de-DE" sz="1600" u="none" strike="noStrike" dirty="0" smtClean="0">
                          <a:effectLst/>
                          <a:latin typeface="+mn-lt"/>
                        </a:rPr>
                        <a:t>.277          .223</a:t>
                      </a:r>
                      <a:endParaRPr lang="de-DE" sz="1600" b="0" i="0" u="none" strike="noStrike" dirty="0">
                        <a:solidFill>
                          <a:srgbClr val="000000"/>
                        </a:solidFill>
                        <a:effectLst/>
                        <a:latin typeface="+mn-lt"/>
                      </a:endParaRPr>
                    </a:p>
                  </a:txBody>
                  <a:tcPr marL="6896" marR="6896" marT="6896" marB="0" anchor="b"/>
                </a:tc>
                <a:extLst>
                  <a:ext uri="{0D108BD9-81ED-4DB2-BD59-A6C34878D82A}">
                    <a16:rowId xmlns:a16="http://schemas.microsoft.com/office/drawing/2014/main" val="857322363"/>
                  </a:ext>
                </a:extLst>
              </a:tr>
              <a:tr h="206935">
                <a:tc>
                  <a:txBody>
                    <a:bodyPr/>
                    <a:lstStyle/>
                    <a:p>
                      <a:pPr algn="l" fontAlgn="b"/>
                      <a:r>
                        <a:rPr lang="de-DE" sz="1600" u="sng" strike="noStrike">
                          <a:effectLst/>
                          <a:latin typeface="+mn-lt"/>
                        </a:rPr>
                        <a:t>shape and weight</a:t>
                      </a:r>
                      <a:r>
                        <a:rPr lang="de-DE" sz="1600" u="none" strike="noStrike">
                          <a:effectLst/>
                          <a:latin typeface="+mn-lt"/>
                        </a:rPr>
                        <a:t>, N (%)</a:t>
                      </a:r>
                      <a:endParaRPr lang="de-DE" sz="1600" b="0" i="0" u="none" strike="noStrike">
                        <a:solidFill>
                          <a:srgbClr val="000000"/>
                        </a:solidFill>
                        <a:effectLst/>
                        <a:latin typeface="+mn-lt"/>
                      </a:endParaRPr>
                    </a:p>
                  </a:txBody>
                  <a:tcPr marL="6896" marR="6896" marT="6896" marB="0" anchor="b"/>
                </a:tc>
                <a:tc>
                  <a:txBody>
                    <a:bodyPr/>
                    <a:lstStyle/>
                    <a:p>
                      <a:pPr algn="ctr" fontAlgn="b"/>
                      <a:r>
                        <a:rPr lang="de-DE" sz="1600" u="none" strike="noStrike">
                          <a:solidFill>
                            <a:srgbClr val="C00000"/>
                          </a:solidFill>
                          <a:effectLst/>
                          <a:latin typeface="+mn-lt"/>
                        </a:rPr>
                        <a:t> </a:t>
                      </a:r>
                      <a:endParaRPr lang="de-DE" sz="1600" b="0" i="0" u="none" strike="noStrike">
                        <a:solidFill>
                          <a:srgbClr val="C00000"/>
                        </a:solidFill>
                        <a:effectLst/>
                        <a:latin typeface="+mn-lt"/>
                      </a:endParaRPr>
                    </a:p>
                  </a:txBody>
                  <a:tcPr marL="6896" marR="6896" marT="6896" marB="0" anchor="b"/>
                </a:tc>
                <a:tc>
                  <a:txBody>
                    <a:bodyPr/>
                    <a:lstStyle/>
                    <a:p>
                      <a:pPr algn="ctr" fontAlgn="b"/>
                      <a:endParaRPr lang="de-DE" sz="1600" b="0" i="0" u="none" strike="noStrike" dirty="0">
                        <a:solidFill>
                          <a:srgbClr val="FF9900"/>
                        </a:solidFill>
                        <a:effectLst/>
                        <a:latin typeface="+mn-lt"/>
                      </a:endParaRPr>
                    </a:p>
                  </a:txBody>
                  <a:tcPr marL="6896" marR="6896" marT="6896" marB="0" anchor="b"/>
                </a:tc>
                <a:tc>
                  <a:txBody>
                    <a:bodyPr/>
                    <a:lstStyle/>
                    <a:p>
                      <a:pPr algn="ctr" fontAlgn="b"/>
                      <a:endParaRPr lang="de-DE" sz="1600" b="0" i="0" u="none" strike="noStrike" dirty="0">
                        <a:solidFill>
                          <a:srgbClr val="00B050"/>
                        </a:solidFill>
                        <a:effectLst/>
                        <a:latin typeface="+mn-lt"/>
                      </a:endParaRPr>
                    </a:p>
                  </a:txBody>
                  <a:tcPr marL="6896" marR="6896" marT="6896" marB="0" anchor="b"/>
                </a:tc>
                <a:tc>
                  <a:txBody>
                    <a:bodyPr/>
                    <a:lstStyle/>
                    <a:p>
                      <a:pPr algn="ctr" fontAlgn="b"/>
                      <a:r>
                        <a:rPr lang="de-DE" sz="1600" u="none" strike="noStrike" dirty="0">
                          <a:effectLst/>
                          <a:latin typeface="+mn-lt"/>
                        </a:rPr>
                        <a:t> </a:t>
                      </a:r>
                      <a:endParaRPr lang="de-DE" sz="1600" b="0" i="0" u="none" strike="noStrike" dirty="0">
                        <a:solidFill>
                          <a:srgbClr val="000000"/>
                        </a:solidFill>
                        <a:effectLst/>
                        <a:latin typeface="+mn-lt"/>
                      </a:endParaRPr>
                    </a:p>
                  </a:txBody>
                  <a:tcPr marL="6896" marR="6896" marT="6896" marB="0" anchor="b"/>
                </a:tc>
                <a:extLst>
                  <a:ext uri="{0D108BD9-81ED-4DB2-BD59-A6C34878D82A}">
                    <a16:rowId xmlns:a16="http://schemas.microsoft.com/office/drawing/2014/main" val="2865961441"/>
                  </a:ext>
                </a:extLst>
              </a:tr>
              <a:tr h="206935">
                <a:tc>
                  <a:txBody>
                    <a:bodyPr/>
                    <a:lstStyle/>
                    <a:p>
                      <a:pPr algn="l" fontAlgn="b"/>
                      <a:endParaRPr lang="de-DE" sz="1600" b="0" i="0" u="none" strike="noStrike">
                        <a:solidFill>
                          <a:srgbClr val="000000"/>
                        </a:solidFill>
                        <a:effectLst/>
                        <a:latin typeface="+mn-lt"/>
                      </a:endParaRPr>
                    </a:p>
                  </a:txBody>
                  <a:tcPr marL="6896" marR="6896" marT="6896" marB="0" anchor="b"/>
                </a:tc>
                <a:tc>
                  <a:txBody>
                    <a:bodyPr/>
                    <a:lstStyle/>
                    <a:p>
                      <a:pPr algn="ctr" fontAlgn="b"/>
                      <a:r>
                        <a:rPr lang="de-DE" sz="1600" u="none" strike="noStrike">
                          <a:solidFill>
                            <a:srgbClr val="C00000"/>
                          </a:solidFill>
                          <a:effectLst/>
                          <a:latin typeface="+mn-lt"/>
                        </a:rPr>
                        <a:t> </a:t>
                      </a:r>
                      <a:endParaRPr lang="de-DE" sz="1600" b="0" i="0" u="none" strike="noStrike">
                        <a:solidFill>
                          <a:srgbClr val="C00000"/>
                        </a:solidFill>
                        <a:effectLst/>
                        <a:latin typeface="+mn-lt"/>
                      </a:endParaRPr>
                    </a:p>
                  </a:txBody>
                  <a:tcPr marL="6896" marR="6896" marT="6896" marB="0" anchor="b"/>
                </a:tc>
                <a:tc>
                  <a:txBody>
                    <a:bodyPr/>
                    <a:lstStyle/>
                    <a:p>
                      <a:pPr algn="ctr" fontAlgn="b"/>
                      <a:endParaRPr lang="de-DE" sz="1600" b="0" i="0" u="none" strike="noStrike" dirty="0">
                        <a:solidFill>
                          <a:srgbClr val="FF9900"/>
                        </a:solidFill>
                        <a:effectLst/>
                        <a:latin typeface="+mn-lt"/>
                      </a:endParaRPr>
                    </a:p>
                  </a:txBody>
                  <a:tcPr marL="6896" marR="6896" marT="6896" marB="0" anchor="b"/>
                </a:tc>
                <a:tc>
                  <a:txBody>
                    <a:bodyPr/>
                    <a:lstStyle/>
                    <a:p>
                      <a:pPr algn="ctr" fontAlgn="b"/>
                      <a:endParaRPr lang="de-DE" sz="1600" b="0" i="0" u="none" strike="noStrike" dirty="0">
                        <a:solidFill>
                          <a:srgbClr val="00B050"/>
                        </a:solidFill>
                        <a:effectLst/>
                        <a:latin typeface="+mn-lt"/>
                      </a:endParaRPr>
                    </a:p>
                  </a:txBody>
                  <a:tcPr marL="6896" marR="6896" marT="6896" marB="0" anchor="b"/>
                </a:tc>
                <a:tc>
                  <a:txBody>
                    <a:bodyPr/>
                    <a:lstStyle/>
                    <a:p>
                      <a:pPr algn="ctr" fontAlgn="b"/>
                      <a:r>
                        <a:rPr lang="de-DE" sz="1600" u="none" strike="noStrike" dirty="0">
                          <a:effectLst/>
                          <a:latin typeface="+mn-lt"/>
                        </a:rPr>
                        <a:t> </a:t>
                      </a:r>
                      <a:endParaRPr lang="de-DE" sz="1600" b="0" i="0" u="none" strike="noStrike" dirty="0">
                        <a:solidFill>
                          <a:srgbClr val="000000"/>
                        </a:solidFill>
                        <a:effectLst/>
                        <a:latin typeface="+mn-lt"/>
                      </a:endParaRPr>
                    </a:p>
                  </a:txBody>
                  <a:tcPr marL="6896" marR="6896" marT="6896" marB="0" anchor="b"/>
                </a:tc>
                <a:extLst>
                  <a:ext uri="{0D108BD9-81ED-4DB2-BD59-A6C34878D82A}">
                    <a16:rowId xmlns:a16="http://schemas.microsoft.com/office/drawing/2014/main" val="1395953086"/>
                  </a:ext>
                </a:extLst>
              </a:tr>
              <a:tr h="206935">
                <a:tc>
                  <a:txBody>
                    <a:bodyPr/>
                    <a:lstStyle/>
                    <a:p>
                      <a:pPr algn="l" fontAlgn="b"/>
                      <a:r>
                        <a:rPr lang="en-US" sz="1600" u="sng" strike="noStrike">
                          <a:effectLst/>
                          <a:latin typeface="+mn-lt"/>
                        </a:rPr>
                        <a:t>"I really like my body", N (%)</a:t>
                      </a:r>
                      <a:endParaRPr lang="en-US" sz="1600" b="1" i="0" u="sng" strike="noStrike">
                        <a:solidFill>
                          <a:srgbClr val="000000"/>
                        </a:solidFill>
                        <a:effectLst/>
                        <a:latin typeface="+mn-lt"/>
                      </a:endParaRPr>
                    </a:p>
                  </a:txBody>
                  <a:tcPr marL="6896" marR="6896" marT="6896" marB="0" anchor="b"/>
                </a:tc>
                <a:tc>
                  <a:txBody>
                    <a:bodyPr/>
                    <a:lstStyle/>
                    <a:p>
                      <a:pPr algn="ctr" fontAlgn="b"/>
                      <a:r>
                        <a:rPr lang="de-DE" sz="1600" u="none" strike="noStrike">
                          <a:solidFill>
                            <a:srgbClr val="C00000"/>
                          </a:solidFill>
                          <a:effectLst/>
                          <a:latin typeface="+mn-lt"/>
                        </a:rPr>
                        <a:t> </a:t>
                      </a:r>
                      <a:endParaRPr lang="de-DE" sz="1600" b="0" i="0" u="none" strike="noStrike">
                        <a:solidFill>
                          <a:srgbClr val="C00000"/>
                        </a:solidFill>
                        <a:effectLst/>
                        <a:latin typeface="+mn-lt"/>
                      </a:endParaRPr>
                    </a:p>
                  </a:txBody>
                  <a:tcPr marL="6896" marR="6896" marT="6896" marB="0" anchor="b"/>
                </a:tc>
                <a:tc>
                  <a:txBody>
                    <a:bodyPr/>
                    <a:lstStyle/>
                    <a:p>
                      <a:pPr algn="ctr" fontAlgn="b"/>
                      <a:endParaRPr lang="de-DE" sz="1600" b="0" i="0" u="none" strike="noStrike" dirty="0">
                        <a:solidFill>
                          <a:srgbClr val="FF9900"/>
                        </a:solidFill>
                        <a:effectLst/>
                        <a:latin typeface="+mn-lt"/>
                      </a:endParaRPr>
                    </a:p>
                  </a:txBody>
                  <a:tcPr marL="6896" marR="6896" marT="6896" marB="0" anchor="b"/>
                </a:tc>
                <a:tc>
                  <a:txBody>
                    <a:bodyPr/>
                    <a:lstStyle/>
                    <a:p>
                      <a:pPr algn="ctr" fontAlgn="b"/>
                      <a:endParaRPr lang="de-DE" sz="1600" b="0" i="0" u="none" strike="noStrike" dirty="0">
                        <a:solidFill>
                          <a:srgbClr val="00B050"/>
                        </a:solidFill>
                        <a:effectLst/>
                        <a:latin typeface="+mn-lt"/>
                      </a:endParaRPr>
                    </a:p>
                  </a:txBody>
                  <a:tcPr marL="6896" marR="6896" marT="6896" marB="0" anchor="b"/>
                </a:tc>
                <a:tc>
                  <a:txBody>
                    <a:bodyPr/>
                    <a:lstStyle/>
                    <a:p>
                      <a:pPr algn="ctr" fontAlgn="b"/>
                      <a:r>
                        <a:rPr lang="de-DE" sz="1600" u="none" strike="noStrike" dirty="0" smtClean="0">
                          <a:solidFill>
                            <a:srgbClr val="FF9900"/>
                          </a:solidFill>
                          <a:effectLst>
                            <a:outerShdw blurRad="38100" dist="38100" dir="2700000" algn="tl">
                              <a:srgbClr val="000000">
                                <a:alpha val="43137"/>
                              </a:srgbClr>
                            </a:outerShdw>
                          </a:effectLst>
                          <a:latin typeface="+mn-lt"/>
                        </a:rPr>
                        <a:t>.080          </a:t>
                      </a:r>
                      <a:r>
                        <a:rPr lang="de-DE" sz="1600" u="none" strike="noStrike" dirty="0" smtClean="0">
                          <a:solidFill>
                            <a:srgbClr val="00B050"/>
                          </a:solidFill>
                          <a:effectLst/>
                          <a:latin typeface="+mn-lt"/>
                        </a:rPr>
                        <a:t>.087</a:t>
                      </a:r>
                      <a:endParaRPr lang="de-DE" sz="1600" b="0" i="0" u="none" strike="noStrike" dirty="0">
                        <a:solidFill>
                          <a:srgbClr val="00B050"/>
                        </a:solidFill>
                        <a:effectLst/>
                        <a:latin typeface="+mn-lt"/>
                      </a:endParaRPr>
                    </a:p>
                  </a:txBody>
                  <a:tcPr marL="6896" marR="6896" marT="6896" marB="0" anchor="b"/>
                </a:tc>
                <a:extLst>
                  <a:ext uri="{0D108BD9-81ED-4DB2-BD59-A6C34878D82A}">
                    <a16:rowId xmlns:a16="http://schemas.microsoft.com/office/drawing/2014/main" val="3498547087"/>
                  </a:ext>
                </a:extLst>
              </a:tr>
              <a:tr h="206935">
                <a:tc>
                  <a:txBody>
                    <a:bodyPr/>
                    <a:lstStyle/>
                    <a:p>
                      <a:pPr algn="l" fontAlgn="b"/>
                      <a:r>
                        <a:rPr lang="de-DE" sz="1600" u="none" strike="noStrike">
                          <a:effectLst/>
                          <a:latin typeface="+mn-lt"/>
                        </a:rPr>
                        <a:t>     Agree</a:t>
                      </a:r>
                      <a:endParaRPr lang="de-DE" sz="1600" b="0" i="0" u="none" strike="noStrike">
                        <a:solidFill>
                          <a:srgbClr val="000000"/>
                        </a:solidFill>
                        <a:effectLst/>
                        <a:latin typeface="+mn-lt"/>
                      </a:endParaRPr>
                    </a:p>
                  </a:txBody>
                  <a:tcPr marL="6896" marR="6896" marT="6896" marB="0" anchor="b"/>
                </a:tc>
                <a:tc>
                  <a:txBody>
                    <a:bodyPr/>
                    <a:lstStyle/>
                    <a:p>
                      <a:pPr algn="ctr" fontAlgn="b"/>
                      <a:r>
                        <a:rPr lang="de-DE" sz="1600" u="none" strike="noStrike">
                          <a:solidFill>
                            <a:srgbClr val="C00000"/>
                          </a:solidFill>
                          <a:effectLst/>
                          <a:latin typeface="+mn-lt"/>
                        </a:rPr>
                        <a:t>32 (43)</a:t>
                      </a:r>
                      <a:endParaRPr lang="de-DE" sz="1600" b="0" i="0" u="none" strike="noStrike">
                        <a:solidFill>
                          <a:srgbClr val="C00000"/>
                        </a:solidFill>
                        <a:effectLst/>
                        <a:latin typeface="+mn-lt"/>
                      </a:endParaRPr>
                    </a:p>
                  </a:txBody>
                  <a:tcPr marL="6896" marR="6896" marT="6896" marB="0" anchor="b"/>
                </a:tc>
                <a:tc>
                  <a:txBody>
                    <a:bodyPr/>
                    <a:lstStyle/>
                    <a:p>
                      <a:pPr algn="ctr" fontAlgn="b"/>
                      <a:r>
                        <a:rPr lang="de-DE" sz="1600" u="none" strike="noStrike" dirty="0" smtClean="0">
                          <a:solidFill>
                            <a:srgbClr val="FF9900"/>
                          </a:solidFill>
                          <a:effectLst/>
                          <a:latin typeface="+mn-lt"/>
                        </a:rPr>
                        <a:t>13 (62)</a:t>
                      </a:r>
                      <a:endParaRPr lang="de-DE" sz="1600" b="0" i="0" u="none" strike="noStrike" dirty="0">
                        <a:solidFill>
                          <a:srgbClr val="FF9900"/>
                        </a:solidFill>
                        <a:effectLst/>
                        <a:latin typeface="+mn-lt"/>
                      </a:endParaRPr>
                    </a:p>
                  </a:txBody>
                  <a:tcPr marL="6896" marR="6896" marT="6896" marB="0" anchor="b"/>
                </a:tc>
                <a:tc>
                  <a:txBody>
                    <a:bodyPr/>
                    <a:lstStyle/>
                    <a:p>
                      <a:pPr algn="ctr" fontAlgn="b"/>
                      <a:r>
                        <a:rPr lang="de-DE" sz="1600" u="none" strike="noStrike" dirty="0">
                          <a:solidFill>
                            <a:srgbClr val="00B050"/>
                          </a:solidFill>
                          <a:effectLst/>
                          <a:latin typeface="+mn-lt"/>
                        </a:rPr>
                        <a:t>52 (75)</a:t>
                      </a:r>
                      <a:endParaRPr lang="de-DE" sz="1600" b="0" i="0" u="none" strike="noStrike" dirty="0">
                        <a:solidFill>
                          <a:srgbClr val="00B050"/>
                        </a:solidFill>
                        <a:effectLst/>
                        <a:latin typeface="+mn-lt"/>
                      </a:endParaRPr>
                    </a:p>
                  </a:txBody>
                  <a:tcPr marL="6896" marR="6896" marT="6896" marB="0" anchor="b"/>
                </a:tc>
                <a:tc>
                  <a:txBody>
                    <a:bodyPr/>
                    <a:lstStyle/>
                    <a:p>
                      <a:pPr algn="ctr" fontAlgn="b"/>
                      <a:r>
                        <a:rPr lang="de-DE" sz="1600" u="none" strike="noStrike" dirty="0">
                          <a:effectLst/>
                          <a:latin typeface="+mn-lt"/>
                        </a:rPr>
                        <a:t> </a:t>
                      </a:r>
                      <a:endParaRPr lang="de-DE" sz="1600" b="0" i="0" u="none" strike="noStrike" dirty="0">
                        <a:solidFill>
                          <a:srgbClr val="000000"/>
                        </a:solidFill>
                        <a:effectLst/>
                        <a:latin typeface="+mn-lt"/>
                      </a:endParaRPr>
                    </a:p>
                  </a:txBody>
                  <a:tcPr marL="6896" marR="6896" marT="6896" marB="0" anchor="b"/>
                </a:tc>
                <a:extLst>
                  <a:ext uri="{0D108BD9-81ED-4DB2-BD59-A6C34878D82A}">
                    <a16:rowId xmlns:a16="http://schemas.microsoft.com/office/drawing/2014/main" val="3833050506"/>
                  </a:ext>
                </a:extLst>
              </a:tr>
              <a:tr h="206935">
                <a:tc>
                  <a:txBody>
                    <a:bodyPr/>
                    <a:lstStyle/>
                    <a:p>
                      <a:pPr algn="l" fontAlgn="b"/>
                      <a:r>
                        <a:rPr lang="de-DE" sz="1600" u="none" strike="noStrike" dirty="0">
                          <a:effectLst/>
                          <a:latin typeface="+mn-lt"/>
                        </a:rPr>
                        <a:t>     </a:t>
                      </a:r>
                      <a:r>
                        <a:rPr lang="de-DE" sz="1600" u="none" strike="noStrike" dirty="0" err="1">
                          <a:effectLst/>
                          <a:latin typeface="+mn-lt"/>
                        </a:rPr>
                        <a:t>Disagree</a:t>
                      </a:r>
                      <a:endParaRPr lang="de-DE" sz="1600" b="0" i="0" u="none" strike="noStrike" dirty="0">
                        <a:solidFill>
                          <a:srgbClr val="000000"/>
                        </a:solidFill>
                        <a:effectLst/>
                        <a:latin typeface="+mn-lt"/>
                      </a:endParaRPr>
                    </a:p>
                  </a:txBody>
                  <a:tcPr marL="6896" marR="6896" marT="6896" marB="0" anchor="b"/>
                </a:tc>
                <a:tc>
                  <a:txBody>
                    <a:bodyPr/>
                    <a:lstStyle/>
                    <a:p>
                      <a:pPr algn="ctr" fontAlgn="b"/>
                      <a:r>
                        <a:rPr lang="de-DE" sz="1600" u="none" strike="noStrike">
                          <a:solidFill>
                            <a:srgbClr val="C00000"/>
                          </a:solidFill>
                          <a:effectLst/>
                          <a:latin typeface="+mn-lt"/>
                        </a:rPr>
                        <a:t>8 (11)</a:t>
                      </a:r>
                      <a:endParaRPr lang="de-DE" sz="1600" b="0" i="0" u="none" strike="noStrike">
                        <a:solidFill>
                          <a:srgbClr val="C00000"/>
                        </a:solidFill>
                        <a:effectLst/>
                        <a:latin typeface="+mn-lt"/>
                      </a:endParaRPr>
                    </a:p>
                  </a:txBody>
                  <a:tcPr marL="6896" marR="6896" marT="6896" marB="0" anchor="b"/>
                </a:tc>
                <a:tc>
                  <a:txBody>
                    <a:bodyPr/>
                    <a:lstStyle/>
                    <a:p>
                      <a:pPr algn="ctr" fontAlgn="b"/>
                      <a:r>
                        <a:rPr lang="de-DE" sz="1600" u="none" strike="noStrike" dirty="0" smtClean="0">
                          <a:solidFill>
                            <a:srgbClr val="FF9900"/>
                          </a:solidFill>
                          <a:effectLst/>
                          <a:latin typeface="+mn-lt"/>
                        </a:rPr>
                        <a:t>4 </a:t>
                      </a:r>
                      <a:r>
                        <a:rPr lang="de-DE" sz="1600" u="none" strike="noStrike" dirty="0">
                          <a:solidFill>
                            <a:srgbClr val="FF9900"/>
                          </a:solidFill>
                          <a:effectLst/>
                          <a:latin typeface="+mn-lt"/>
                        </a:rPr>
                        <a:t>(19)</a:t>
                      </a:r>
                      <a:endParaRPr lang="de-DE" sz="1600" b="0" i="0" u="none" strike="noStrike" dirty="0">
                        <a:solidFill>
                          <a:srgbClr val="FF9900"/>
                        </a:solidFill>
                        <a:effectLst/>
                        <a:latin typeface="+mn-lt"/>
                      </a:endParaRPr>
                    </a:p>
                  </a:txBody>
                  <a:tcPr marL="6896" marR="6896" marT="6896" marB="0" anchor="b"/>
                </a:tc>
                <a:tc>
                  <a:txBody>
                    <a:bodyPr/>
                    <a:lstStyle/>
                    <a:p>
                      <a:pPr algn="ctr" fontAlgn="b"/>
                      <a:r>
                        <a:rPr lang="de-DE" sz="1600" u="none" strike="noStrike" dirty="0">
                          <a:solidFill>
                            <a:srgbClr val="00B050"/>
                          </a:solidFill>
                          <a:effectLst/>
                          <a:latin typeface="+mn-lt"/>
                        </a:rPr>
                        <a:t>14 (20)</a:t>
                      </a:r>
                      <a:endParaRPr lang="de-DE" sz="1600" b="0" i="0" u="none" strike="noStrike" dirty="0">
                        <a:solidFill>
                          <a:srgbClr val="00B050"/>
                        </a:solidFill>
                        <a:effectLst/>
                        <a:latin typeface="+mn-lt"/>
                      </a:endParaRPr>
                    </a:p>
                  </a:txBody>
                  <a:tcPr marL="6896" marR="6896" marT="6896" marB="0" anchor="b"/>
                </a:tc>
                <a:tc>
                  <a:txBody>
                    <a:bodyPr/>
                    <a:lstStyle/>
                    <a:p>
                      <a:pPr algn="ctr" fontAlgn="b"/>
                      <a:r>
                        <a:rPr lang="de-DE" sz="1600" u="none" strike="noStrike" dirty="0">
                          <a:effectLst/>
                          <a:latin typeface="+mn-lt"/>
                        </a:rPr>
                        <a:t> </a:t>
                      </a:r>
                      <a:endParaRPr lang="de-DE" sz="1600" b="0" i="0" u="none" strike="noStrike" dirty="0">
                        <a:solidFill>
                          <a:srgbClr val="000000"/>
                        </a:solidFill>
                        <a:effectLst/>
                        <a:latin typeface="+mn-lt"/>
                      </a:endParaRPr>
                    </a:p>
                  </a:txBody>
                  <a:tcPr marL="6896" marR="6896" marT="6896" marB="0" anchor="b"/>
                </a:tc>
                <a:extLst>
                  <a:ext uri="{0D108BD9-81ED-4DB2-BD59-A6C34878D82A}">
                    <a16:rowId xmlns:a16="http://schemas.microsoft.com/office/drawing/2014/main" val="2986692068"/>
                  </a:ext>
                </a:extLst>
              </a:tr>
              <a:tr h="206935">
                <a:tc>
                  <a:txBody>
                    <a:bodyPr/>
                    <a:lstStyle/>
                    <a:p>
                      <a:pPr algn="l" fontAlgn="b"/>
                      <a:r>
                        <a:rPr lang="de-DE" sz="1600" u="none" strike="noStrike">
                          <a:effectLst/>
                          <a:latin typeface="+mn-lt"/>
                        </a:rPr>
                        <a:t>     Do not know</a:t>
                      </a:r>
                      <a:endParaRPr lang="de-DE" sz="1600" b="0" i="0" u="none" strike="noStrike">
                        <a:solidFill>
                          <a:srgbClr val="000000"/>
                        </a:solidFill>
                        <a:effectLst/>
                        <a:latin typeface="+mn-lt"/>
                      </a:endParaRPr>
                    </a:p>
                  </a:txBody>
                  <a:tcPr marL="6896" marR="6896" marT="6896" marB="0" anchor="b"/>
                </a:tc>
                <a:tc>
                  <a:txBody>
                    <a:bodyPr/>
                    <a:lstStyle/>
                    <a:p>
                      <a:pPr algn="ctr" fontAlgn="b"/>
                      <a:r>
                        <a:rPr lang="de-DE" sz="1600" u="none" strike="noStrike" dirty="0">
                          <a:solidFill>
                            <a:srgbClr val="C00000"/>
                          </a:solidFill>
                          <a:effectLst/>
                          <a:latin typeface="+mn-lt"/>
                        </a:rPr>
                        <a:t>34 (46)</a:t>
                      </a:r>
                      <a:endParaRPr lang="de-DE" sz="1600" b="0" i="0" u="none" strike="noStrike" dirty="0">
                        <a:solidFill>
                          <a:srgbClr val="C00000"/>
                        </a:solidFill>
                        <a:effectLst/>
                        <a:latin typeface="+mn-lt"/>
                      </a:endParaRPr>
                    </a:p>
                  </a:txBody>
                  <a:tcPr marL="6896" marR="6896" marT="6896" marB="0" anchor="b"/>
                </a:tc>
                <a:tc>
                  <a:txBody>
                    <a:bodyPr/>
                    <a:lstStyle/>
                    <a:p>
                      <a:pPr algn="ctr" fontAlgn="b"/>
                      <a:r>
                        <a:rPr lang="de-DE" sz="1600" u="none" strike="noStrike" dirty="0">
                          <a:solidFill>
                            <a:srgbClr val="FF9900"/>
                          </a:solidFill>
                          <a:effectLst/>
                          <a:latin typeface="+mn-lt"/>
                        </a:rPr>
                        <a:t>4 </a:t>
                      </a:r>
                      <a:r>
                        <a:rPr lang="de-DE" sz="1600" u="none" strike="noStrike" dirty="0" smtClean="0">
                          <a:solidFill>
                            <a:srgbClr val="FF9900"/>
                          </a:solidFill>
                          <a:effectLst/>
                          <a:latin typeface="+mn-lt"/>
                        </a:rPr>
                        <a:t>(19)</a:t>
                      </a:r>
                      <a:endParaRPr lang="de-DE" sz="1600" b="0" i="0" u="none" strike="noStrike" dirty="0">
                        <a:solidFill>
                          <a:srgbClr val="FF9900"/>
                        </a:solidFill>
                        <a:effectLst/>
                        <a:latin typeface="+mn-lt"/>
                      </a:endParaRPr>
                    </a:p>
                  </a:txBody>
                  <a:tcPr marL="6896" marR="6896" marT="6896" marB="0" anchor="b"/>
                </a:tc>
                <a:tc>
                  <a:txBody>
                    <a:bodyPr/>
                    <a:lstStyle/>
                    <a:p>
                      <a:pPr algn="ctr" fontAlgn="b"/>
                      <a:r>
                        <a:rPr lang="de-DE" sz="1600" u="none" strike="noStrike" dirty="0">
                          <a:solidFill>
                            <a:srgbClr val="00B050"/>
                          </a:solidFill>
                          <a:effectLst/>
                          <a:latin typeface="+mn-lt"/>
                        </a:rPr>
                        <a:t>3 (4)</a:t>
                      </a:r>
                      <a:endParaRPr lang="de-DE" sz="1600" b="0" i="0" u="none" strike="noStrike" dirty="0">
                        <a:solidFill>
                          <a:srgbClr val="00B050"/>
                        </a:solidFill>
                        <a:effectLst/>
                        <a:latin typeface="+mn-lt"/>
                      </a:endParaRPr>
                    </a:p>
                  </a:txBody>
                  <a:tcPr marL="6896" marR="6896" marT="6896" marB="0" anchor="b"/>
                </a:tc>
                <a:tc>
                  <a:txBody>
                    <a:bodyPr/>
                    <a:lstStyle/>
                    <a:p>
                      <a:pPr algn="ctr" fontAlgn="b"/>
                      <a:r>
                        <a:rPr lang="de-DE" sz="1600" u="none" strike="noStrike" dirty="0">
                          <a:effectLst/>
                          <a:latin typeface="+mn-lt"/>
                        </a:rPr>
                        <a:t> </a:t>
                      </a:r>
                      <a:endParaRPr lang="de-DE" sz="1600" b="0" i="0" u="none" strike="noStrike" dirty="0">
                        <a:solidFill>
                          <a:srgbClr val="000000"/>
                        </a:solidFill>
                        <a:effectLst/>
                        <a:latin typeface="+mn-lt"/>
                      </a:endParaRPr>
                    </a:p>
                  </a:txBody>
                  <a:tcPr marL="6896" marR="6896" marT="6896" marB="0" anchor="b"/>
                </a:tc>
                <a:extLst>
                  <a:ext uri="{0D108BD9-81ED-4DB2-BD59-A6C34878D82A}">
                    <a16:rowId xmlns:a16="http://schemas.microsoft.com/office/drawing/2014/main" val="2295161640"/>
                  </a:ext>
                </a:extLst>
              </a:tr>
            </a:tbl>
          </a:graphicData>
        </a:graphic>
      </p:graphicFrame>
      <p:cxnSp>
        <p:nvCxnSpPr>
          <p:cNvPr id="7" name="Gerader Verbinder 6"/>
          <p:cNvCxnSpPr/>
          <p:nvPr/>
        </p:nvCxnSpPr>
        <p:spPr>
          <a:xfrm flipH="1">
            <a:off x="7648486" y="1196644"/>
            <a:ext cx="8546" cy="566135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Gerader Verbinder 7"/>
          <p:cNvCxnSpPr/>
          <p:nvPr/>
        </p:nvCxnSpPr>
        <p:spPr>
          <a:xfrm>
            <a:off x="8790397" y="1470109"/>
            <a:ext cx="0" cy="538789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09179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extLst>
              <p:ext uri="{D42A27DB-BD31-4B8C-83A1-F6EECF244321}">
                <p14:modId xmlns:p14="http://schemas.microsoft.com/office/powerpoint/2010/main" val="173706408"/>
              </p:ext>
            </p:extLst>
          </p:nvPr>
        </p:nvGraphicFramePr>
        <p:xfrm>
          <a:off x="864948" y="1289305"/>
          <a:ext cx="10674096" cy="3566244"/>
        </p:xfrm>
        <a:graphic>
          <a:graphicData uri="http://schemas.openxmlformats.org/drawingml/2006/table">
            <a:tbl>
              <a:tblPr>
                <a:tableStyleId>{5C22544A-7EE6-4342-B048-85BDC9FD1C3A}</a:tableStyleId>
              </a:tblPr>
              <a:tblGrid>
                <a:gridCol w="3621594">
                  <a:extLst>
                    <a:ext uri="{9D8B030D-6E8A-4147-A177-3AD203B41FA5}">
                      <a16:colId xmlns:a16="http://schemas.microsoft.com/office/drawing/2014/main" val="1139331420"/>
                    </a:ext>
                  </a:extLst>
                </a:gridCol>
                <a:gridCol w="1649338">
                  <a:extLst>
                    <a:ext uri="{9D8B030D-6E8A-4147-A177-3AD203B41FA5}">
                      <a16:colId xmlns:a16="http://schemas.microsoft.com/office/drawing/2014/main" val="4110201938"/>
                    </a:ext>
                  </a:extLst>
                </a:gridCol>
                <a:gridCol w="1478423">
                  <a:extLst>
                    <a:ext uri="{9D8B030D-6E8A-4147-A177-3AD203B41FA5}">
                      <a16:colId xmlns:a16="http://schemas.microsoft.com/office/drawing/2014/main" val="1287498092"/>
                    </a:ext>
                  </a:extLst>
                </a:gridCol>
                <a:gridCol w="1486968">
                  <a:extLst>
                    <a:ext uri="{9D8B030D-6E8A-4147-A177-3AD203B41FA5}">
                      <a16:colId xmlns:a16="http://schemas.microsoft.com/office/drawing/2014/main" val="891387449"/>
                    </a:ext>
                  </a:extLst>
                </a:gridCol>
                <a:gridCol w="2437773">
                  <a:extLst>
                    <a:ext uri="{9D8B030D-6E8A-4147-A177-3AD203B41FA5}">
                      <a16:colId xmlns:a16="http://schemas.microsoft.com/office/drawing/2014/main" val="1185367079"/>
                    </a:ext>
                  </a:extLst>
                </a:gridCol>
              </a:tblGrid>
              <a:tr h="386820">
                <a:tc>
                  <a:txBody>
                    <a:bodyPr/>
                    <a:lstStyle/>
                    <a:p>
                      <a:pPr algn="l" fontAlgn="b"/>
                      <a:endParaRPr lang="de-DE" sz="1600" b="0" i="0" u="none" strike="noStrike" dirty="0">
                        <a:solidFill>
                          <a:srgbClr val="000000"/>
                        </a:solidFill>
                        <a:effectLst/>
                        <a:latin typeface="+mn-lt"/>
                      </a:endParaRPr>
                    </a:p>
                  </a:txBody>
                  <a:tcPr marL="6896" marR="6896" marT="6896" marB="0" anchor="b">
                    <a:solidFill>
                      <a:schemeClr val="bg1">
                        <a:lumMod val="75000"/>
                      </a:schemeClr>
                    </a:solidFill>
                  </a:tcPr>
                </a:tc>
                <a:tc>
                  <a:txBody>
                    <a:bodyPr/>
                    <a:lstStyle/>
                    <a:p>
                      <a:pPr algn="ctr" fontAlgn="b"/>
                      <a:r>
                        <a:rPr lang="de-DE" sz="1800" b="1" u="none" strike="noStrike" dirty="0" err="1">
                          <a:solidFill>
                            <a:srgbClr val="C00000"/>
                          </a:solidFill>
                          <a:effectLst/>
                          <a:latin typeface="+mn-lt"/>
                        </a:rPr>
                        <a:t>C</a:t>
                      </a:r>
                      <a:r>
                        <a:rPr lang="de-DE" sz="1800" b="1" u="none" strike="noStrike" dirty="0" err="1" smtClean="0">
                          <a:solidFill>
                            <a:srgbClr val="C00000"/>
                          </a:solidFill>
                          <a:effectLst/>
                          <a:latin typeface="+mn-lt"/>
                        </a:rPr>
                        <a:t>urr</a:t>
                      </a:r>
                      <a:r>
                        <a:rPr lang="de-DE" sz="1800" b="1" u="none" strike="noStrike" dirty="0" smtClean="0">
                          <a:solidFill>
                            <a:srgbClr val="C00000"/>
                          </a:solidFill>
                          <a:effectLst/>
                          <a:latin typeface="+mn-lt"/>
                        </a:rPr>
                        <a:t>-ED</a:t>
                      </a:r>
                      <a:endParaRPr lang="de-DE" sz="1800" b="1" i="0" u="none" strike="noStrike" dirty="0">
                        <a:solidFill>
                          <a:srgbClr val="C00000"/>
                        </a:solidFill>
                        <a:effectLst/>
                        <a:latin typeface="+mn-lt"/>
                      </a:endParaRPr>
                    </a:p>
                  </a:txBody>
                  <a:tcPr marL="6896" marR="6896" marT="6896" marB="0" anchor="b">
                    <a:solidFill>
                      <a:schemeClr val="bg1">
                        <a:lumMod val="75000"/>
                      </a:schemeClr>
                    </a:solidFill>
                  </a:tcPr>
                </a:tc>
                <a:tc>
                  <a:txBody>
                    <a:bodyPr/>
                    <a:lstStyle/>
                    <a:p>
                      <a:pPr algn="ctr" fontAlgn="b"/>
                      <a:r>
                        <a:rPr lang="de-DE" sz="1800" b="1" u="none" strike="noStrike" dirty="0" err="1">
                          <a:solidFill>
                            <a:srgbClr val="FF9900"/>
                          </a:solidFill>
                          <a:effectLst>
                            <a:outerShdw blurRad="38100" dist="38100" dir="2700000" algn="tl">
                              <a:srgbClr val="000000">
                                <a:alpha val="43137"/>
                              </a:srgbClr>
                            </a:outerShdw>
                          </a:effectLst>
                          <a:latin typeface="+mn-lt"/>
                        </a:rPr>
                        <a:t>R</a:t>
                      </a:r>
                      <a:r>
                        <a:rPr lang="de-DE" sz="1800" b="1" u="none" strike="noStrike" dirty="0" err="1" smtClean="0">
                          <a:solidFill>
                            <a:srgbClr val="FF9900"/>
                          </a:solidFill>
                          <a:effectLst>
                            <a:outerShdw blurRad="38100" dist="38100" dir="2700000" algn="tl">
                              <a:srgbClr val="000000">
                                <a:alpha val="43137"/>
                              </a:srgbClr>
                            </a:outerShdw>
                          </a:effectLst>
                          <a:latin typeface="+mn-lt"/>
                        </a:rPr>
                        <a:t>emitt</a:t>
                      </a:r>
                      <a:r>
                        <a:rPr lang="de-DE" sz="1800" b="1" u="none" strike="noStrike" dirty="0" smtClean="0">
                          <a:solidFill>
                            <a:srgbClr val="FF9900"/>
                          </a:solidFill>
                          <a:effectLst>
                            <a:outerShdw blurRad="38100" dist="38100" dir="2700000" algn="tl">
                              <a:srgbClr val="000000">
                                <a:alpha val="43137"/>
                              </a:srgbClr>
                            </a:outerShdw>
                          </a:effectLst>
                          <a:latin typeface="+mn-lt"/>
                        </a:rPr>
                        <a:t>-ED</a:t>
                      </a:r>
                      <a:endParaRPr lang="de-DE" sz="1800" b="1" i="0" u="none" strike="noStrike" dirty="0">
                        <a:solidFill>
                          <a:srgbClr val="FF9900"/>
                        </a:solidFill>
                        <a:effectLst>
                          <a:outerShdw blurRad="38100" dist="38100" dir="2700000" algn="tl">
                            <a:srgbClr val="000000">
                              <a:alpha val="43137"/>
                            </a:srgbClr>
                          </a:outerShdw>
                        </a:effectLst>
                        <a:latin typeface="+mn-lt"/>
                      </a:endParaRPr>
                    </a:p>
                  </a:txBody>
                  <a:tcPr marL="6896" marR="6896" marT="6896" marB="0" anchor="b">
                    <a:solidFill>
                      <a:schemeClr val="bg1">
                        <a:lumMod val="75000"/>
                      </a:schemeClr>
                    </a:solidFill>
                  </a:tcPr>
                </a:tc>
                <a:tc>
                  <a:txBody>
                    <a:bodyPr/>
                    <a:lstStyle/>
                    <a:p>
                      <a:pPr algn="ctr" fontAlgn="b"/>
                      <a:r>
                        <a:rPr lang="de-DE" sz="1800" b="1" u="none" strike="noStrike" dirty="0">
                          <a:solidFill>
                            <a:srgbClr val="00B050"/>
                          </a:solidFill>
                          <a:effectLst/>
                          <a:latin typeface="+mn-lt"/>
                        </a:rPr>
                        <a:t>KO</a:t>
                      </a:r>
                      <a:endParaRPr lang="de-DE" sz="1800" b="1" i="0" u="none" strike="noStrike" dirty="0">
                        <a:solidFill>
                          <a:srgbClr val="00B050"/>
                        </a:solidFill>
                        <a:effectLst/>
                        <a:latin typeface="+mn-lt"/>
                      </a:endParaRPr>
                    </a:p>
                  </a:txBody>
                  <a:tcPr marL="6896" marR="6896" marT="6896" marB="0" anchor="b">
                    <a:solidFill>
                      <a:schemeClr val="bg1">
                        <a:lumMod val="75000"/>
                      </a:schemeClr>
                    </a:solidFill>
                  </a:tcPr>
                </a:tc>
                <a:tc>
                  <a:txBody>
                    <a:bodyPr/>
                    <a:lstStyle/>
                    <a:p>
                      <a:pPr algn="ctr" fontAlgn="b"/>
                      <a:r>
                        <a:rPr lang="de-DE" sz="1800" b="1" u="none" strike="noStrike" dirty="0">
                          <a:effectLst/>
                          <a:latin typeface="+mn-lt"/>
                        </a:rPr>
                        <a:t>P-</a:t>
                      </a:r>
                      <a:r>
                        <a:rPr lang="de-DE" sz="1800" b="1" u="none" strike="noStrike" dirty="0" err="1">
                          <a:effectLst/>
                          <a:latin typeface="+mn-lt"/>
                        </a:rPr>
                        <a:t>value</a:t>
                      </a:r>
                      <a:endParaRPr lang="de-DE" sz="1800" b="1" i="0" u="none" strike="noStrike" dirty="0">
                        <a:solidFill>
                          <a:srgbClr val="000000"/>
                        </a:solidFill>
                        <a:effectLst/>
                        <a:latin typeface="+mn-lt"/>
                      </a:endParaRPr>
                    </a:p>
                  </a:txBody>
                  <a:tcPr marL="7620" marR="7620" marT="7620" marB="0" anchor="b">
                    <a:solidFill>
                      <a:schemeClr val="bg1">
                        <a:lumMod val="75000"/>
                      </a:schemeClr>
                    </a:solidFill>
                  </a:tcPr>
                </a:tc>
                <a:extLst>
                  <a:ext uri="{0D108BD9-81ED-4DB2-BD59-A6C34878D82A}">
                    <a16:rowId xmlns:a16="http://schemas.microsoft.com/office/drawing/2014/main" val="1861455165"/>
                  </a:ext>
                </a:extLst>
              </a:tr>
              <a:tr h="477415">
                <a:tc>
                  <a:txBody>
                    <a:bodyPr/>
                    <a:lstStyle/>
                    <a:p>
                      <a:pPr algn="l" fontAlgn="b"/>
                      <a:r>
                        <a:rPr lang="de-DE" sz="1600" u="none" strike="noStrike" dirty="0">
                          <a:effectLst/>
                          <a:latin typeface="+mn-lt"/>
                        </a:rPr>
                        <a:t> </a:t>
                      </a:r>
                      <a:endParaRPr lang="de-DE" sz="1600" b="0" i="0" u="none" strike="noStrike" dirty="0">
                        <a:solidFill>
                          <a:srgbClr val="000000"/>
                        </a:solidFill>
                        <a:effectLst/>
                        <a:latin typeface="+mn-lt"/>
                      </a:endParaRPr>
                    </a:p>
                  </a:txBody>
                  <a:tcPr marL="6896" marR="6896" marT="6896" marB="0" anchor="b">
                    <a:solidFill>
                      <a:schemeClr val="bg1">
                        <a:lumMod val="75000"/>
                      </a:schemeClr>
                    </a:solidFill>
                  </a:tcPr>
                </a:tc>
                <a:tc>
                  <a:txBody>
                    <a:bodyPr/>
                    <a:lstStyle/>
                    <a:p>
                      <a:pPr algn="ctr" fontAlgn="b"/>
                      <a:r>
                        <a:rPr lang="de-DE" sz="1800" b="1" u="none" strike="noStrike" dirty="0">
                          <a:solidFill>
                            <a:srgbClr val="C00000"/>
                          </a:solidFill>
                          <a:effectLst/>
                          <a:latin typeface="+mn-lt"/>
                        </a:rPr>
                        <a:t>N=74</a:t>
                      </a:r>
                      <a:endParaRPr lang="de-DE" sz="1800" b="1" i="0" u="none" strike="noStrike" dirty="0">
                        <a:solidFill>
                          <a:srgbClr val="C00000"/>
                        </a:solidFill>
                        <a:effectLst/>
                        <a:latin typeface="+mn-lt"/>
                      </a:endParaRPr>
                    </a:p>
                  </a:txBody>
                  <a:tcPr marL="6896" marR="6896" marT="6896" marB="0" anchor="b">
                    <a:solidFill>
                      <a:schemeClr val="bg1">
                        <a:lumMod val="75000"/>
                      </a:schemeClr>
                    </a:solidFill>
                  </a:tcPr>
                </a:tc>
                <a:tc>
                  <a:txBody>
                    <a:bodyPr/>
                    <a:lstStyle/>
                    <a:p>
                      <a:pPr algn="ctr" fontAlgn="b"/>
                      <a:r>
                        <a:rPr lang="de-DE" sz="1800" b="1" u="none" strike="noStrike" dirty="0" smtClean="0">
                          <a:solidFill>
                            <a:srgbClr val="FF9900"/>
                          </a:solidFill>
                          <a:effectLst>
                            <a:outerShdw blurRad="38100" dist="38100" dir="2700000" algn="tl">
                              <a:srgbClr val="000000">
                                <a:alpha val="43137"/>
                              </a:srgbClr>
                            </a:outerShdw>
                          </a:effectLst>
                          <a:latin typeface="+mn-lt"/>
                        </a:rPr>
                        <a:t>N=21</a:t>
                      </a:r>
                      <a:endParaRPr lang="de-DE" sz="1800" b="1" i="0" u="none" strike="noStrike" dirty="0">
                        <a:solidFill>
                          <a:srgbClr val="FF9900"/>
                        </a:solidFill>
                        <a:effectLst>
                          <a:outerShdw blurRad="38100" dist="38100" dir="2700000" algn="tl">
                            <a:srgbClr val="000000">
                              <a:alpha val="43137"/>
                            </a:srgbClr>
                          </a:outerShdw>
                        </a:effectLst>
                        <a:latin typeface="+mn-lt"/>
                      </a:endParaRPr>
                    </a:p>
                  </a:txBody>
                  <a:tcPr marL="6896" marR="6896" marT="6896" marB="0" anchor="b">
                    <a:solidFill>
                      <a:schemeClr val="bg1">
                        <a:lumMod val="75000"/>
                      </a:schemeClr>
                    </a:solidFill>
                  </a:tcPr>
                </a:tc>
                <a:tc>
                  <a:txBody>
                    <a:bodyPr/>
                    <a:lstStyle/>
                    <a:p>
                      <a:pPr algn="ctr" fontAlgn="b"/>
                      <a:r>
                        <a:rPr lang="de-DE" sz="1800" b="1" u="none" strike="noStrike" dirty="0">
                          <a:solidFill>
                            <a:srgbClr val="00B050"/>
                          </a:solidFill>
                          <a:effectLst/>
                          <a:latin typeface="+mn-lt"/>
                        </a:rPr>
                        <a:t>N=69</a:t>
                      </a:r>
                      <a:endParaRPr lang="de-DE" sz="1800" b="1" i="0" u="none" strike="noStrike" dirty="0">
                        <a:solidFill>
                          <a:srgbClr val="00B050"/>
                        </a:solidFill>
                        <a:effectLst/>
                        <a:latin typeface="+mn-lt"/>
                      </a:endParaRPr>
                    </a:p>
                  </a:txBody>
                  <a:tcPr marL="6896" marR="6896" marT="6896" marB="0" anchor="b">
                    <a:solidFill>
                      <a:schemeClr val="bg1">
                        <a:lumMod val="75000"/>
                      </a:schemeClr>
                    </a:solidFill>
                  </a:tcPr>
                </a:tc>
                <a:tc>
                  <a:txBody>
                    <a:bodyPr/>
                    <a:lstStyle/>
                    <a:p>
                      <a:pPr algn="ctr" fontAlgn="b"/>
                      <a:r>
                        <a:rPr lang="de-DE" sz="1800" b="1" u="none" strike="noStrike" dirty="0" err="1" smtClean="0">
                          <a:effectLst/>
                          <a:latin typeface="+mn-lt"/>
                        </a:rPr>
                        <a:t>Curr</a:t>
                      </a:r>
                      <a:r>
                        <a:rPr lang="de-DE" sz="1800" b="1" u="none" strike="noStrike" dirty="0" smtClean="0">
                          <a:effectLst/>
                          <a:latin typeface="+mn-lt"/>
                        </a:rPr>
                        <a:t>/ </a:t>
                      </a:r>
                      <a:r>
                        <a:rPr lang="de-DE" sz="1800" b="1" u="none" strike="noStrike" dirty="0" err="1" smtClean="0">
                          <a:effectLst/>
                          <a:latin typeface="+mn-lt"/>
                        </a:rPr>
                        <a:t>remitt</a:t>
                      </a:r>
                      <a:r>
                        <a:rPr lang="de-DE" sz="1800" b="1" u="none" strike="noStrike" dirty="0" smtClean="0">
                          <a:effectLst/>
                          <a:latin typeface="+mn-lt"/>
                        </a:rPr>
                        <a:t>  </a:t>
                      </a:r>
                      <a:r>
                        <a:rPr lang="de-DE" sz="1800" b="1" u="none" strike="noStrike" dirty="0" err="1" smtClean="0">
                          <a:effectLst/>
                          <a:latin typeface="+mn-lt"/>
                        </a:rPr>
                        <a:t>Remitt</a:t>
                      </a:r>
                      <a:r>
                        <a:rPr lang="de-DE" sz="1800" b="1" u="none" strike="noStrike" dirty="0" smtClean="0">
                          <a:effectLst/>
                          <a:latin typeface="+mn-lt"/>
                        </a:rPr>
                        <a:t> / Ko</a:t>
                      </a:r>
                      <a:endParaRPr lang="de-DE" sz="1800" b="1" i="0" u="none" strike="noStrike" dirty="0">
                        <a:solidFill>
                          <a:srgbClr val="000000"/>
                        </a:solidFill>
                        <a:effectLst/>
                        <a:latin typeface="+mn-lt"/>
                      </a:endParaRPr>
                    </a:p>
                  </a:txBody>
                  <a:tcPr marL="7620" marR="7620" marT="7620" marB="0" anchor="b">
                    <a:solidFill>
                      <a:schemeClr val="bg1">
                        <a:lumMod val="75000"/>
                      </a:schemeClr>
                    </a:solidFill>
                  </a:tcPr>
                </a:tc>
                <a:extLst>
                  <a:ext uri="{0D108BD9-81ED-4DB2-BD59-A6C34878D82A}">
                    <a16:rowId xmlns:a16="http://schemas.microsoft.com/office/drawing/2014/main" val="4165267581"/>
                  </a:ext>
                </a:extLst>
              </a:tr>
              <a:tr h="386820">
                <a:tc>
                  <a:txBody>
                    <a:bodyPr/>
                    <a:lstStyle/>
                    <a:p>
                      <a:pPr algn="l" fontAlgn="b"/>
                      <a:r>
                        <a:rPr lang="de-DE" sz="2000" u="sng" strike="noStrike" dirty="0">
                          <a:effectLst/>
                          <a:latin typeface="+mn-lt"/>
                        </a:rPr>
                        <a:t> </a:t>
                      </a:r>
                      <a:endParaRPr lang="de-DE" sz="2000" b="0" i="0" u="sng" strike="noStrike" dirty="0">
                        <a:solidFill>
                          <a:srgbClr val="000000"/>
                        </a:solidFill>
                        <a:effectLst/>
                        <a:latin typeface="+mn-lt"/>
                      </a:endParaRPr>
                    </a:p>
                  </a:txBody>
                  <a:tcPr marL="7620" marR="7620" marT="7620" marB="0" anchor="b"/>
                </a:tc>
                <a:tc>
                  <a:txBody>
                    <a:bodyPr/>
                    <a:lstStyle/>
                    <a:p>
                      <a:pPr algn="ctr" fontAlgn="b"/>
                      <a:r>
                        <a:rPr lang="de-DE" sz="2000" u="none" strike="noStrike" dirty="0">
                          <a:solidFill>
                            <a:srgbClr val="C00000"/>
                          </a:solidFill>
                          <a:effectLst/>
                          <a:latin typeface="+mn-lt"/>
                        </a:rPr>
                        <a:t> </a:t>
                      </a:r>
                      <a:endParaRPr lang="de-DE" sz="2000" b="0" i="0" u="none" strike="noStrike" dirty="0">
                        <a:solidFill>
                          <a:srgbClr val="C00000"/>
                        </a:solidFill>
                        <a:effectLst/>
                        <a:latin typeface="+mn-lt"/>
                      </a:endParaRPr>
                    </a:p>
                  </a:txBody>
                  <a:tcPr marL="7620" marR="7620" marT="7620" marB="0" anchor="b"/>
                </a:tc>
                <a:tc>
                  <a:txBody>
                    <a:bodyPr/>
                    <a:lstStyle/>
                    <a:p>
                      <a:pPr algn="ctr" fontAlgn="b"/>
                      <a:endParaRPr lang="de-DE" sz="2000" b="0" i="0" u="none" strike="noStrike" dirty="0">
                        <a:solidFill>
                          <a:srgbClr val="FF9900"/>
                        </a:solidFill>
                        <a:effectLst/>
                        <a:latin typeface="+mn-lt"/>
                      </a:endParaRPr>
                    </a:p>
                  </a:txBody>
                  <a:tcPr marL="7620" marR="7620" marT="7620" marB="0" anchor="b"/>
                </a:tc>
                <a:tc>
                  <a:txBody>
                    <a:bodyPr/>
                    <a:lstStyle/>
                    <a:p>
                      <a:pPr algn="ctr" fontAlgn="b"/>
                      <a:r>
                        <a:rPr lang="de-DE" sz="2000" u="none" strike="noStrike" dirty="0">
                          <a:solidFill>
                            <a:srgbClr val="00B050"/>
                          </a:solidFill>
                          <a:effectLst/>
                          <a:latin typeface="+mn-lt"/>
                        </a:rPr>
                        <a:t> </a:t>
                      </a:r>
                      <a:endParaRPr lang="de-DE" sz="2000" b="0" i="0" u="none" strike="noStrike" dirty="0">
                        <a:solidFill>
                          <a:srgbClr val="00B050"/>
                        </a:solidFill>
                        <a:effectLst/>
                        <a:latin typeface="+mn-lt"/>
                      </a:endParaRPr>
                    </a:p>
                  </a:txBody>
                  <a:tcPr marL="7620" marR="7620" marT="7620" marB="0" anchor="b"/>
                </a:tc>
                <a:tc>
                  <a:txBody>
                    <a:bodyPr/>
                    <a:lstStyle/>
                    <a:p>
                      <a:pPr algn="ctr" fontAlgn="b"/>
                      <a:r>
                        <a:rPr lang="de-DE" sz="2000" u="none" strike="noStrike" dirty="0">
                          <a:effectLst/>
                          <a:latin typeface="+mn-lt"/>
                        </a:rPr>
                        <a:t> </a:t>
                      </a:r>
                      <a:endParaRPr lang="de-DE" sz="2000" b="0" i="0" u="none" strike="noStrike" dirty="0">
                        <a:solidFill>
                          <a:srgbClr val="000000"/>
                        </a:solidFill>
                        <a:effectLst/>
                        <a:latin typeface="+mn-lt"/>
                      </a:endParaRPr>
                    </a:p>
                  </a:txBody>
                  <a:tcPr marL="7620" marR="7620" marT="7620" marB="0" anchor="b"/>
                </a:tc>
                <a:extLst>
                  <a:ext uri="{0D108BD9-81ED-4DB2-BD59-A6C34878D82A}">
                    <a16:rowId xmlns:a16="http://schemas.microsoft.com/office/drawing/2014/main" val="3253464477"/>
                  </a:ext>
                </a:extLst>
              </a:tr>
              <a:tr h="386820">
                <a:tc>
                  <a:txBody>
                    <a:bodyPr/>
                    <a:lstStyle/>
                    <a:p>
                      <a:pPr algn="l" fontAlgn="b"/>
                      <a:r>
                        <a:rPr lang="de-DE" sz="2000" u="sng" strike="noStrike" dirty="0">
                          <a:effectLst/>
                          <a:latin typeface="+mn-lt"/>
                        </a:rPr>
                        <a:t>CTQ- moderate - extreme</a:t>
                      </a:r>
                      <a:r>
                        <a:rPr lang="de-DE" sz="2000" u="none" strike="noStrike" dirty="0">
                          <a:effectLst/>
                          <a:latin typeface="+mn-lt"/>
                        </a:rPr>
                        <a:t>, N (%)</a:t>
                      </a:r>
                      <a:endParaRPr lang="de-DE" sz="2000" b="0" i="0" u="sng" strike="noStrike" dirty="0">
                        <a:solidFill>
                          <a:srgbClr val="000000"/>
                        </a:solidFill>
                        <a:effectLst/>
                        <a:latin typeface="+mn-lt"/>
                      </a:endParaRPr>
                    </a:p>
                  </a:txBody>
                  <a:tcPr marL="7620" marR="7620" marT="7620" marB="0" anchor="b"/>
                </a:tc>
                <a:tc>
                  <a:txBody>
                    <a:bodyPr/>
                    <a:lstStyle/>
                    <a:p>
                      <a:pPr algn="ctr" fontAlgn="b"/>
                      <a:r>
                        <a:rPr lang="de-DE" sz="2000" u="none" strike="noStrike" dirty="0">
                          <a:solidFill>
                            <a:srgbClr val="C00000"/>
                          </a:solidFill>
                          <a:effectLst/>
                          <a:latin typeface="+mn-lt"/>
                        </a:rPr>
                        <a:t>55 (74)</a:t>
                      </a:r>
                      <a:endParaRPr lang="de-DE" sz="2000" b="0" i="0" u="none" strike="noStrike" dirty="0">
                        <a:solidFill>
                          <a:srgbClr val="C00000"/>
                        </a:solidFill>
                        <a:effectLst/>
                        <a:latin typeface="+mn-lt"/>
                      </a:endParaRPr>
                    </a:p>
                  </a:txBody>
                  <a:tcPr marL="7620" marR="7620" marT="7620" marB="0" anchor="b"/>
                </a:tc>
                <a:tc>
                  <a:txBody>
                    <a:bodyPr/>
                    <a:lstStyle/>
                    <a:p>
                      <a:pPr algn="ctr" fontAlgn="b"/>
                      <a:r>
                        <a:rPr lang="de-DE" sz="2000" u="none" strike="noStrike" dirty="0">
                          <a:solidFill>
                            <a:srgbClr val="FF9900"/>
                          </a:solidFill>
                          <a:effectLst/>
                          <a:latin typeface="+mn-lt"/>
                        </a:rPr>
                        <a:t>7 (44)</a:t>
                      </a:r>
                      <a:endParaRPr lang="de-DE" sz="2000" b="0" i="0" u="none" strike="noStrike" dirty="0">
                        <a:solidFill>
                          <a:srgbClr val="FF9900"/>
                        </a:solidFill>
                        <a:effectLst/>
                        <a:latin typeface="+mn-lt"/>
                      </a:endParaRPr>
                    </a:p>
                  </a:txBody>
                  <a:tcPr marL="7620" marR="7620" marT="7620" marB="0" anchor="b"/>
                </a:tc>
                <a:tc>
                  <a:txBody>
                    <a:bodyPr/>
                    <a:lstStyle/>
                    <a:p>
                      <a:pPr algn="ctr" fontAlgn="b"/>
                      <a:r>
                        <a:rPr lang="de-DE" sz="2000" u="none" strike="noStrike" dirty="0">
                          <a:solidFill>
                            <a:srgbClr val="00B050"/>
                          </a:solidFill>
                          <a:effectLst/>
                          <a:latin typeface="+mn-lt"/>
                        </a:rPr>
                        <a:t>22 (32)</a:t>
                      </a:r>
                      <a:endParaRPr lang="de-DE" sz="2000" b="0" i="0" u="none" strike="noStrike" dirty="0">
                        <a:solidFill>
                          <a:srgbClr val="00B050"/>
                        </a:solidFill>
                        <a:effectLst/>
                        <a:latin typeface="+mn-lt"/>
                      </a:endParaRPr>
                    </a:p>
                  </a:txBody>
                  <a:tcPr marL="7620" marR="7620" marT="7620" marB="0" anchor="b"/>
                </a:tc>
                <a:tc>
                  <a:txBody>
                    <a:bodyPr/>
                    <a:lstStyle/>
                    <a:p>
                      <a:pPr algn="ctr" fontAlgn="b"/>
                      <a:r>
                        <a:rPr lang="de-DE" sz="2000" u="none" strike="noStrike" dirty="0">
                          <a:solidFill>
                            <a:srgbClr val="FF9900"/>
                          </a:solidFill>
                          <a:effectLst>
                            <a:outerShdw blurRad="38100" dist="38100" dir="2700000" algn="tl">
                              <a:srgbClr val="000000">
                                <a:alpha val="43137"/>
                              </a:srgbClr>
                            </a:outerShdw>
                          </a:effectLst>
                          <a:latin typeface="+mn-lt"/>
                        </a:rPr>
                        <a:t>.</a:t>
                      </a:r>
                      <a:r>
                        <a:rPr lang="de-DE" sz="2000" u="none" strike="noStrike" dirty="0" smtClean="0">
                          <a:solidFill>
                            <a:srgbClr val="FF9900"/>
                          </a:solidFill>
                          <a:effectLst>
                            <a:outerShdw blurRad="38100" dist="38100" dir="2700000" algn="tl">
                              <a:srgbClr val="000000">
                                <a:alpha val="43137"/>
                              </a:srgbClr>
                            </a:outerShdw>
                          </a:effectLst>
                          <a:latin typeface="+mn-lt"/>
                        </a:rPr>
                        <a:t>034          </a:t>
                      </a:r>
                      <a:r>
                        <a:rPr lang="de-DE" sz="2000" u="none" strike="noStrike" dirty="0" smtClean="0">
                          <a:effectLst/>
                          <a:latin typeface="+mn-lt"/>
                        </a:rPr>
                        <a:t>.398</a:t>
                      </a:r>
                      <a:endParaRPr lang="de-DE" sz="2000" b="0" i="0" u="none" strike="noStrike" dirty="0">
                        <a:solidFill>
                          <a:srgbClr val="000000"/>
                        </a:solidFill>
                        <a:effectLst/>
                        <a:latin typeface="+mn-lt"/>
                      </a:endParaRPr>
                    </a:p>
                  </a:txBody>
                  <a:tcPr marL="7620" marR="7620" marT="7620" marB="0" anchor="b"/>
                </a:tc>
                <a:extLst>
                  <a:ext uri="{0D108BD9-81ED-4DB2-BD59-A6C34878D82A}">
                    <a16:rowId xmlns:a16="http://schemas.microsoft.com/office/drawing/2014/main" val="688956191"/>
                  </a:ext>
                </a:extLst>
              </a:tr>
              <a:tr h="386820">
                <a:tc>
                  <a:txBody>
                    <a:bodyPr/>
                    <a:lstStyle/>
                    <a:p>
                      <a:pPr algn="l" fontAlgn="b"/>
                      <a:r>
                        <a:rPr lang="de-DE" sz="2000" u="none" strike="noStrike" dirty="0">
                          <a:effectLst/>
                          <a:latin typeface="+mn-lt"/>
                        </a:rPr>
                        <a:t>     emotional </a:t>
                      </a:r>
                      <a:r>
                        <a:rPr lang="de-DE" sz="2000" u="none" strike="noStrike" dirty="0" err="1">
                          <a:effectLst/>
                          <a:latin typeface="+mn-lt"/>
                        </a:rPr>
                        <a:t>abuse</a:t>
                      </a:r>
                      <a:endParaRPr lang="de-DE" sz="2000" b="0" i="0" u="none" strike="noStrike" dirty="0">
                        <a:solidFill>
                          <a:srgbClr val="000000"/>
                        </a:solidFill>
                        <a:effectLst/>
                        <a:latin typeface="+mn-lt"/>
                      </a:endParaRPr>
                    </a:p>
                  </a:txBody>
                  <a:tcPr marL="7620" marR="7620" marT="7620" marB="0" anchor="b"/>
                </a:tc>
                <a:tc>
                  <a:txBody>
                    <a:bodyPr/>
                    <a:lstStyle/>
                    <a:p>
                      <a:pPr algn="ctr" fontAlgn="b"/>
                      <a:r>
                        <a:rPr lang="de-DE" sz="2000" u="none" strike="noStrike" dirty="0">
                          <a:solidFill>
                            <a:srgbClr val="C00000"/>
                          </a:solidFill>
                          <a:effectLst/>
                          <a:latin typeface="+mn-lt"/>
                        </a:rPr>
                        <a:t>28 (38)</a:t>
                      </a:r>
                      <a:endParaRPr lang="de-DE" sz="2000" b="0" i="0" u="none" strike="noStrike" dirty="0">
                        <a:solidFill>
                          <a:srgbClr val="C00000"/>
                        </a:solidFill>
                        <a:effectLst/>
                        <a:latin typeface="+mn-lt"/>
                      </a:endParaRPr>
                    </a:p>
                  </a:txBody>
                  <a:tcPr marL="7620" marR="7620" marT="7620" marB="0" anchor="b"/>
                </a:tc>
                <a:tc>
                  <a:txBody>
                    <a:bodyPr/>
                    <a:lstStyle/>
                    <a:p>
                      <a:pPr algn="ctr" fontAlgn="b"/>
                      <a:r>
                        <a:rPr lang="de-DE" sz="2000" u="none" strike="noStrike" dirty="0">
                          <a:solidFill>
                            <a:srgbClr val="FF9900"/>
                          </a:solidFill>
                          <a:effectLst/>
                          <a:latin typeface="+mn-lt"/>
                        </a:rPr>
                        <a:t>3 (19)</a:t>
                      </a:r>
                      <a:endParaRPr lang="de-DE" sz="2000" b="0" i="0" u="none" strike="noStrike" dirty="0">
                        <a:solidFill>
                          <a:srgbClr val="FF9900"/>
                        </a:solidFill>
                        <a:effectLst/>
                        <a:latin typeface="+mn-lt"/>
                      </a:endParaRPr>
                    </a:p>
                  </a:txBody>
                  <a:tcPr marL="7620" marR="7620" marT="7620" marB="0" anchor="b"/>
                </a:tc>
                <a:tc>
                  <a:txBody>
                    <a:bodyPr/>
                    <a:lstStyle/>
                    <a:p>
                      <a:pPr algn="ctr" fontAlgn="b"/>
                      <a:r>
                        <a:rPr lang="de-DE" sz="2000" u="none" strike="noStrike" dirty="0">
                          <a:solidFill>
                            <a:srgbClr val="00B050"/>
                          </a:solidFill>
                          <a:effectLst/>
                          <a:latin typeface="+mn-lt"/>
                        </a:rPr>
                        <a:t>10 (15)</a:t>
                      </a:r>
                      <a:endParaRPr lang="de-DE" sz="2000" b="0" i="0" u="none" strike="noStrike" dirty="0">
                        <a:solidFill>
                          <a:srgbClr val="00B050"/>
                        </a:solidFill>
                        <a:effectLst/>
                        <a:latin typeface="+mn-lt"/>
                      </a:endParaRPr>
                    </a:p>
                  </a:txBody>
                  <a:tcPr marL="7620" marR="7620" marT="7620" marB="0" anchor="b"/>
                </a:tc>
                <a:tc>
                  <a:txBody>
                    <a:bodyPr/>
                    <a:lstStyle/>
                    <a:p>
                      <a:pPr algn="ctr" fontAlgn="b"/>
                      <a:r>
                        <a:rPr lang="de-DE" sz="2000" u="none" strike="noStrike" dirty="0">
                          <a:effectLst/>
                          <a:latin typeface="+mn-lt"/>
                        </a:rPr>
                        <a:t>.</a:t>
                      </a:r>
                      <a:r>
                        <a:rPr lang="de-DE" sz="2000" u="none" strike="noStrike" dirty="0" smtClean="0">
                          <a:effectLst/>
                          <a:latin typeface="+mn-lt"/>
                        </a:rPr>
                        <a:t>245          .708</a:t>
                      </a:r>
                      <a:endParaRPr lang="de-DE" sz="2000" b="0" i="0" u="none" strike="noStrike" dirty="0">
                        <a:solidFill>
                          <a:srgbClr val="000000"/>
                        </a:solidFill>
                        <a:effectLst/>
                        <a:latin typeface="+mn-lt"/>
                      </a:endParaRPr>
                    </a:p>
                  </a:txBody>
                  <a:tcPr marL="7620" marR="7620" marT="7620" marB="0" anchor="b"/>
                </a:tc>
                <a:extLst>
                  <a:ext uri="{0D108BD9-81ED-4DB2-BD59-A6C34878D82A}">
                    <a16:rowId xmlns:a16="http://schemas.microsoft.com/office/drawing/2014/main" val="2061703006"/>
                  </a:ext>
                </a:extLst>
              </a:tr>
              <a:tr h="386820">
                <a:tc>
                  <a:txBody>
                    <a:bodyPr/>
                    <a:lstStyle/>
                    <a:p>
                      <a:pPr algn="l" fontAlgn="b"/>
                      <a:r>
                        <a:rPr lang="de-DE" sz="2000" u="none" strike="noStrike" dirty="0">
                          <a:effectLst/>
                          <a:latin typeface="+mn-lt"/>
                        </a:rPr>
                        <a:t>     </a:t>
                      </a:r>
                      <a:r>
                        <a:rPr lang="de-DE" sz="2000" u="none" strike="noStrike" dirty="0" err="1">
                          <a:effectLst/>
                          <a:latin typeface="+mn-lt"/>
                        </a:rPr>
                        <a:t>physical</a:t>
                      </a:r>
                      <a:r>
                        <a:rPr lang="de-DE" sz="2000" u="none" strike="noStrike" dirty="0">
                          <a:effectLst/>
                          <a:latin typeface="+mn-lt"/>
                        </a:rPr>
                        <a:t> </a:t>
                      </a:r>
                      <a:r>
                        <a:rPr lang="de-DE" sz="2000" u="none" strike="noStrike" dirty="0" err="1">
                          <a:effectLst/>
                          <a:latin typeface="+mn-lt"/>
                        </a:rPr>
                        <a:t>abuse</a:t>
                      </a:r>
                      <a:endParaRPr lang="de-DE" sz="2000" b="0" i="0" u="none" strike="noStrike" dirty="0">
                        <a:solidFill>
                          <a:srgbClr val="000000"/>
                        </a:solidFill>
                        <a:effectLst/>
                        <a:latin typeface="+mn-lt"/>
                      </a:endParaRPr>
                    </a:p>
                  </a:txBody>
                  <a:tcPr marL="7620" marR="7620" marT="7620" marB="0" anchor="b"/>
                </a:tc>
                <a:tc>
                  <a:txBody>
                    <a:bodyPr/>
                    <a:lstStyle/>
                    <a:p>
                      <a:pPr algn="ctr" fontAlgn="b"/>
                      <a:r>
                        <a:rPr lang="de-DE" sz="2000" u="none" strike="noStrike" dirty="0">
                          <a:solidFill>
                            <a:srgbClr val="C00000"/>
                          </a:solidFill>
                          <a:effectLst/>
                          <a:latin typeface="+mn-lt"/>
                        </a:rPr>
                        <a:t>9 (12)</a:t>
                      </a:r>
                      <a:endParaRPr lang="de-DE" sz="2000" b="0" i="0" u="none" strike="noStrike" dirty="0">
                        <a:solidFill>
                          <a:srgbClr val="C00000"/>
                        </a:solidFill>
                        <a:effectLst/>
                        <a:latin typeface="+mn-lt"/>
                      </a:endParaRPr>
                    </a:p>
                  </a:txBody>
                  <a:tcPr marL="7620" marR="7620" marT="7620" marB="0" anchor="b"/>
                </a:tc>
                <a:tc>
                  <a:txBody>
                    <a:bodyPr/>
                    <a:lstStyle/>
                    <a:p>
                      <a:pPr algn="ctr" fontAlgn="b"/>
                      <a:r>
                        <a:rPr lang="de-DE" sz="2000" u="none" strike="noStrike" dirty="0">
                          <a:solidFill>
                            <a:srgbClr val="FF9900"/>
                          </a:solidFill>
                          <a:effectLst/>
                          <a:latin typeface="+mn-lt"/>
                        </a:rPr>
                        <a:t>1 (7)</a:t>
                      </a:r>
                      <a:endParaRPr lang="de-DE" sz="2000" b="0" i="0" u="none" strike="noStrike" dirty="0">
                        <a:solidFill>
                          <a:srgbClr val="FF9900"/>
                        </a:solidFill>
                        <a:effectLst/>
                        <a:latin typeface="+mn-lt"/>
                      </a:endParaRPr>
                    </a:p>
                  </a:txBody>
                  <a:tcPr marL="7620" marR="7620" marT="7620" marB="0" anchor="b"/>
                </a:tc>
                <a:tc>
                  <a:txBody>
                    <a:bodyPr/>
                    <a:lstStyle/>
                    <a:p>
                      <a:pPr algn="ctr" fontAlgn="b"/>
                      <a:r>
                        <a:rPr lang="de-DE" sz="2000" u="none" strike="noStrike" dirty="0">
                          <a:solidFill>
                            <a:srgbClr val="00B050"/>
                          </a:solidFill>
                          <a:effectLst/>
                          <a:latin typeface="+mn-lt"/>
                        </a:rPr>
                        <a:t>3 (4)</a:t>
                      </a:r>
                      <a:endParaRPr lang="de-DE" sz="2000" b="0" i="0" u="none" strike="noStrike" dirty="0">
                        <a:solidFill>
                          <a:srgbClr val="00B050"/>
                        </a:solidFill>
                        <a:effectLst/>
                        <a:latin typeface="+mn-lt"/>
                      </a:endParaRPr>
                    </a:p>
                  </a:txBody>
                  <a:tcPr marL="7620" marR="7620" marT="7620" marB="0" anchor="b"/>
                </a:tc>
                <a:tc>
                  <a:txBody>
                    <a:bodyPr/>
                    <a:lstStyle/>
                    <a:p>
                      <a:pPr algn="ctr" fontAlgn="b"/>
                      <a:r>
                        <a:rPr lang="de-DE" sz="2000" u="none" strike="noStrike" dirty="0" smtClean="0">
                          <a:effectLst/>
                          <a:latin typeface="+mn-lt"/>
                        </a:rPr>
                        <a:t>1.00          .556</a:t>
                      </a:r>
                      <a:endParaRPr lang="de-DE" sz="2000" b="0" i="0" u="none" strike="noStrike" dirty="0">
                        <a:solidFill>
                          <a:srgbClr val="000000"/>
                        </a:solidFill>
                        <a:effectLst/>
                        <a:latin typeface="+mn-lt"/>
                      </a:endParaRPr>
                    </a:p>
                  </a:txBody>
                  <a:tcPr marL="7620" marR="7620" marT="7620" marB="0" anchor="b"/>
                </a:tc>
                <a:extLst>
                  <a:ext uri="{0D108BD9-81ED-4DB2-BD59-A6C34878D82A}">
                    <a16:rowId xmlns:a16="http://schemas.microsoft.com/office/drawing/2014/main" val="3159632409"/>
                  </a:ext>
                </a:extLst>
              </a:tr>
              <a:tr h="386820">
                <a:tc>
                  <a:txBody>
                    <a:bodyPr/>
                    <a:lstStyle/>
                    <a:p>
                      <a:pPr algn="l" fontAlgn="b"/>
                      <a:r>
                        <a:rPr lang="de-DE" sz="2000" u="none" strike="noStrike">
                          <a:effectLst/>
                          <a:latin typeface="+mn-lt"/>
                        </a:rPr>
                        <a:t>     sexual abuse </a:t>
                      </a:r>
                      <a:endParaRPr lang="de-DE" sz="2000" b="0" i="0" u="none" strike="noStrike">
                        <a:solidFill>
                          <a:srgbClr val="000000"/>
                        </a:solidFill>
                        <a:effectLst/>
                        <a:latin typeface="+mn-lt"/>
                      </a:endParaRPr>
                    </a:p>
                  </a:txBody>
                  <a:tcPr marL="7620" marR="7620" marT="7620" marB="0" anchor="b"/>
                </a:tc>
                <a:tc>
                  <a:txBody>
                    <a:bodyPr/>
                    <a:lstStyle/>
                    <a:p>
                      <a:pPr algn="ctr" fontAlgn="b"/>
                      <a:r>
                        <a:rPr lang="de-DE" sz="2000" u="none" strike="noStrike" dirty="0">
                          <a:solidFill>
                            <a:srgbClr val="C00000"/>
                          </a:solidFill>
                          <a:effectLst/>
                          <a:latin typeface="+mn-lt"/>
                        </a:rPr>
                        <a:t>26 (36)</a:t>
                      </a:r>
                      <a:endParaRPr lang="de-DE" sz="2000" b="0" i="0" u="none" strike="noStrike" dirty="0">
                        <a:solidFill>
                          <a:srgbClr val="C00000"/>
                        </a:solidFill>
                        <a:effectLst/>
                        <a:latin typeface="+mn-lt"/>
                      </a:endParaRPr>
                    </a:p>
                  </a:txBody>
                  <a:tcPr marL="7620" marR="7620" marT="7620" marB="0" anchor="b"/>
                </a:tc>
                <a:tc>
                  <a:txBody>
                    <a:bodyPr/>
                    <a:lstStyle/>
                    <a:p>
                      <a:pPr algn="ctr" fontAlgn="b"/>
                      <a:r>
                        <a:rPr lang="de-DE" sz="2000" u="none" strike="noStrike" dirty="0">
                          <a:solidFill>
                            <a:srgbClr val="FF9900"/>
                          </a:solidFill>
                          <a:effectLst/>
                          <a:latin typeface="+mn-lt"/>
                        </a:rPr>
                        <a:t>2 (13)</a:t>
                      </a:r>
                      <a:endParaRPr lang="de-DE" sz="2000" b="0" i="0" u="none" strike="noStrike" dirty="0">
                        <a:solidFill>
                          <a:srgbClr val="FF9900"/>
                        </a:solidFill>
                        <a:effectLst/>
                        <a:latin typeface="+mn-lt"/>
                      </a:endParaRPr>
                    </a:p>
                  </a:txBody>
                  <a:tcPr marL="7620" marR="7620" marT="7620" marB="0" anchor="b"/>
                </a:tc>
                <a:tc>
                  <a:txBody>
                    <a:bodyPr/>
                    <a:lstStyle/>
                    <a:p>
                      <a:pPr algn="ctr" fontAlgn="b"/>
                      <a:r>
                        <a:rPr lang="de-DE" sz="2000" u="none" strike="noStrike" dirty="0">
                          <a:solidFill>
                            <a:srgbClr val="00B050"/>
                          </a:solidFill>
                          <a:effectLst/>
                          <a:latin typeface="+mn-lt"/>
                        </a:rPr>
                        <a:t>4 (6)</a:t>
                      </a:r>
                      <a:endParaRPr lang="de-DE" sz="2000" b="0" i="0" u="none" strike="noStrike" dirty="0">
                        <a:solidFill>
                          <a:srgbClr val="00B050"/>
                        </a:solidFill>
                        <a:effectLst/>
                        <a:latin typeface="+mn-lt"/>
                      </a:endParaRPr>
                    </a:p>
                  </a:txBody>
                  <a:tcPr marL="7620" marR="7620" marT="7620" marB="0" anchor="b"/>
                </a:tc>
                <a:tc>
                  <a:txBody>
                    <a:bodyPr/>
                    <a:lstStyle/>
                    <a:p>
                      <a:pPr algn="ctr" fontAlgn="b"/>
                      <a:r>
                        <a:rPr lang="de-DE" sz="2000" u="none" strike="noStrike" dirty="0">
                          <a:solidFill>
                            <a:srgbClr val="FF9900"/>
                          </a:solidFill>
                          <a:effectLst>
                            <a:outerShdw blurRad="38100" dist="38100" dir="2700000" algn="tl">
                              <a:srgbClr val="000000">
                                <a:alpha val="43137"/>
                              </a:srgbClr>
                            </a:outerShdw>
                          </a:effectLst>
                          <a:latin typeface="+mn-lt"/>
                        </a:rPr>
                        <a:t>.</a:t>
                      </a:r>
                      <a:r>
                        <a:rPr lang="de-DE" sz="2000" u="none" strike="noStrike" dirty="0" smtClean="0">
                          <a:solidFill>
                            <a:srgbClr val="FF9900"/>
                          </a:solidFill>
                          <a:effectLst>
                            <a:outerShdw blurRad="38100" dist="38100" dir="2700000" algn="tl">
                              <a:srgbClr val="000000">
                                <a:alpha val="43137"/>
                              </a:srgbClr>
                            </a:outerShdw>
                          </a:effectLst>
                          <a:latin typeface="+mn-lt"/>
                        </a:rPr>
                        <a:t>080           </a:t>
                      </a:r>
                      <a:r>
                        <a:rPr lang="de-DE" sz="2000" u="none" strike="noStrike" dirty="0" smtClean="0">
                          <a:effectLst/>
                          <a:latin typeface="+mn-lt"/>
                        </a:rPr>
                        <a:t>.320</a:t>
                      </a:r>
                      <a:endParaRPr lang="de-DE" sz="2000" b="0" i="0" u="none" strike="noStrike" dirty="0">
                        <a:solidFill>
                          <a:srgbClr val="000000"/>
                        </a:solidFill>
                        <a:effectLst/>
                        <a:latin typeface="+mn-lt"/>
                      </a:endParaRPr>
                    </a:p>
                  </a:txBody>
                  <a:tcPr marL="7620" marR="7620" marT="7620" marB="0" anchor="b"/>
                </a:tc>
                <a:extLst>
                  <a:ext uri="{0D108BD9-81ED-4DB2-BD59-A6C34878D82A}">
                    <a16:rowId xmlns:a16="http://schemas.microsoft.com/office/drawing/2014/main" val="2542751187"/>
                  </a:ext>
                </a:extLst>
              </a:tr>
              <a:tr h="386820">
                <a:tc>
                  <a:txBody>
                    <a:bodyPr/>
                    <a:lstStyle/>
                    <a:p>
                      <a:pPr algn="l" fontAlgn="b"/>
                      <a:r>
                        <a:rPr lang="de-DE" sz="2000" u="none" strike="noStrike">
                          <a:effectLst/>
                          <a:latin typeface="+mn-lt"/>
                        </a:rPr>
                        <a:t>     emotional neglect</a:t>
                      </a:r>
                      <a:endParaRPr lang="de-DE" sz="2000" b="0" i="0" u="none" strike="noStrike">
                        <a:solidFill>
                          <a:srgbClr val="000000"/>
                        </a:solidFill>
                        <a:effectLst/>
                        <a:latin typeface="+mn-lt"/>
                      </a:endParaRPr>
                    </a:p>
                  </a:txBody>
                  <a:tcPr marL="7620" marR="7620" marT="7620" marB="0" anchor="b"/>
                </a:tc>
                <a:tc>
                  <a:txBody>
                    <a:bodyPr/>
                    <a:lstStyle/>
                    <a:p>
                      <a:pPr algn="ctr" fontAlgn="b"/>
                      <a:r>
                        <a:rPr lang="de-DE" sz="2000" u="none" strike="noStrike" dirty="0">
                          <a:solidFill>
                            <a:srgbClr val="C00000"/>
                          </a:solidFill>
                          <a:effectLst/>
                          <a:latin typeface="+mn-lt"/>
                        </a:rPr>
                        <a:t>24 (32)</a:t>
                      </a:r>
                      <a:endParaRPr lang="de-DE" sz="2000" b="0" i="0" u="none" strike="noStrike" dirty="0">
                        <a:solidFill>
                          <a:srgbClr val="C00000"/>
                        </a:solidFill>
                        <a:effectLst/>
                        <a:latin typeface="+mn-lt"/>
                      </a:endParaRPr>
                    </a:p>
                  </a:txBody>
                  <a:tcPr marL="7620" marR="7620" marT="7620" marB="0" anchor="b"/>
                </a:tc>
                <a:tc>
                  <a:txBody>
                    <a:bodyPr/>
                    <a:lstStyle/>
                    <a:p>
                      <a:pPr algn="ctr" fontAlgn="b"/>
                      <a:r>
                        <a:rPr lang="de-DE" sz="2000" u="none" strike="noStrike" dirty="0">
                          <a:solidFill>
                            <a:srgbClr val="FF9900"/>
                          </a:solidFill>
                          <a:effectLst/>
                          <a:latin typeface="+mn-lt"/>
                        </a:rPr>
                        <a:t>3 (19)</a:t>
                      </a:r>
                      <a:endParaRPr lang="de-DE" sz="2000" b="0" i="0" u="none" strike="noStrike" dirty="0">
                        <a:solidFill>
                          <a:srgbClr val="FF9900"/>
                        </a:solidFill>
                        <a:effectLst/>
                        <a:latin typeface="+mn-lt"/>
                      </a:endParaRPr>
                    </a:p>
                  </a:txBody>
                  <a:tcPr marL="7620" marR="7620" marT="7620" marB="0" anchor="b"/>
                </a:tc>
                <a:tc>
                  <a:txBody>
                    <a:bodyPr/>
                    <a:lstStyle/>
                    <a:p>
                      <a:pPr algn="ctr" fontAlgn="b"/>
                      <a:r>
                        <a:rPr lang="de-DE" sz="2000" u="none" strike="noStrike" dirty="0">
                          <a:solidFill>
                            <a:srgbClr val="00B050"/>
                          </a:solidFill>
                          <a:effectLst/>
                          <a:latin typeface="+mn-lt"/>
                        </a:rPr>
                        <a:t>10 (15)</a:t>
                      </a:r>
                      <a:endParaRPr lang="de-DE" sz="2000" b="0" i="0" u="none" strike="noStrike" dirty="0">
                        <a:solidFill>
                          <a:srgbClr val="00B050"/>
                        </a:solidFill>
                        <a:effectLst/>
                        <a:latin typeface="+mn-lt"/>
                      </a:endParaRPr>
                    </a:p>
                  </a:txBody>
                  <a:tcPr marL="7620" marR="7620" marT="7620" marB="0" anchor="b"/>
                </a:tc>
                <a:tc>
                  <a:txBody>
                    <a:bodyPr/>
                    <a:lstStyle/>
                    <a:p>
                      <a:pPr algn="ctr" fontAlgn="b"/>
                      <a:r>
                        <a:rPr lang="de-DE" sz="2000" u="none" strike="noStrike" dirty="0">
                          <a:effectLst/>
                          <a:latin typeface="+mn-lt"/>
                        </a:rPr>
                        <a:t>.</a:t>
                      </a:r>
                      <a:r>
                        <a:rPr lang="de-DE" sz="2000" u="none" strike="noStrike" dirty="0" smtClean="0">
                          <a:effectLst/>
                          <a:latin typeface="+mn-lt"/>
                        </a:rPr>
                        <a:t>374          .706</a:t>
                      </a:r>
                      <a:endParaRPr lang="de-DE" sz="2000" b="0" i="0" u="none" strike="noStrike" dirty="0">
                        <a:solidFill>
                          <a:srgbClr val="000000"/>
                        </a:solidFill>
                        <a:effectLst/>
                        <a:latin typeface="+mn-lt"/>
                      </a:endParaRPr>
                    </a:p>
                  </a:txBody>
                  <a:tcPr marL="7620" marR="7620" marT="7620" marB="0" anchor="b"/>
                </a:tc>
                <a:extLst>
                  <a:ext uri="{0D108BD9-81ED-4DB2-BD59-A6C34878D82A}">
                    <a16:rowId xmlns:a16="http://schemas.microsoft.com/office/drawing/2014/main" val="1573540523"/>
                  </a:ext>
                </a:extLst>
              </a:tr>
              <a:tr h="381089">
                <a:tc>
                  <a:txBody>
                    <a:bodyPr/>
                    <a:lstStyle/>
                    <a:p>
                      <a:pPr algn="l" fontAlgn="b"/>
                      <a:r>
                        <a:rPr lang="de-DE" sz="2000" u="none" strike="noStrike" dirty="0">
                          <a:effectLst/>
                          <a:latin typeface="+mn-lt"/>
                        </a:rPr>
                        <a:t>     </a:t>
                      </a:r>
                      <a:r>
                        <a:rPr lang="de-DE" sz="2000" u="none" strike="noStrike" dirty="0" err="1">
                          <a:effectLst/>
                          <a:latin typeface="+mn-lt"/>
                        </a:rPr>
                        <a:t>physical</a:t>
                      </a:r>
                      <a:r>
                        <a:rPr lang="de-DE" sz="2000" u="none" strike="noStrike" dirty="0">
                          <a:effectLst/>
                          <a:latin typeface="+mn-lt"/>
                        </a:rPr>
                        <a:t> </a:t>
                      </a:r>
                      <a:r>
                        <a:rPr lang="de-DE" sz="2000" u="none" strike="noStrike" dirty="0" err="1">
                          <a:effectLst/>
                          <a:latin typeface="+mn-lt"/>
                        </a:rPr>
                        <a:t>neglect</a:t>
                      </a:r>
                      <a:endParaRPr lang="de-DE" sz="2000" b="0" i="0" u="none" strike="noStrike" dirty="0">
                        <a:solidFill>
                          <a:srgbClr val="000000"/>
                        </a:solidFill>
                        <a:effectLst/>
                        <a:latin typeface="+mn-lt"/>
                      </a:endParaRPr>
                    </a:p>
                  </a:txBody>
                  <a:tcPr marL="7620" marR="7620" marT="7620" marB="0" anchor="b"/>
                </a:tc>
                <a:tc>
                  <a:txBody>
                    <a:bodyPr/>
                    <a:lstStyle/>
                    <a:p>
                      <a:pPr algn="ctr" fontAlgn="b"/>
                      <a:r>
                        <a:rPr lang="de-DE" sz="2000" u="none" strike="noStrike" dirty="0">
                          <a:solidFill>
                            <a:srgbClr val="C00000"/>
                          </a:solidFill>
                          <a:effectLst/>
                          <a:latin typeface="+mn-lt"/>
                        </a:rPr>
                        <a:t>36 (51)</a:t>
                      </a:r>
                      <a:endParaRPr lang="de-DE" sz="2000" b="0" i="0" u="none" strike="noStrike" dirty="0">
                        <a:solidFill>
                          <a:srgbClr val="C00000"/>
                        </a:solidFill>
                        <a:effectLst/>
                        <a:latin typeface="+mn-lt"/>
                      </a:endParaRPr>
                    </a:p>
                  </a:txBody>
                  <a:tcPr marL="7620" marR="7620" marT="7620" marB="0" anchor="b"/>
                </a:tc>
                <a:tc>
                  <a:txBody>
                    <a:bodyPr/>
                    <a:lstStyle/>
                    <a:p>
                      <a:pPr algn="ctr" fontAlgn="b"/>
                      <a:r>
                        <a:rPr lang="de-DE" sz="2000" u="none" strike="noStrike" dirty="0">
                          <a:solidFill>
                            <a:srgbClr val="FF9900"/>
                          </a:solidFill>
                          <a:effectLst/>
                          <a:latin typeface="+mn-lt"/>
                        </a:rPr>
                        <a:t>5 (36)</a:t>
                      </a:r>
                      <a:endParaRPr lang="de-DE" sz="2000" b="0" i="0" u="none" strike="noStrike" dirty="0">
                        <a:solidFill>
                          <a:srgbClr val="FF9900"/>
                        </a:solidFill>
                        <a:effectLst/>
                        <a:latin typeface="+mn-lt"/>
                      </a:endParaRPr>
                    </a:p>
                  </a:txBody>
                  <a:tcPr marL="7620" marR="7620" marT="7620" marB="0" anchor="b"/>
                </a:tc>
                <a:tc>
                  <a:txBody>
                    <a:bodyPr/>
                    <a:lstStyle/>
                    <a:p>
                      <a:pPr algn="ctr" fontAlgn="b"/>
                      <a:r>
                        <a:rPr lang="de-DE" sz="2000" u="none" strike="noStrike" dirty="0">
                          <a:solidFill>
                            <a:srgbClr val="00B050"/>
                          </a:solidFill>
                          <a:effectLst/>
                          <a:latin typeface="+mn-lt"/>
                        </a:rPr>
                        <a:t>6 (12)</a:t>
                      </a:r>
                      <a:endParaRPr lang="de-DE" sz="2000" b="0" i="0" u="none" strike="noStrike" dirty="0">
                        <a:solidFill>
                          <a:srgbClr val="00B050"/>
                        </a:solidFill>
                        <a:effectLst/>
                        <a:latin typeface="+mn-lt"/>
                      </a:endParaRPr>
                    </a:p>
                  </a:txBody>
                  <a:tcPr marL="7620" marR="7620" marT="7620" marB="0" anchor="b"/>
                </a:tc>
                <a:tc>
                  <a:txBody>
                    <a:bodyPr/>
                    <a:lstStyle/>
                    <a:p>
                      <a:pPr algn="ctr" fontAlgn="b"/>
                      <a:r>
                        <a:rPr lang="de-DE" sz="2000" u="none" strike="noStrike" dirty="0">
                          <a:effectLst/>
                          <a:latin typeface="+mn-lt"/>
                        </a:rPr>
                        <a:t>.</a:t>
                      </a:r>
                      <a:r>
                        <a:rPr lang="de-DE" sz="2000" u="none" strike="noStrike" dirty="0" smtClean="0">
                          <a:effectLst/>
                          <a:latin typeface="+mn-lt"/>
                        </a:rPr>
                        <a:t>383           .046</a:t>
                      </a:r>
                      <a:endParaRPr lang="de-DE" sz="2000" b="0" i="0" u="none" strike="noStrike" dirty="0">
                        <a:solidFill>
                          <a:srgbClr val="000000"/>
                        </a:solidFill>
                        <a:effectLst/>
                        <a:latin typeface="+mn-lt"/>
                      </a:endParaRPr>
                    </a:p>
                  </a:txBody>
                  <a:tcPr marL="7620" marR="7620" marT="7620" marB="0" anchor="b"/>
                </a:tc>
                <a:extLst>
                  <a:ext uri="{0D108BD9-81ED-4DB2-BD59-A6C34878D82A}">
                    <a16:rowId xmlns:a16="http://schemas.microsoft.com/office/drawing/2014/main" val="375073132"/>
                  </a:ext>
                </a:extLst>
              </a:tr>
            </a:tbl>
          </a:graphicData>
        </a:graphic>
      </p:graphicFrame>
      <p:sp>
        <p:nvSpPr>
          <p:cNvPr id="5" name="Textfeld 4"/>
          <p:cNvSpPr txBox="1"/>
          <p:nvPr/>
        </p:nvSpPr>
        <p:spPr>
          <a:xfrm>
            <a:off x="463296" y="6391656"/>
            <a:ext cx="9128760" cy="276999"/>
          </a:xfrm>
          <a:prstGeom prst="rect">
            <a:avLst/>
          </a:prstGeom>
          <a:noFill/>
        </p:spPr>
        <p:txBody>
          <a:bodyPr wrap="square" rtlCol="0">
            <a:spAutoFit/>
          </a:bodyPr>
          <a:lstStyle/>
          <a:p>
            <a:r>
              <a:rPr lang="de-AT" sz="1200" dirty="0" smtClean="0"/>
              <a:t>Score: 1=überhaupt nicht … 5=sehr häufig;</a:t>
            </a:r>
            <a:endParaRPr lang="de-DE" sz="1200" dirty="0"/>
          </a:p>
        </p:txBody>
      </p:sp>
      <p:sp>
        <p:nvSpPr>
          <p:cNvPr id="6" name="Titel 1"/>
          <p:cNvSpPr txBox="1">
            <a:spLocks/>
          </p:cNvSpPr>
          <p:nvPr/>
        </p:nvSpPr>
        <p:spPr>
          <a:xfrm>
            <a:off x="864949" y="50018"/>
            <a:ext cx="10674095" cy="942468"/>
          </a:xfrm>
          <a:prstGeom prst="rect">
            <a:avLst/>
          </a:prstGeom>
          <a:solidFill>
            <a:schemeClr val="tx2">
              <a:lumMod val="20000"/>
              <a:lumOff val="80000"/>
            </a:schemeClr>
          </a:solidFill>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dirty="0" smtClean="0"/>
              <a:t/>
            </a:r>
            <a:br>
              <a:rPr lang="de-DE" dirty="0" smtClean="0"/>
            </a:br>
            <a:r>
              <a:rPr lang="de-DE" sz="16000" b="1" dirty="0"/>
              <a:t>TABLE </a:t>
            </a:r>
            <a:r>
              <a:rPr lang="de-DE" sz="16000" b="1" dirty="0" smtClean="0"/>
              <a:t>5:  Trauma (CTQ) </a:t>
            </a:r>
            <a:r>
              <a:rPr lang="de-DE" b="1" dirty="0" smtClean="0">
                <a:solidFill>
                  <a:srgbClr val="000000"/>
                </a:solidFill>
                <a:latin typeface="Times New Roman" panose="02020603050405020304" pitchFamily="18" charset="0"/>
              </a:rPr>
              <a:t/>
            </a:r>
            <a:br>
              <a:rPr lang="de-DE" b="1" dirty="0" smtClean="0">
                <a:solidFill>
                  <a:srgbClr val="000000"/>
                </a:solidFill>
                <a:latin typeface="Times New Roman" panose="02020603050405020304" pitchFamily="18" charset="0"/>
              </a:rPr>
            </a:br>
            <a:endParaRPr lang="de-DE" dirty="0"/>
          </a:p>
        </p:txBody>
      </p:sp>
      <p:cxnSp>
        <p:nvCxnSpPr>
          <p:cNvPr id="8" name="Gerader Verbinder 7"/>
          <p:cNvCxnSpPr/>
          <p:nvPr/>
        </p:nvCxnSpPr>
        <p:spPr>
          <a:xfrm flipH="1">
            <a:off x="9092725" y="1289305"/>
            <a:ext cx="8546" cy="35662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Gerader Verbinder 8"/>
          <p:cNvCxnSpPr/>
          <p:nvPr/>
        </p:nvCxnSpPr>
        <p:spPr>
          <a:xfrm flipH="1">
            <a:off x="10303778" y="2134781"/>
            <a:ext cx="24214" cy="272076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04034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Zusammenfassung</a:t>
            </a:r>
            <a:endParaRPr lang="en-US" dirty="0"/>
          </a:p>
        </p:txBody>
      </p:sp>
      <p:sp>
        <p:nvSpPr>
          <p:cNvPr id="3" name="Inhaltsplatzhalter 2"/>
          <p:cNvSpPr>
            <a:spLocks noGrp="1"/>
          </p:cNvSpPr>
          <p:nvPr>
            <p:ph idx="1"/>
          </p:nvPr>
        </p:nvSpPr>
        <p:spPr/>
        <p:txBody>
          <a:bodyPr/>
          <a:lstStyle/>
          <a:p>
            <a:r>
              <a:rPr lang="de-DE" u="sng" dirty="0"/>
              <a:t>Pat. mit SEED </a:t>
            </a:r>
            <a:r>
              <a:rPr lang="de-DE" dirty="0"/>
              <a:t>charakterisieren sich durch lange Erkrankung, extreme Symptomatik, schwere Traumatisierung </a:t>
            </a:r>
            <a:r>
              <a:rPr lang="de-DE" dirty="0" smtClean="0"/>
              <a:t>in </a:t>
            </a:r>
            <a:r>
              <a:rPr lang="de-DE" dirty="0"/>
              <a:t>der Kindheit</a:t>
            </a:r>
          </a:p>
          <a:p>
            <a:pPr marL="0" indent="0" algn="ctr">
              <a:buNone/>
            </a:pPr>
            <a:endParaRPr lang="de-DE" dirty="0"/>
          </a:p>
          <a:p>
            <a:pPr marL="0" indent="0">
              <a:buNone/>
            </a:pPr>
            <a:endParaRPr lang="de-DE" dirty="0"/>
          </a:p>
          <a:p>
            <a:r>
              <a:rPr lang="de-DE" u="sng" dirty="0"/>
              <a:t>Genesene Pat</a:t>
            </a:r>
            <a:r>
              <a:rPr lang="de-DE" u="sng" dirty="0" smtClean="0"/>
              <a:t>. </a:t>
            </a:r>
            <a:r>
              <a:rPr lang="de-DE" u="sng" dirty="0"/>
              <a:t>v</a:t>
            </a:r>
            <a:r>
              <a:rPr lang="de-DE" u="sng" dirty="0" smtClean="0"/>
              <a:t>on SEED </a:t>
            </a:r>
            <a:r>
              <a:rPr lang="de-DE" dirty="0"/>
              <a:t>geht es zwar psychisch und BMI-mäßig besser, doch zeigen sie immer noch essgestörtes Verhalten mit </a:t>
            </a:r>
            <a:r>
              <a:rPr lang="de-DE" dirty="0" smtClean="0"/>
              <a:t>invasiven </a:t>
            </a:r>
            <a:r>
              <a:rPr lang="de-DE" dirty="0"/>
              <a:t>Kontrollmechanismen und </a:t>
            </a:r>
            <a:r>
              <a:rPr lang="de-DE" dirty="0" smtClean="0"/>
              <a:t>Körperunzufriedenheit, Faktoren, die sich von gesunden KO-Probandinnen signifikant unterscheiden</a:t>
            </a:r>
            <a:endParaRPr lang="en-US" dirty="0"/>
          </a:p>
          <a:p>
            <a:endParaRPr lang="en-US" dirty="0"/>
          </a:p>
        </p:txBody>
      </p:sp>
    </p:spTree>
    <p:extLst>
      <p:ext uri="{BB962C8B-B14F-4D97-AF65-F5344CB8AC3E}">
        <p14:creationId xmlns:p14="http://schemas.microsoft.com/office/powerpoint/2010/main" val="6730390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15896" y="313851"/>
            <a:ext cx="10515600" cy="1325563"/>
          </a:xfrm>
        </p:spPr>
        <p:txBody>
          <a:bodyPr/>
          <a:lstStyle/>
          <a:p>
            <a:r>
              <a:rPr lang="de-DE" b="1" dirty="0" smtClean="0"/>
              <a:t>Schlussfolgerung</a:t>
            </a:r>
            <a:endParaRPr lang="en-US" dirty="0"/>
          </a:p>
        </p:txBody>
      </p:sp>
      <p:sp>
        <p:nvSpPr>
          <p:cNvPr id="3" name="Inhaltsplatzhalter 2"/>
          <p:cNvSpPr>
            <a:spLocks noGrp="1"/>
          </p:cNvSpPr>
          <p:nvPr>
            <p:ph idx="1"/>
          </p:nvPr>
        </p:nvSpPr>
        <p:spPr>
          <a:xfrm>
            <a:off x="415896" y="1788815"/>
            <a:ext cx="10937904" cy="3321570"/>
          </a:xfrm>
        </p:spPr>
        <p:txBody>
          <a:bodyPr>
            <a:normAutofit/>
          </a:bodyPr>
          <a:lstStyle/>
          <a:p>
            <a:pPr marL="0" indent="0">
              <a:buNone/>
            </a:pPr>
            <a:r>
              <a:rPr lang="de-DE" u="sng" dirty="0" smtClean="0"/>
              <a:t>Pat. mit SEED</a:t>
            </a:r>
            <a:r>
              <a:rPr lang="de-DE" dirty="0" smtClean="0"/>
              <a:t> zeigen wie wenig wir von schwerer AN und BN wissen und </a:t>
            </a:r>
            <a:r>
              <a:rPr lang="de-DE" dirty="0" err="1" smtClean="0"/>
              <a:t>und</a:t>
            </a:r>
            <a:r>
              <a:rPr lang="de-DE" dirty="0" smtClean="0"/>
              <a:t> dementsprechend auch nicht effizient behandeln können. </a:t>
            </a:r>
            <a:endParaRPr lang="de-DE" dirty="0"/>
          </a:p>
          <a:p>
            <a:pPr marL="0" indent="0">
              <a:buNone/>
            </a:pPr>
            <a:endParaRPr lang="de-DE" dirty="0" smtClean="0"/>
          </a:p>
          <a:p>
            <a:pPr marL="0" indent="0">
              <a:buNone/>
            </a:pPr>
            <a:r>
              <a:rPr lang="de-DE" u="sng" dirty="0" smtClean="0"/>
              <a:t>Genesene Pat</a:t>
            </a:r>
            <a:r>
              <a:rPr lang="de-DE" dirty="0" smtClean="0"/>
              <a:t>. scheinen in wesentlichen Essstörungsparametern nicht auf ein gesundes Level zurückzukommen und bleiben damit vulnerabel für </a:t>
            </a:r>
            <a:r>
              <a:rPr lang="de-DE" smtClean="0"/>
              <a:t>eine erneute </a:t>
            </a:r>
            <a:r>
              <a:rPr lang="de-DE" dirty="0" smtClean="0"/>
              <a:t>Vollsymptomatik. Dies muss in der Behandlung beachtet werden.  </a:t>
            </a:r>
            <a:endParaRPr lang="en-US" dirty="0"/>
          </a:p>
        </p:txBody>
      </p:sp>
    </p:spTree>
    <p:extLst>
      <p:ext uri="{BB962C8B-B14F-4D97-AF65-F5344CB8AC3E}">
        <p14:creationId xmlns:p14="http://schemas.microsoft.com/office/powerpoint/2010/main" val="17398940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smtClean="0"/>
              <a:t>Danke meinen </a:t>
            </a:r>
            <a:r>
              <a:rPr lang="de-DE" b="1" dirty="0" err="1" smtClean="0"/>
              <a:t>MitarbeiterInnen</a:t>
            </a:r>
            <a:endParaRPr lang="en-US" b="1" dirty="0"/>
          </a:p>
        </p:txBody>
      </p:sp>
      <p:sp>
        <p:nvSpPr>
          <p:cNvPr id="3" name="Inhaltsplatzhalter 2"/>
          <p:cNvSpPr>
            <a:spLocks noGrp="1"/>
          </p:cNvSpPr>
          <p:nvPr>
            <p:ph idx="1"/>
          </p:nvPr>
        </p:nvSpPr>
        <p:spPr/>
        <p:txBody>
          <a:bodyPr/>
          <a:lstStyle/>
          <a:p>
            <a:r>
              <a:rPr lang="de-DE" dirty="0" smtClean="0"/>
              <a:t>Leonie Caserta</a:t>
            </a:r>
          </a:p>
          <a:p>
            <a:r>
              <a:rPr lang="de-DE" dirty="0" smtClean="0"/>
              <a:t>Philipp </a:t>
            </a:r>
            <a:r>
              <a:rPr lang="de-DE" dirty="0" err="1" smtClean="0"/>
              <a:t>Schmut</a:t>
            </a:r>
            <a:endParaRPr lang="de-DE" dirty="0" smtClean="0"/>
          </a:p>
          <a:p>
            <a:r>
              <a:rPr lang="de-DE" dirty="0" smtClean="0"/>
              <a:t>Julia Goller</a:t>
            </a:r>
          </a:p>
          <a:p>
            <a:r>
              <a:rPr lang="de-DE" dirty="0" smtClean="0"/>
              <a:t>Lena Rolli</a:t>
            </a:r>
          </a:p>
          <a:p>
            <a:r>
              <a:rPr lang="de-DE" dirty="0" smtClean="0"/>
              <a:t>Univ. Prof. Dr. C. I. Rupp</a:t>
            </a:r>
            <a:endParaRPr lang="en-US" dirty="0"/>
          </a:p>
        </p:txBody>
      </p:sp>
    </p:spTree>
    <p:extLst>
      <p:ext uri="{BB962C8B-B14F-4D97-AF65-F5344CB8AC3E}">
        <p14:creationId xmlns:p14="http://schemas.microsoft.com/office/powerpoint/2010/main" val="16860388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alfeinssee @ phoide.co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032" y="243517"/>
            <a:ext cx="9244584" cy="6389549"/>
          </a:xfrm>
          <a:prstGeom prst="rect">
            <a:avLst/>
          </a:prstGeom>
          <a:noFill/>
          <a:extLst>
            <a:ext uri="{909E8E84-426E-40DD-AFC4-6F175D3DCCD1}">
              <a14:hiddenFill xmlns:a14="http://schemas.microsoft.com/office/drawing/2010/main">
                <a:solidFill>
                  <a:srgbClr val="FFFFFF"/>
                </a:solidFill>
              </a14:hiddenFill>
            </a:ext>
          </a:extLst>
        </p:spPr>
      </p:pic>
      <p:sp>
        <p:nvSpPr>
          <p:cNvPr id="3" name="Ellipse 2"/>
          <p:cNvSpPr/>
          <p:nvPr/>
        </p:nvSpPr>
        <p:spPr>
          <a:xfrm>
            <a:off x="5708903" y="4928616"/>
            <a:ext cx="6483097" cy="18379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4000" dirty="0" smtClean="0">
                <a:solidFill>
                  <a:schemeClr val="tx1"/>
                </a:solidFill>
              </a:rPr>
              <a:t>Und Ihnen für Ihre Aufmerksamkeit!</a:t>
            </a:r>
            <a:endParaRPr lang="en-US" sz="4000" dirty="0">
              <a:solidFill>
                <a:schemeClr val="tx1"/>
              </a:solidFill>
            </a:endParaRPr>
          </a:p>
        </p:txBody>
      </p:sp>
    </p:spTree>
    <p:extLst>
      <p:ext uri="{BB962C8B-B14F-4D97-AF65-F5344CB8AC3E}">
        <p14:creationId xmlns:p14="http://schemas.microsoft.com/office/powerpoint/2010/main" val="863608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19457" y="336313"/>
            <a:ext cx="11382286" cy="1325563"/>
          </a:xfrm>
        </p:spPr>
        <p:txBody>
          <a:bodyPr>
            <a:normAutofit fontScale="90000"/>
          </a:bodyPr>
          <a:lstStyle/>
          <a:p>
            <a:r>
              <a:rPr lang="de-AT" b="1" dirty="0" smtClean="0"/>
              <a:t>1) Worin </a:t>
            </a:r>
            <a:r>
              <a:rPr lang="de-AT" b="1" dirty="0"/>
              <a:t>unterscheiden sie sich Patientinnen mit aktueller SEED von genesenen Patientinnen?</a:t>
            </a:r>
            <a:r>
              <a:rPr lang="de-AT" dirty="0"/>
              <a:t/>
            </a:r>
            <a:br>
              <a:rPr lang="de-AT" dirty="0"/>
            </a:br>
            <a:endParaRPr lang="en-US" dirty="0"/>
          </a:p>
        </p:txBody>
      </p:sp>
      <p:sp>
        <p:nvSpPr>
          <p:cNvPr id="3" name="Inhaltsplatzhalter 2"/>
          <p:cNvSpPr>
            <a:spLocks noGrp="1"/>
          </p:cNvSpPr>
          <p:nvPr>
            <p:ph idx="1"/>
          </p:nvPr>
        </p:nvSpPr>
        <p:spPr>
          <a:xfrm>
            <a:off x="325454" y="1849883"/>
            <a:ext cx="10515600" cy="4781653"/>
          </a:xfrm>
        </p:spPr>
        <p:txBody>
          <a:bodyPr>
            <a:normAutofit/>
          </a:bodyPr>
          <a:lstStyle/>
          <a:p>
            <a:r>
              <a:rPr lang="de-DE" u="sng" dirty="0" smtClean="0"/>
              <a:t>Während und vor der ED</a:t>
            </a:r>
          </a:p>
          <a:p>
            <a:pPr lvl="1"/>
            <a:r>
              <a:rPr lang="de-DE" dirty="0"/>
              <a:t>Intensität der maximalen Symptomatik – Binge / </a:t>
            </a:r>
            <a:r>
              <a:rPr lang="de-DE" dirty="0" err="1" smtClean="0"/>
              <a:t>Purge</a:t>
            </a:r>
            <a:r>
              <a:rPr lang="de-DE" dirty="0" smtClean="0"/>
              <a:t>             </a:t>
            </a:r>
            <a:endParaRPr lang="de-DE" dirty="0"/>
          </a:p>
          <a:p>
            <a:pPr lvl="1"/>
            <a:r>
              <a:rPr lang="de-DE" dirty="0"/>
              <a:t>Einsamkeit </a:t>
            </a:r>
            <a:r>
              <a:rPr lang="de-DE" dirty="0" smtClean="0"/>
              <a:t>und frühkindlich </a:t>
            </a:r>
            <a:r>
              <a:rPr lang="de-DE" dirty="0"/>
              <a:t>orales </a:t>
            </a:r>
            <a:r>
              <a:rPr lang="de-DE" dirty="0" smtClean="0"/>
              <a:t>Verhalten</a:t>
            </a:r>
            <a:r>
              <a:rPr lang="de-DE" dirty="0"/>
              <a:t>				            </a:t>
            </a:r>
            <a:r>
              <a:rPr lang="de-DE" dirty="0" smtClean="0"/>
              <a:t> </a:t>
            </a:r>
            <a:endParaRPr lang="de-DE" dirty="0"/>
          </a:p>
          <a:p>
            <a:pPr lvl="1"/>
            <a:r>
              <a:rPr lang="de-DE" dirty="0"/>
              <a:t>Traumatisierung während der </a:t>
            </a:r>
            <a:r>
              <a:rPr lang="de-DE" dirty="0" smtClean="0"/>
              <a:t>Kindheit</a:t>
            </a:r>
            <a:r>
              <a:rPr lang="de-DE" dirty="0"/>
              <a:t>			            </a:t>
            </a:r>
            <a:r>
              <a:rPr lang="de-DE" dirty="0" smtClean="0"/>
              <a:t> </a:t>
            </a:r>
            <a:endParaRPr lang="de-DE" dirty="0"/>
          </a:p>
          <a:p>
            <a:pPr marL="0" indent="0">
              <a:buNone/>
            </a:pPr>
            <a:endParaRPr lang="de-DE" u="sng" dirty="0" smtClean="0"/>
          </a:p>
          <a:p>
            <a:r>
              <a:rPr lang="de-DE" u="sng" dirty="0" smtClean="0"/>
              <a:t>Jetzt</a:t>
            </a:r>
          </a:p>
          <a:p>
            <a:pPr lvl="1"/>
            <a:r>
              <a:rPr lang="de-DE" dirty="0" smtClean="0"/>
              <a:t>Derzeitiger BMI						            </a:t>
            </a:r>
          </a:p>
          <a:p>
            <a:pPr lvl="1"/>
            <a:r>
              <a:rPr lang="de-DE" dirty="0" smtClean="0"/>
              <a:t>Psychische Symptomatik 				           	            </a:t>
            </a:r>
          </a:p>
          <a:p>
            <a:pPr lvl="1"/>
            <a:r>
              <a:rPr lang="de-DE" dirty="0" smtClean="0"/>
              <a:t>Essverhalten und in Esskontrollverhaltensmuster                                             </a:t>
            </a:r>
          </a:p>
          <a:p>
            <a:pPr marL="457200" lvl="1" indent="0">
              <a:buNone/>
            </a:pPr>
            <a:r>
              <a:rPr lang="de-DE" dirty="0" smtClean="0"/>
              <a:t>     				                           </a:t>
            </a:r>
          </a:p>
          <a:p>
            <a:pPr marL="457200" lvl="1" indent="0">
              <a:buNone/>
            </a:pPr>
            <a:r>
              <a:rPr lang="de-DE" dirty="0" smtClean="0"/>
              <a:t>			 </a:t>
            </a:r>
            <a:endParaRPr lang="de-DE" dirty="0"/>
          </a:p>
          <a:p>
            <a:pPr lvl="1"/>
            <a:endParaRPr lang="de-DE" dirty="0" smtClean="0"/>
          </a:p>
          <a:p>
            <a:pPr lvl="1"/>
            <a:endParaRPr lang="de-DE" dirty="0"/>
          </a:p>
          <a:p>
            <a:pPr lvl="1"/>
            <a:endParaRPr lang="de-DE" dirty="0" smtClean="0"/>
          </a:p>
          <a:p>
            <a:pPr lvl="1"/>
            <a:endParaRPr lang="en-US" dirty="0"/>
          </a:p>
        </p:txBody>
      </p:sp>
      <p:sp>
        <p:nvSpPr>
          <p:cNvPr id="4" name="Rechteck 3"/>
          <p:cNvSpPr/>
          <p:nvPr/>
        </p:nvSpPr>
        <p:spPr>
          <a:xfrm>
            <a:off x="3363624" y="2089847"/>
            <a:ext cx="7135738" cy="30252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b="1" u="sng" dirty="0" smtClean="0">
                <a:solidFill>
                  <a:schemeClr val="tx1"/>
                </a:solidFill>
              </a:rPr>
              <a:t>Keine Unterscheidung</a:t>
            </a:r>
          </a:p>
          <a:p>
            <a:pPr algn="ctr"/>
            <a:endParaRPr lang="de-DE" sz="2800" dirty="0">
              <a:solidFill>
                <a:schemeClr val="tx1"/>
              </a:solidFill>
            </a:endParaRPr>
          </a:p>
          <a:p>
            <a:pPr marL="285750" indent="-285750" algn="ctr">
              <a:buFontTx/>
              <a:buChar char="-"/>
            </a:pPr>
            <a:r>
              <a:rPr lang="de-DE" sz="2800" dirty="0" err="1" smtClean="0">
                <a:solidFill>
                  <a:schemeClr val="tx1"/>
                </a:solidFill>
              </a:rPr>
              <a:t>Onset</a:t>
            </a:r>
            <a:r>
              <a:rPr lang="de-DE" sz="2800" dirty="0" smtClean="0">
                <a:solidFill>
                  <a:schemeClr val="tx1"/>
                </a:solidFill>
              </a:rPr>
              <a:t>, Dauer</a:t>
            </a:r>
            <a:r>
              <a:rPr lang="en-US" sz="2800" dirty="0" smtClean="0">
                <a:solidFill>
                  <a:schemeClr val="tx1"/>
                </a:solidFill>
              </a:rPr>
              <a:t>, </a:t>
            </a:r>
            <a:r>
              <a:rPr lang="en-US" sz="2800" dirty="0" err="1" smtClean="0">
                <a:solidFill>
                  <a:schemeClr val="tx1"/>
                </a:solidFill>
              </a:rPr>
              <a:t>Demographie</a:t>
            </a:r>
            <a:r>
              <a:rPr lang="en-US" sz="2800" dirty="0" smtClean="0">
                <a:solidFill>
                  <a:schemeClr val="tx1"/>
                </a:solidFill>
              </a:rPr>
              <a:t>, </a:t>
            </a:r>
            <a:r>
              <a:rPr lang="en-US" sz="2800" dirty="0" err="1" smtClean="0">
                <a:solidFill>
                  <a:schemeClr val="tx1"/>
                </a:solidFill>
              </a:rPr>
              <a:t>körperlichen</a:t>
            </a:r>
            <a:r>
              <a:rPr lang="en-US" sz="2800" dirty="0" smtClean="0">
                <a:solidFill>
                  <a:schemeClr val="tx1"/>
                </a:solidFill>
              </a:rPr>
              <a:t> </a:t>
            </a:r>
            <a:r>
              <a:rPr lang="en-US" sz="2800" dirty="0" err="1" smtClean="0">
                <a:solidFill>
                  <a:schemeClr val="tx1"/>
                </a:solidFill>
              </a:rPr>
              <a:t>Erkrankungen</a:t>
            </a:r>
            <a:endParaRPr lang="en-US" sz="2800" dirty="0" smtClean="0">
              <a:solidFill>
                <a:schemeClr val="tx1"/>
              </a:solidFill>
            </a:endParaRPr>
          </a:p>
          <a:p>
            <a:pPr marL="285750" indent="-285750" algn="ctr">
              <a:buFontTx/>
              <a:buChar char="-"/>
            </a:pPr>
            <a:r>
              <a:rPr lang="de-DE" sz="2800" dirty="0" smtClean="0">
                <a:solidFill>
                  <a:schemeClr val="tx1"/>
                </a:solidFill>
              </a:rPr>
              <a:t>Regelmäßigen Wiegen, Essverhalten</a:t>
            </a:r>
          </a:p>
          <a:p>
            <a:pPr marL="285750" indent="-285750" algn="ctr">
              <a:buFontTx/>
              <a:buChar char="-"/>
            </a:pPr>
            <a:r>
              <a:rPr lang="de-DE" sz="2800" dirty="0" err="1" smtClean="0">
                <a:solidFill>
                  <a:schemeClr val="tx1"/>
                </a:solidFill>
              </a:rPr>
              <a:t>KörperUNzufriedenheit</a:t>
            </a:r>
            <a:endParaRPr lang="de-DE" sz="2800" dirty="0" smtClean="0">
              <a:solidFill>
                <a:schemeClr val="tx1"/>
              </a:solidFill>
            </a:endParaRPr>
          </a:p>
          <a:p>
            <a:pPr marL="285750" indent="-285750" algn="ctr">
              <a:buFontTx/>
              <a:buChar char="-"/>
            </a:pPr>
            <a:endParaRPr lang="de-DE" dirty="0" smtClean="0"/>
          </a:p>
        </p:txBody>
      </p:sp>
    </p:spTree>
    <p:extLst>
      <p:ext uri="{BB962C8B-B14F-4D97-AF65-F5344CB8AC3E}">
        <p14:creationId xmlns:p14="http://schemas.microsoft.com/office/powerpoint/2010/main" val="2093171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5454" y="105576"/>
            <a:ext cx="11382286" cy="1325563"/>
          </a:xfrm>
        </p:spPr>
        <p:txBody>
          <a:bodyPr>
            <a:normAutofit fontScale="90000"/>
          </a:bodyPr>
          <a:lstStyle/>
          <a:p>
            <a:r>
              <a:rPr lang="de-AT" b="1" dirty="0" smtClean="0"/>
              <a:t/>
            </a:r>
            <a:br>
              <a:rPr lang="de-AT" b="1" dirty="0" smtClean="0"/>
            </a:br>
            <a:r>
              <a:rPr lang="de-AT" b="1" dirty="0" smtClean="0"/>
              <a:t>2) Sind </a:t>
            </a:r>
            <a:r>
              <a:rPr lang="de-AT" b="1" dirty="0"/>
              <a:t>genesene Patientinnen gleich wie die Kontrollprobandinnen</a:t>
            </a:r>
            <a:r>
              <a:rPr lang="de-AT" b="1" dirty="0" smtClean="0"/>
              <a:t>?</a:t>
            </a:r>
            <a:r>
              <a:rPr lang="de-AT" dirty="0"/>
              <a:t/>
            </a:r>
            <a:br>
              <a:rPr lang="de-AT" dirty="0"/>
            </a:br>
            <a:endParaRPr lang="en-US" dirty="0"/>
          </a:p>
        </p:txBody>
      </p:sp>
      <p:sp>
        <p:nvSpPr>
          <p:cNvPr id="3" name="Inhaltsplatzhalter 2"/>
          <p:cNvSpPr>
            <a:spLocks noGrp="1"/>
          </p:cNvSpPr>
          <p:nvPr>
            <p:ph idx="1"/>
          </p:nvPr>
        </p:nvSpPr>
        <p:spPr>
          <a:xfrm>
            <a:off x="325454" y="2076347"/>
            <a:ext cx="10515600" cy="4781653"/>
          </a:xfrm>
        </p:spPr>
        <p:txBody>
          <a:bodyPr>
            <a:normAutofit/>
          </a:bodyPr>
          <a:lstStyle/>
          <a:p>
            <a:r>
              <a:rPr lang="de-DE" u="sng" dirty="0" smtClean="0"/>
              <a:t>Ja bezüglich</a:t>
            </a:r>
          </a:p>
          <a:p>
            <a:endParaRPr lang="de-DE" u="sng" dirty="0" smtClean="0"/>
          </a:p>
          <a:p>
            <a:pPr lvl="1"/>
            <a:r>
              <a:rPr lang="de-DE" dirty="0" smtClean="0"/>
              <a:t>Moderater Gewichtskontrollmechanismen             </a:t>
            </a:r>
            <a:endParaRPr lang="de-DE" dirty="0"/>
          </a:p>
          <a:p>
            <a:pPr lvl="1"/>
            <a:r>
              <a:rPr lang="de-DE" dirty="0" smtClean="0"/>
              <a:t>EDEQ-Gesamt  </a:t>
            </a:r>
            <a:r>
              <a:rPr lang="de-DE" dirty="0"/>
              <a:t>			           </a:t>
            </a:r>
            <a:r>
              <a:rPr lang="de-DE" dirty="0" smtClean="0"/>
              <a:t>          </a:t>
            </a:r>
            <a:endParaRPr lang="de-DE" dirty="0"/>
          </a:p>
          <a:p>
            <a:pPr lvl="1"/>
            <a:r>
              <a:rPr lang="de-DE" dirty="0" smtClean="0"/>
              <a:t>Bedeutung von Gewicht</a:t>
            </a:r>
            <a:r>
              <a:rPr lang="de-DE" dirty="0"/>
              <a:t>				            </a:t>
            </a:r>
            <a:r>
              <a:rPr lang="de-DE" dirty="0" smtClean="0"/>
              <a:t> </a:t>
            </a:r>
            <a:endParaRPr lang="de-DE" dirty="0"/>
          </a:p>
          <a:p>
            <a:pPr lvl="1"/>
            <a:r>
              <a:rPr lang="de-DE" dirty="0" smtClean="0"/>
              <a:t>Frühkindlicher Verhaltensweisen</a:t>
            </a:r>
          </a:p>
          <a:p>
            <a:pPr lvl="1"/>
            <a:r>
              <a:rPr lang="de-DE" dirty="0" smtClean="0"/>
              <a:t>Traumatisierung als Kind</a:t>
            </a:r>
            <a:r>
              <a:rPr lang="de-DE" dirty="0"/>
              <a:t>			            </a:t>
            </a:r>
            <a:r>
              <a:rPr lang="de-DE" dirty="0" smtClean="0"/>
              <a:t> </a:t>
            </a:r>
            <a:endParaRPr lang="de-DE" dirty="0"/>
          </a:p>
          <a:p>
            <a:pPr marL="0" indent="0">
              <a:buNone/>
            </a:pPr>
            <a:r>
              <a:rPr lang="de-DE" dirty="0" smtClean="0"/>
              <a:t>		 </a:t>
            </a:r>
            <a:endParaRPr lang="de-DE" dirty="0"/>
          </a:p>
          <a:p>
            <a:pPr lvl="1"/>
            <a:endParaRPr lang="de-DE" dirty="0" smtClean="0"/>
          </a:p>
          <a:p>
            <a:pPr lvl="1"/>
            <a:endParaRPr lang="de-DE" dirty="0"/>
          </a:p>
          <a:p>
            <a:pPr lvl="1"/>
            <a:endParaRPr lang="de-DE" dirty="0" smtClean="0"/>
          </a:p>
          <a:p>
            <a:pPr lvl="1"/>
            <a:endParaRPr lang="en-US" dirty="0"/>
          </a:p>
        </p:txBody>
      </p:sp>
      <p:sp>
        <p:nvSpPr>
          <p:cNvPr id="4" name="Rechteck 3"/>
          <p:cNvSpPr/>
          <p:nvPr/>
        </p:nvSpPr>
        <p:spPr>
          <a:xfrm>
            <a:off x="2448728" y="2820160"/>
            <a:ext cx="7135738" cy="30252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800" b="1" u="sng" dirty="0" smtClean="0">
              <a:solidFill>
                <a:schemeClr val="tx1"/>
              </a:solidFill>
            </a:endParaRPr>
          </a:p>
          <a:p>
            <a:pPr algn="ctr"/>
            <a:r>
              <a:rPr lang="de-DE" sz="2800" b="1" u="sng" dirty="0" smtClean="0">
                <a:solidFill>
                  <a:schemeClr val="tx1"/>
                </a:solidFill>
              </a:rPr>
              <a:t>Unterscheidung</a:t>
            </a:r>
          </a:p>
          <a:p>
            <a:pPr lvl="1"/>
            <a:r>
              <a:rPr lang="de-DE" sz="2800" dirty="0" smtClean="0">
                <a:solidFill>
                  <a:schemeClr val="tx1"/>
                </a:solidFill>
              </a:rPr>
              <a:t>Derzeitiger </a:t>
            </a:r>
            <a:r>
              <a:rPr lang="de-DE" sz="2800" dirty="0">
                <a:solidFill>
                  <a:schemeClr val="tx1"/>
                </a:solidFill>
              </a:rPr>
              <a:t>BMI		</a:t>
            </a:r>
            <a:endParaRPr lang="de-DE" sz="2800" dirty="0" smtClean="0">
              <a:solidFill>
                <a:schemeClr val="tx1"/>
              </a:solidFill>
            </a:endParaRPr>
          </a:p>
          <a:p>
            <a:pPr lvl="1"/>
            <a:r>
              <a:rPr lang="de-DE" sz="2800" dirty="0" smtClean="0">
                <a:solidFill>
                  <a:schemeClr val="tx1"/>
                </a:solidFill>
              </a:rPr>
              <a:t>Derzeitiger </a:t>
            </a:r>
            <a:r>
              <a:rPr lang="de-DE" sz="2800" dirty="0">
                <a:solidFill>
                  <a:schemeClr val="tx1"/>
                </a:solidFill>
              </a:rPr>
              <a:t>Psychische </a:t>
            </a:r>
            <a:r>
              <a:rPr lang="de-DE" sz="2800" dirty="0" smtClean="0">
                <a:solidFill>
                  <a:schemeClr val="tx1"/>
                </a:solidFill>
              </a:rPr>
              <a:t>Symptomatik</a:t>
            </a:r>
            <a:endParaRPr lang="de-DE" sz="2800" dirty="0">
              <a:solidFill>
                <a:schemeClr val="tx1"/>
              </a:solidFill>
            </a:endParaRPr>
          </a:p>
          <a:p>
            <a:pPr lvl="1"/>
            <a:r>
              <a:rPr lang="de-DE" sz="2800" dirty="0">
                <a:solidFill>
                  <a:schemeClr val="tx1"/>
                </a:solidFill>
              </a:rPr>
              <a:t>EDEQ-</a:t>
            </a:r>
            <a:r>
              <a:rPr lang="de-DE" sz="2800" dirty="0" err="1">
                <a:solidFill>
                  <a:schemeClr val="tx1"/>
                </a:solidFill>
              </a:rPr>
              <a:t>Cutoff</a:t>
            </a:r>
            <a:r>
              <a:rPr lang="de-DE" sz="2800" dirty="0">
                <a:solidFill>
                  <a:schemeClr val="tx1"/>
                </a:solidFill>
              </a:rPr>
              <a:t>     				                           </a:t>
            </a:r>
          </a:p>
          <a:p>
            <a:pPr lvl="1"/>
            <a:r>
              <a:rPr lang="de-DE" sz="2800" dirty="0">
                <a:solidFill>
                  <a:schemeClr val="tx1"/>
                </a:solidFill>
              </a:rPr>
              <a:t>Körper- und </a:t>
            </a:r>
            <a:r>
              <a:rPr lang="de-DE" sz="2800" dirty="0" err="1">
                <a:solidFill>
                  <a:schemeClr val="tx1"/>
                </a:solidFill>
              </a:rPr>
              <a:t>GewichtsUnzufriedenheit</a:t>
            </a:r>
            <a:endParaRPr lang="de-DE" sz="2800" dirty="0" smtClean="0">
              <a:solidFill>
                <a:schemeClr val="tx1"/>
              </a:solidFill>
            </a:endParaRPr>
          </a:p>
        </p:txBody>
      </p:sp>
    </p:spTree>
    <p:extLst>
      <p:ext uri="{BB962C8B-B14F-4D97-AF65-F5344CB8AC3E}">
        <p14:creationId xmlns:p14="http://schemas.microsoft.com/office/powerpoint/2010/main" val="4269230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extLst/>
          </p:nvPr>
        </p:nvGraphicFramePr>
        <p:xfrm>
          <a:off x="481584" y="616858"/>
          <a:ext cx="11029600" cy="6112899"/>
        </p:xfrm>
        <a:graphic>
          <a:graphicData uri="http://schemas.openxmlformats.org/drawingml/2006/table">
            <a:tbl>
              <a:tblPr>
                <a:tableStyleId>{5C22544A-7EE6-4342-B048-85BDC9FD1C3A}</a:tableStyleId>
              </a:tblPr>
              <a:tblGrid>
                <a:gridCol w="4245537">
                  <a:extLst>
                    <a:ext uri="{9D8B030D-6E8A-4147-A177-3AD203B41FA5}">
                      <a16:colId xmlns:a16="http://schemas.microsoft.com/office/drawing/2014/main" val="2261693681"/>
                    </a:ext>
                  </a:extLst>
                </a:gridCol>
                <a:gridCol w="1514833">
                  <a:extLst>
                    <a:ext uri="{9D8B030D-6E8A-4147-A177-3AD203B41FA5}">
                      <a16:colId xmlns:a16="http://schemas.microsoft.com/office/drawing/2014/main" val="272421391"/>
                    </a:ext>
                  </a:extLst>
                </a:gridCol>
                <a:gridCol w="1317636">
                  <a:extLst>
                    <a:ext uri="{9D8B030D-6E8A-4147-A177-3AD203B41FA5}">
                      <a16:colId xmlns:a16="http://schemas.microsoft.com/office/drawing/2014/main" val="404363431"/>
                    </a:ext>
                  </a:extLst>
                </a:gridCol>
                <a:gridCol w="1667213">
                  <a:extLst>
                    <a:ext uri="{9D8B030D-6E8A-4147-A177-3AD203B41FA5}">
                      <a16:colId xmlns:a16="http://schemas.microsoft.com/office/drawing/2014/main" val="4224784420"/>
                    </a:ext>
                  </a:extLst>
                </a:gridCol>
                <a:gridCol w="2284381">
                  <a:extLst>
                    <a:ext uri="{9D8B030D-6E8A-4147-A177-3AD203B41FA5}">
                      <a16:colId xmlns:a16="http://schemas.microsoft.com/office/drawing/2014/main" val="4208977312"/>
                    </a:ext>
                  </a:extLst>
                </a:gridCol>
              </a:tblGrid>
              <a:tr h="298856">
                <a:tc>
                  <a:txBody>
                    <a:bodyPr/>
                    <a:lstStyle/>
                    <a:p>
                      <a:pPr algn="l" fontAlgn="b"/>
                      <a:endParaRPr lang="de-DE" sz="2000" b="1" i="0" u="none" strike="noStrike" dirty="0">
                        <a:solidFill>
                          <a:srgbClr val="000000"/>
                        </a:solidFill>
                        <a:effectLst/>
                        <a:latin typeface="+mn-lt"/>
                      </a:endParaRPr>
                    </a:p>
                  </a:txBody>
                  <a:tcPr marL="7528" marR="7528" marT="7528" marB="0" anchor="b"/>
                </a:tc>
                <a:tc>
                  <a:txBody>
                    <a:bodyPr/>
                    <a:lstStyle/>
                    <a:p>
                      <a:pPr algn="ctr" fontAlgn="b"/>
                      <a:endParaRPr lang="de-DE" sz="1800" b="0" i="0" u="none" strike="noStrike" dirty="0">
                        <a:solidFill>
                          <a:srgbClr val="000000"/>
                        </a:solidFill>
                        <a:effectLst/>
                        <a:latin typeface="+mn-lt"/>
                      </a:endParaRPr>
                    </a:p>
                  </a:txBody>
                  <a:tcPr marL="7528" marR="7528" marT="7528" marB="0" anchor="b"/>
                </a:tc>
                <a:tc>
                  <a:txBody>
                    <a:bodyPr/>
                    <a:lstStyle/>
                    <a:p>
                      <a:pPr algn="ctr" fontAlgn="b"/>
                      <a:endParaRPr lang="de-DE" sz="1800" b="0" i="0" u="none" strike="noStrike" dirty="0">
                        <a:solidFill>
                          <a:srgbClr val="000000"/>
                        </a:solidFill>
                        <a:effectLst/>
                        <a:latin typeface="+mn-lt"/>
                      </a:endParaRPr>
                    </a:p>
                  </a:txBody>
                  <a:tcPr marL="7528" marR="7528" marT="7528" marB="0" anchor="b"/>
                </a:tc>
                <a:tc>
                  <a:txBody>
                    <a:bodyPr/>
                    <a:lstStyle/>
                    <a:p>
                      <a:pPr algn="ctr" fontAlgn="b"/>
                      <a:endParaRPr lang="de-DE" sz="1800" b="0" i="0" u="none" strike="noStrike" dirty="0">
                        <a:solidFill>
                          <a:srgbClr val="000000"/>
                        </a:solidFill>
                        <a:effectLst/>
                        <a:latin typeface="+mn-lt"/>
                      </a:endParaRPr>
                    </a:p>
                  </a:txBody>
                  <a:tcPr marL="7528" marR="7528" marT="7528" marB="0" anchor="b"/>
                </a:tc>
                <a:tc>
                  <a:txBody>
                    <a:bodyPr/>
                    <a:lstStyle/>
                    <a:p>
                      <a:pPr algn="ctr" fontAlgn="b"/>
                      <a:endParaRPr lang="de-DE" sz="1800" b="0" i="0" u="none" strike="noStrike" dirty="0">
                        <a:solidFill>
                          <a:srgbClr val="000000"/>
                        </a:solidFill>
                        <a:effectLst/>
                        <a:latin typeface="+mn-lt"/>
                      </a:endParaRPr>
                    </a:p>
                  </a:txBody>
                  <a:tcPr marL="7528" marR="7528" marT="7528" marB="0" anchor="b"/>
                </a:tc>
                <a:extLst>
                  <a:ext uri="{0D108BD9-81ED-4DB2-BD59-A6C34878D82A}">
                    <a16:rowId xmlns:a16="http://schemas.microsoft.com/office/drawing/2014/main" val="917761276"/>
                  </a:ext>
                </a:extLst>
              </a:tr>
              <a:tr h="269691">
                <a:tc>
                  <a:txBody>
                    <a:bodyPr/>
                    <a:lstStyle/>
                    <a:p>
                      <a:pPr algn="l" fontAlgn="b"/>
                      <a:endParaRPr lang="de-DE" sz="1600" b="0" i="0" u="none" strike="noStrike" dirty="0">
                        <a:solidFill>
                          <a:srgbClr val="000000"/>
                        </a:solidFill>
                        <a:effectLst/>
                        <a:latin typeface="+mn-lt"/>
                      </a:endParaRPr>
                    </a:p>
                  </a:txBody>
                  <a:tcPr marL="6896" marR="6896" marT="6896" marB="0" anchor="b"/>
                </a:tc>
                <a:tc>
                  <a:txBody>
                    <a:bodyPr/>
                    <a:lstStyle/>
                    <a:p>
                      <a:pPr algn="ctr" fontAlgn="b"/>
                      <a:r>
                        <a:rPr lang="de-DE" sz="1600" b="1" u="none" strike="noStrike" dirty="0" err="1">
                          <a:solidFill>
                            <a:srgbClr val="C00000"/>
                          </a:solidFill>
                          <a:effectLst/>
                          <a:latin typeface="+mn-lt"/>
                        </a:rPr>
                        <a:t>curr</a:t>
                      </a:r>
                      <a:r>
                        <a:rPr lang="de-DE" sz="1600" b="1" u="none" strike="noStrike" dirty="0">
                          <a:solidFill>
                            <a:srgbClr val="C00000"/>
                          </a:solidFill>
                          <a:effectLst/>
                          <a:latin typeface="+mn-lt"/>
                        </a:rPr>
                        <a:t>-ED</a:t>
                      </a:r>
                      <a:endParaRPr lang="de-DE" sz="1600" b="1" i="0" u="none" strike="noStrike" dirty="0">
                        <a:solidFill>
                          <a:srgbClr val="C00000"/>
                        </a:solidFill>
                        <a:effectLst/>
                        <a:latin typeface="+mn-lt"/>
                      </a:endParaRPr>
                    </a:p>
                  </a:txBody>
                  <a:tcPr marL="6896" marR="6896" marT="6896" marB="0" anchor="b"/>
                </a:tc>
                <a:tc>
                  <a:txBody>
                    <a:bodyPr/>
                    <a:lstStyle/>
                    <a:p>
                      <a:pPr algn="ctr" fontAlgn="b"/>
                      <a:r>
                        <a:rPr lang="de-DE" sz="1600" b="1" u="none" strike="noStrike" dirty="0" err="1">
                          <a:solidFill>
                            <a:srgbClr val="FF9900"/>
                          </a:solidFill>
                          <a:effectLst>
                            <a:outerShdw blurRad="38100" dist="38100" dir="2700000" algn="tl">
                              <a:srgbClr val="000000">
                                <a:alpha val="43137"/>
                              </a:srgbClr>
                            </a:outerShdw>
                          </a:effectLst>
                          <a:latin typeface="+mn-lt"/>
                        </a:rPr>
                        <a:t>remitt</a:t>
                      </a:r>
                      <a:r>
                        <a:rPr lang="de-DE" sz="1600" b="1" u="none" strike="noStrike" dirty="0">
                          <a:solidFill>
                            <a:srgbClr val="FF9900"/>
                          </a:solidFill>
                          <a:effectLst>
                            <a:outerShdw blurRad="38100" dist="38100" dir="2700000" algn="tl">
                              <a:srgbClr val="000000">
                                <a:alpha val="43137"/>
                              </a:srgbClr>
                            </a:outerShdw>
                          </a:effectLst>
                          <a:latin typeface="+mn-lt"/>
                        </a:rPr>
                        <a:t>-ED</a:t>
                      </a:r>
                      <a:endParaRPr lang="de-DE" sz="1600" b="1" i="0" u="none" strike="noStrike" dirty="0">
                        <a:solidFill>
                          <a:srgbClr val="FF9900"/>
                        </a:solidFill>
                        <a:effectLst>
                          <a:outerShdw blurRad="38100" dist="38100" dir="2700000" algn="tl">
                            <a:srgbClr val="000000">
                              <a:alpha val="43137"/>
                            </a:srgbClr>
                          </a:outerShdw>
                        </a:effectLst>
                        <a:latin typeface="+mn-lt"/>
                      </a:endParaRPr>
                    </a:p>
                  </a:txBody>
                  <a:tcPr marL="6896" marR="6896" marT="6896" marB="0" anchor="b"/>
                </a:tc>
                <a:tc>
                  <a:txBody>
                    <a:bodyPr/>
                    <a:lstStyle/>
                    <a:p>
                      <a:pPr algn="ctr" fontAlgn="b"/>
                      <a:r>
                        <a:rPr lang="de-DE" sz="1600" b="1" u="none" strike="noStrike" dirty="0">
                          <a:solidFill>
                            <a:srgbClr val="00B050"/>
                          </a:solidFill>
                          <a:effectLst/>
                          <a:latin typeface="+mn-lt"/>
                        </a:rPr>
                        <a:t>KO</a:t>
                      </a:r>
                      <a:endParaRPr lang="de-DE" sz="1600" b="1" i="0" u="none" strike="noStrike" dirty="0">
                        <a:solidFill>
                          <a:srgbClr val="00B050"/>
                        </a:solidFill>
                        <a:effectLst/>
                        <a:latin typeface="+mn-lt"/>
                      </a:endParaRPr>
                    </a:p>
                  </a:txBody>
                  <a:tcPr marL="6896" marR="6896" marT="6896" marB="0" anchor="b"/>
                </a:tc>
                <a:tc>
                  <a:txBody>
                    <a:bodyPr/>
                    <a:lstStyle/>
                    <a:p>
                      <a:pPr algn="ctr" fontAlgn="b"/>
                      <a:r>
                        <a:rPr lang="de-DE" sz="1800" b="1" u="none" strike="noStrike" dirty="0">
                          <a:effectLst/>
                          <a:latin typeface="+mn-lt"/>
                        </a:rPr>
                        <a:t>P-</a:t>
                      </a:r>
                      <a:r>
                        <a:rPr lang="de-DE" sz="1800" b="1" u="none" strike="noStrike" dirty="0" err="1">
                          <a:effectLst/>
                          <a:latin typeface="+mn-lt"/>
                        </a:rPr>
                        <a:t>value</a:t>
                      </a:r>
                      <a:endParaRPr lang="de-DE" sz="1800" b="1" i="0" u="none" strike="noStrike" dirty="0">
                        <a:solidFill>
                          <a:srgbClr val="000000"/>
                        </a:solidFill>
                        <a:effectLst/>
                        <a:latin typeface="+mn-lt"/>
                      </a:endParaRPr>
                    </a:p>
                  </a:txBody>
                  <a:tcPr marL="7620" marR="7620" marT="7620" marB="0" anchor="b"/>
                </a:tc>
                <a:extLst>
                  <a:ext uri="{0D108BD9-81ED-4DB2-BD59-A6C34878D82A}">
                    <a16:rowId xmlns:a16="http://schemas.microsoft.com/office/drawing/2014/main" val="744717704"/>
                  </a:ext>
                </a:extLst>
              </a:tr>
              <a:tr h="329369">
                <a:tc>
                  <a:txBody>
                    <a:bodyPr/>
                    <a:lstStyle/>
                    <a:p>
                      <a:pPr algn="l" fontAlgn="b"/>
                      <a:r>
                        <a:rPr lang="de-DE" sz="1600" u="none" strike="noStrike" dirty="0">
                          <a:effectLst/>
                          <a:latin typeface="+mn-lt"/>
                        </a:rPr>
                        <a:t> </a:t>
                      </a:r>
                      <a:endParaRPr lang="de-DE" sz="1600" b="0" i="0" u="none" strike="noStrike" dirty="0">
                        <a:solidFill>
                          <a:srgbClr val="000000"/>
                        </a:solidFill>
                        <a:effectLst/>
                        <a:latin typeface="+mn-lt"/>
                      </a:endParaRPr>
                    </a:p>
                  </a:txBody>
                  <a:tcPr marL="6896" marR="6896" marT="6896" marB="0" anchor="b"/>
                </a:tc>
                <a:tc>
                  <a:txBody>
                    <a:bodyPr/>
                    <a:lstStyle/>
                    <a:p>
                      <a:pPr algn="ctr" fontAlgn="b"/>
                      <a:r>
                        <a:rPr lang="de-DE" sz="1600" b="1" u="none" strike="noStrike" dirty="0">
                          <a:solidFill>
                            <a:srgbClr val="C00000"/>
                          </a:solidFill>
                          <a:effectLst/>
                          <a:latin typeface="+mn-lt"/>
                        </a:rPr>
                        <a:t>N=74</a:t>
                      </a:r>
                      <a:endParaRPr lang="de-DE" sz="1600" b="1" i="0" u="none" strike="noStrike" dirty="0">
                        <a:solidFill>
                          <a:srgbClr val="C00000"/>
                        </a:solidFill>
                        <a:effectLst/>
                        <a:latin typeface="+mn-lt"/>
                      </a:endParaRPr>
                    </a:p>
                  </a:txBody>
                  <a:tcPr marL="6896" marR="6896" marT="6896" marB="0" anchor="b"/>
                </a:tc>
                <a:tc>
                  <a:txBody>
                    <a:bodyPr/>
                    <a:lstStyle/>
                    <a:p>
                      <a:pPr algn="ctr" fontAlgn="b"/>
                      <a:r>
                        <a:rPr lang="de-DE" sz="1600" b="1" u="none" strike="noStrike" dirty="0" smtClean="0">
                          <a:solidFill>
                            <a:srgbClr val="FF9900"/>
                          </a:solidFill>
                          <a:effectLst>
                            <a:outerShdw blurRad="38100" dist="38100" dir="2700000" algn="tl">
                              <a:srgbClr val="000000">
                                <a:alpha val="43137"/>
                              </a:srgbClr>
                            </a:outerShdw>
                          </a:effectLst>
                          <a:latin typeface="+mn-lt"/>
                        </a:rPr>
                        <a:t>N=21</a:t>
                      </a:r>
                      <a:endParaRPr lang="de-DE" sz="1600" b="1" i="0" u="none" strike="noStrike" dirty="0">
                        <a:solidFill>
                          <a:srgbClr val="FF9900"/>
                        </a:solidFill>
                        <a:effectLst>
                          <a:outerShdw blurRad="38100" dist="38100" dir="2700000" algn="tl">
                            <a:srgbClr val="000000">
                              <a:alpha val="43137"/>
                            </a:srgbClr>
                          </a:outerShdw>
                        </a:effectLst>
                        <a:latin typeface="+mn-lt"/>
                      </a:endParaRPr>
                    </a:p>
                  </a:txBody>
                  <a:tcPr marL="6896" marR="6896" marT="6896" marB="0" anchor="b"/>
                </a:tc>
                <a:tc>
                  <a:txBody>
                    <a:bodyPr/>
                    <a:lstStyle/>
                    <a:p>
                      <a:pPr algn="ctr" fontAlgn="b"/>
                      <a:r>
                        <a:rPr lang="de-DE" sz="1600" b="1" u="none" strike="noStrike" dirty="0">
                          <a:solidFill>
                            <a:srgbClr val="00B050"/>
                          </a:solidFill>
                          <a:effectLst/>
                          <a:latin typeface="+mn-lt"/>
                        </a:rPr>
                        <a:t>N=69</a:t>
                      </a:r>
                      <a:endParaRPr lang="de-DE" sz="1600" b="1" i="0" u="none" strike="noStrike" dirty="0">
                        <a:solidFill>
                          <a:srgbClr val="00B050"/>
                        </a:solidFill>
                        <a:effectLst/>
                        <a:latin typeface="+mn-lt"/>
                      </a:endParaRPr>
                    </a:p>
                  </a:txBody>
                  <a:tcPr marL="6896" marR="6896" marT="6896" marB="0" anchor="b"/>
                </a:tc>
                <a:tc>
                  <a:txBody>
                    <a:bodyPr/>
                    <a:lstStyle/>
                    <a:p>
                      <a:pPr algn="ctr" fontAlgn="b"/>
                      <a:r>
                        <a:rPr lang="de-DE" sz="1600" b="1" u="sng" strike="noStrike" dirty="0" err="1" smtClean="0">
                          <a:effectLst/>
                          <a:latin typeface="+mn-lt"/>
                        </a:rPr>
                        <a:t>Curr</a:t>
                      </a:r>
                      <a:r>
                        <a:rPr lang="de-DE" sz="1600" b="1" u="sng" strike="noStrike" dirty="0" smtClean="0">
                          <a:effectLst/>
                          <a:latin typeface="+mn-lt"/>
                        </a:rPr>
                        <a:t>/ </a:t>
                      </a:r>
                      <a:r>
                        <a:rPr lang="de-DE" sz="1600" b="1" u="sng" strike="noStrike" dirty="0" err="1" smtClean="0">
                          <a:effectLst/>
                          <a:latin typeface="+mn-lt"/>
                        </a:rPr>
                        <a:t>remitt</a:t>
                      </a:r>
                      <a:r>
                        <a:rPr lang="de-DE" sz="1800" b="1" u="sng" strike="noStrike" dirty="0" smtClean="0">
                          <a:effectLst/>
                          <a:latin typeface="+mn-lt"/>
                        </a:rPr>
                        <a:t>  </a:t>
                      </a:r>
                      <a:r>
                        <a:rPr lang="de-DE" sz="1600" b="1" u="sng" strike="noStrike" dirty="0" err="1" smtClean="0">
                          <a:effectLst/>
                          <a:latin typeface="+mn-lt"/>
                        </a:rPr>
                        <a:t>Remitt</a:t>
                      </a:r>
                      <a:r>
                        <a:rPr lang="de-DE" sz="1600" b="1" u="sng" strike="noStrike" dirty="0" smtClean="0">
                          <a:effectLst/>
                          <a:latin typeface="+mn-lt"/>
                        </a:rPr>
                        <a:t> / Ko</a:t>
                      </a:r>
                      <a:endParaRPr lang="de-DE" sz="1600" b="1" i="0" u="sng" strike="noStrike" dirty="0">
                        <a:solidFill>
                          <a:srgbClr val="000000"/>
                        </a:solidFill>
                        <a:effectLst/>
                        <a:latin typeface="+mn-lt"/>
                      </a:endParaRPr>
                    </a:p>
                  </a:txBody>
                  <a:tcPr marL="7620" marR="7620" marT="7620" marB="0" anchor="b"/>
                </a:tc>
                <a:extLst>
                  <a:ext uri="{0D108BD9-81ED-4DB2-BD59-A6C34878D82A}">
                    <a16:rowId xmlns:a16="http://schemas.microsoft.com/office/drawing/2014/main" val="982674598"/>
                  </a:ext>
                </a:extLst>
              </a:tr>
              <a:tr h="269691">
                <a:tc>
                  <a:txBody>
                    <a:bodyPr/>
                    <a:lstStyle/>
                    <a:p>
                      <a:pPr algn="l" fontAlgn="b"/>
                      <a:r>
                        <a:rPr lang="en-US" sz="1800" u="sng" strike="noStrike" dirty="0">
                          <a:effectLst/>
                          <a:latin typeface="+mn-lt"/>
                        </a:rPr>
                        <a:t>Quality of relationship with mother</a:t>
                      </a:r>
                      <a:r>
                        <a:rPr lang="en-US" sz="1800" u="none" strike="noStrike" dirty="0">
                          <a:effectLst/>
                          <a:latin typeface="+mn-lt"/>
                        </a:rPr>
                        <a:t>, N (%)</a:t>
                      </a:r>
                      <a:endParaRPr lang="en-US" sz="1800" b="0" i="0" u="none" strike="noStrike" dirty="0">
                        <a:solidFill>
                          <a:srgbClr val="000000"/>
                        </a:solidFill>
                        <a:effectLst/>
                        <a:latin typeface="+mn-lt"/>
                      </a:endParaRPr>
                    </a:p>
                  </a:txBody>
                  <a:tcPr marL="7528" marR="7528" marT="7528" marB="0" anchor="b"/>
                </a:tc>
                <a:tc>
                  <a:txBody>
                    <a:bodyPr/>
                    <a:lstStyle/>
                    <a:p>
                      <a:pPr algn="ctr" fontAlgn="b"/>
                      <a:r>
                        <a:rPr lang="de-DE" sz="1800" u="none" strike="noStrike" dirty="0">
                          <a:solidFill>
                            <a:srgbClr val="C00000"/>
                          </a:solidFill>
                          <a:effectLst/>
                          <a:latin typeface="+mn-lt"/>
                        </a:rPr>
                        <a:t> </a:t>
                      </a:r>
                      <a:endParaRPr lang="de-DE" sz="1800" b="0" i="0" u="none" strike="noStrike" dirty="0">
                        <a:solidFill>
                          <a:srgbClr val="C00000"/>
                        </a:solidFill>
                        <a:effectLst/>
                        <a:latin typeface="+mn-lt"/>
                      </a:endParaRPr>
                    </a:p>
                  </a:txBody>
                  <a:tcPr marL="7528" marR="7528" marT="7528" marB="0" anchor="b"/>
                </a:tc>
                <a:tc>
                  <a:txBody>
                    <a:bodyPr/>
                    <a:lstStyle/>
                    <a:p>
                      <a:pPr algn="ctr" fontAlgn="b"/>
                      <a:r>
                        <a:rPr lang="de-DE" sz="1800" u="none" strike="noStrike" dirty="0">
                          <a:solidFill>
                            <a:srgbClr val="FF9900"/>
                          </a:solidFill>
                          <a:effectLst/>
                          <a:latin typeface="+mn-lt"/>
                        </a:rPr>
                        <a:t> </a:t>
                      </a:r>
                      <a:endParaRPr lang="de-DE" sz="1800" b="0" i="0" u="none" strike="noStrike" dirty="0">
                        <a:solidFill>
                          <a:srgbClr val="FF9900"/>
                        </a:solidFill>
                        <a:effectLst/>
                        <a:latin typeface="+mn-lt"/>
                      </a:endParaRPr>
                    </a:p>
                  </a:txBody>
                  <a:tcPr marL="7528" marR="7528" marT="7528" marB="0" anchor="b"/>
                </a:tc>
                <a:tc>
                  <a:txBody>
                    <a:bodyPr/>
                    <a:lstStyle/>
                    <a:p>
                      <a:pPr algn="ctr" fontAlgn="b"/>
                      <a:r>
                        <a:rPr lang="de-DE" sz="1800" u="none" strike="noStrike" dirty="0">
                          <a:solidFill>
                            <a:srgbClr val="00B050"/>
                          </a:solidFill>
                          <a:effectLst/>
                          <a:latin typeface="+mn-lt"/>
                        </a:rPr>
                        <a:t> </a:t>
                      </a:r>
                      <a:endParaRPr lang="de-DE" sz="1800" b="0" i="0" u="none" strike="noStrike" dirty="0">
                        <a:solidFill>
                          <a:srgbClr val="00B050"/>
                        </a:solidFill>
                        <a:effectLst/>
                        <a:latin typeface="+mn-lt"/>
                      </a:endParaRPr>
                    </a:p>
                  </a:txBody>
                  <a:tcPr marL="7528" marR="7528" marT="7528" marB="0" anchor="b"/>
                </a:tc>
                <a:tc>
                  <a:txBody>
                    <a:bodyPr/>
                    <a:lstStyle/>
                    <a:p>
                      <a:pPr algn="ctr" fontAlgn="b"/>
                      <a:r>
                        <a:rPr lang="de-DE" sz="1800" u="none" strike="noStrike" dirty="0" smtClean="0">
                          <a:effectLst/>
                          <a:latin typeface="+mn-lt"/>
                        </a:rPr>
                        <a:t>.130          .532          </a:t>
                      </a:r>
                      <a:endParaRPr lang="de-DE" sz="1800" b="0" i="0" u="none" strike="noStrike" dirty="0">
                        <a:solidFill>
                          <a:srgbClr val="000000"/>
                        </a:solidFill>
                        <a:effectLst/>
                        <a:latin typeface="+mn-lt"/>
                      </a:endParaRPr>
                    </a:p>
                  </a:txBody>
                  <a:tcPr marL="7528" marR="7528" marT="7528" marB="0" anchor="b"/>
                </a:tc>
                <a:extLst>
                  <a:ext uri="{0D108BD9-81ED-4DB2-BD59-A6C34878D82A}">
                    <a16:rowId xmlns:a16="http://schemas.microsoft.com/office/drawing/2014/main" val="3718389716"/>
                  </a:ext>
                </a:extLst>
              </a:tr>
              <a:tr h="269691">
                <a:tc>
                  <a:txBody>
                    <a:bodyPr/>
                    <a:lstStyle/>
                    <a:p>
                      <a:pPr algn="l" fontAlgn="b"/>
                      <a:r>
                        <a:rPr lang="de-DE" sz="1800" u="none" strike="noStrike" dirty="0">
                          <a:effectLst/>
                          <a:latin typeface="+mn-lt"/>
                        </a:rPr>
                        <a:t>        </a:t>
                      </a:r>
                      <a:r>
                        <a:rPr lang="de-DE" sz="1800" u="none" strike="noStrike" dirty="0" err="1">
                          <a:effectLst/>
                          <a:latin typeface="+mn-lt"/>
                        </a:rPr>
                        <a:t>good</a:t>
                      </a:r>
                      <a:r>
                        <a:rPr lang="de-DE" sz="1800" u="none" strike="noStrike" dirty="0">
                          <a:effectLst/>
                          <a:latin typeface="+mn-lt"/>
                        </a:rPr>
                        <a:t>/ </a:t>
                      </a:r>
                      <a:r>
                        <a:rPr lang="de-DE" sz="1800" u="none" strike="noStrike" dirty="0" err="1">
                          <a:effectLst/>
                          <a:latin typeface="+mn-lt"/>
                        </a:rPr>
                        <a:t>very</a:t>
                      </a:r>
                      <a:r>
                        <a:rPr lang="de-DE" sz="1800" u="none" strike="noStrike" dirty="0">
                          <a:effectLst/>
                          <a:latin typeface="+mn-lt"/>
                        </a:rPr>
                        <a:t> </a:t>
                      </a:r>
                      <a:r>
                        <a:rPr lang="de-DE" sz="1800" u="none" strike="noStrike" dirty="0" err="1">
                          <a:effectLst/>
                          <a:latin typeface="+mn-lt"/>
                        </a:rPr>
                        <a:t>good</a:t>
                      </a:r>
                      <a:endParaRPr lang="de-DE" sz="1800" b="0" i="0" u="none" strike="noStrike" dirty="0">
                        <a:solidFill>
                          <a:srgbClr val="000000"/>
                        </a:solidFill>
                        <a:effectLst/>
                        <a:latin typeface="+mn-lt"/>
                      </a:endParaRPr>
                    </a:p>
                  </a:txBody>
                  <a:tcPr marL="7528" marR="7528" marT="7528" marB="0" anchor="b"/>
                </a:tc>
                <a:tc>
                  <a:txBody>
                    <a:bodyPr/>
                    <a:lstStyle/>
                    <a:p>
                      <a:pPr algn="ctr" fontAlgn="b"/>
                      <a:r>
                        <a:rPr lang="de-DE" sz="1800" u="none" strike="noStrike" dirty="0">
                          <a:solidFill>
                            <a:srgbClr val="C00000"/>
                          </a:solidFill>
                          <a:effectLst/>
                          <a:latin typeface="+mn-lt"/>
                        </a:rPr>
                        <a:t>41 (56) </a:t>
                      </a:r>
                      <a:endParaRPr lang="de-DE" sz="1800" b="0" i="0" u="none" strike="noStrike" dirty="0">
                        <a:solidFill>
                          <a:srgbClr val="C00000"/>
                        </a:solidFill>
                        <a:effectLst/>
                        <a:latin typeface="+mn-lt"/>
                      </a:endParaRPr>
                    </a:p>
                  </a:txBody>
                  <a:tcPr marL="7528" marR="7528" marT="7528" marB="0" anchor="b"/>
                </a:tc>
                <a:tc>
                  <a:txBody>
                    <a:bodyPr/>
                    <a:lstStyle/>
                    <a:p>
                      <a:pPr algn="ctr" fontAlgn="b"/>
                      <a:r>
                        <a:rPr lang="de-DE" sz="1800" u="none" strike="noStrike" dirty="0" smtClean="0">
                          <a:solidFill>
                            <a:srgbClr val="FF9900"/>
                          </a:solidFill>
                          <a:effectLst/>
                          <a:latin typeface="+mn-lt"/>
                        </a:rPr>
                        <a:t>16 (72)</a:t>
                      </a:r>
                      <a:endParaRPr lang="de-DE" sz="1800" b="0" i="0" u="none" strike="noStrike" dirty="0">
                        <a:solidFill>
                          <a:srgbClr val="FF9900"/>
                        </a:solidFill>
                        <a:effectLst/>
                        <a:latin typeface="+mn-lt"/>
                      </a:endParaRPr>
                    </a:p>
                  </a:txBody>
                  <a:tcPr marL="7528" marR="7528" marT="7528" marB="0" anchor="b"/>
                </a:tc>
                <a:tc>
                  <a:txBody>
                    <a:bodyPr/>
                    <a:lstStyle/>
                    <a:p>
                      <a:pPr algn="ctr" fontAlgn="b"/>
                      <a:r>
                        <a:rPr lang="de-DE" sz="1800" u="none" strike="noStrike" dirty="0">
                          <a:solidFill>
                            <a:srgbClr val="00B050"/>
                          </a:solidFill>
                          <a:effectLst/>
                          <a:latin typeface="+mn-lt"/>
                        </a:rPr>
                        <a:t>57 (83)</a:t>
                      </a:r>
                      <a:endParaRPr lang="de-DE" sz="1800" b="0" i="0" u="none" strike="noStrike" dirty="0">
                        <a:solidFill>
                          <a:srgbClr val="00B050"/>
                        </a:solidFill>
                        <a:effectLst/>
                        <a:latin typeface="+mn-lt"/>
                      </a:endParaRPr>
                    </a:p>
                  </a:txBody>
                  <a:tcPr marL="7528" marR="7528" marT="7528" marB="0" anchor="b"/>
                </a:tc>
                <a:tc>
                  <a:txBody>
                    <a:bodyPr/>
                    <a:lstStyle/>
                    <a:p>
                      <a:pPr algn="ctr" fontAlgn="b"/>
                      <a:r>
                        <a:rPr lang="de-DE" sz="1800" u="none" strike="noStrike" dirty="0">
                          <a:effectLst/>
                          <a:latin typeface="+mn-lt"/>
                        </a:rPr>
                        <a:t> </a:t>
                      </a:r>
                      <a:endParaRPr lang="de-DE" sz="1800" b="0" i="0" u="none" strike="noStrike" dirty="0">
                        <a:solidFill>
                          <a:srgbClr val="000000"/>
                        </a:solidFill>
                        <a:effectLst/>
                        <a:latin typeface="+mn-lt"/>
                      </a:endParaRPr>
                    </a:p>
                  </a:txBody>
                  <a:tcPr marL="7528" marR="7528" marT="7528" marB="0" anchor="b"/>
                </a:tc>
                <a:extLst>
                  <a:ext uri="{0D108BD9-81ED-4DB2-BD59-A6C34878D82A}">
                    <a16:rowId xmlns:a16="http://schemas.microsoft.com/office/drawing/2014/main" val="458161731"/>
                  </a:ext>
                </a:extLst>
              </a:tr>
              <a:tr h="269691">
                <a:tc>
                  <a:txBody>
                    <a:bodyPr/>
                    <a:lstStyle/>
                    <a:p>
                      <a:pPr algn="l" fontAlgn="b"/>
                      <a:r>
                        <a:rPr lang="de-DE" sz="1800" u="none" strike="noStrike" dirty="0">
                          <a:effectLst/>
                          <a:latin typeface="+mn-lt"/>
                        </a:rPr>
                        <a:t>        </a:t>
                      </a:r>
                      <a:r>
                        <a:rPr lang="de-DE" sz="1800" u="none" strike="noStrike" dirty="0">
                          <a:solidFill>
                            <a:schemeClr val="tx1"/>
                          </a:solidFill>
                          <a:effectLst/>
                          <a:latin typeface="+mn-lt"/>
                        </a:rPr>
                        <a:t>moderate/ </a:t>
                      </a:r>
                      <a:r>
                        <a:rPr lang="de-DE" sz="1800" u="none" strike="noStrike" dirty="0" err="1">
                          <a:solidFill>
                            <a:schemeClr val="tx1"/>
                          </a:solidFill>
                          <a:effectLst/>
                          <a:latin typeface="+mn-lt"/>
                        </a:rPr>
                        <a:t>bad</a:t>
                      </a:r>
                      <a:r>
                        <a:rPr lang="de-DE" sz="1800" u="none" strike="noStrike" dirty="0">
                          <a:solidFill>
                            <a:schemeClr val="tx1"/>
                          </a:solidFill>
                          <a:effectLst/>
                          <a:latin typeface="+mn-lt"/>
                        </a:rPr>
                        <a:t> / </a:t>
                      </a:r>
                      <a:r>
                        <a:rPr lang="de-DE" sz="1800" u="none" strike="noStrike" dirty="0" err="1">
                          <a:solidFill>
                            <a:schemeClr val="tx1"/>
                          </a:solidFill>
                          <a:effectLst/>
                          <a:latin typeface="+mn-lt"/>
                        </a:rPr>
                        <a:t>very</a:t>
                      </a:r>
                      <a:r>
                        <a:rPr lang="de-DE" sz="1800" u="none" strike="noStrike" dirty="0">
                          <a:solidFill>
                            <a:schemeClr val="tx1"/>
                          </a:solidFill>
                          <a:effectLst/>
                          <a:latin typeface="+mn-lt"/>
                        </a:rPr>
                        <a:t> </a:t>
                      </a:r>
                      <a:r>
                        <a:rPr lang="de-DE" sz="1800" u="none" strike="noStrike" dirty="0" err="1">
                          <a:solidFill>
                            <a:schemeClr val="tx1"/>
                          </a:solidFill>
                          <a:effectLst/>
                          <a:latin typeface="+mn-lt"/>
                        </a:rPr>
                        <a:t>bad</a:t>
                      </a:r>
                      <a:endParaRPr lang="de-DE" sz="1800" b="0" i="0" u="none" strike="noStrike" dirty="0">
                        <a:solidFill>
                          <a:schemeClr val="tx1"/>
                        </a:solidFill>
                        <a:effectLst/>
                        <a:latin typeface="+mn-lt"/>
                      </a:endParaRPr>
                    </a:p>
                  </a:txBody>
                  <a:tcPr marL="7528" marR="7528" marT="7528" marB="0" anchor="b"/>
                </a:tc>
                <a:tc>
                  <a:txBody>
                    <a:bodyPr/>
                    <a:lstStyle/>
                    <a:p>
                      <a:pPr algn="ctr" fontAlgn="b"/>
                      <a:r>
                        <a:rPr lang="de-DE" sz="1800" b="0" u="none" strike="noStrike" dirty="0">
                          <a:solidFill>
                            <a:srgbClr val="C00000"/>
                          </a:solidFill>
                          <a:effectLst/>
                          <a:latin typeface="+mn-lt"/>
                        </a:rPr>
                        <a:t>32 (44)</a:t>
                      </a:r>
                      <a:endParaRPr lang="de-DE" sz="1800" b="0" i="0" u="none" strike="noStrike" dirty="0">
                        <a:solidFill>
                          <a:srgbClr val="C00000"/>
                        </a:solidFill>
                        <a:effectLst/>
                        <a:latin typeface="+mn-lt"/>
                      </a:endParaRPr>
                    </a:p>
                  </a:txBody>
                  <a:tcPr marL="7528" marR="7528" marT="7528" marB="0" anchor="b"/>
                </a:tc>
                <a:tc>
                  <a:txBody>
                    <a:bodyPr/>
                    <a:lstStyle/>
                    <a:p>
                      <a:pPr algn="ctr" fontAlgn="b"/>
                      <a:r>
                        <a:rPr lang="de-DE" sz="1800" b="0" u="none" strike="noStrike" dirty="0">
                          <a:solidFill>
                            <a:srgbClr val="FF9900"/>
                          </a:solidFill>
                          <a:effectLst/>
                          <a:latin typeface="+mn-lt"/>
                        </a:rPr>
                        <a:t>5 </a:t>
                      </a:r>
                      <a:r>
                        <a:rPr lang="de-DE" sz="1800" b="0" u="none" strike="noStrike" dirty="0" smtClean="0">
                          <a:solidFill>
                            <a:srgbClr val="FF9900"/>
                          </a:solidFill>
                          <a:effectLst/>
                          <a:latin typeface="+mn-lt"/>
                        </a:rPr>
                        <a:t>(28)</a:t>
                      </a:r>
                      <a:endParaRPr lang="de-DE" sz="1800" b="0" i="0" u="none" strike="noStrike" dirty="0">
                        <a:solidFill>
                          <a:srgbClr val="FF9900"/>
                        </a:solidFill>
                        <a:effectLst/>
                        <a:latin typeface="+mn-lt"/>
                      </a:endParaRPr>
                    </a:p>
                  </a:txBody>
                  <a:tcPr marL="7528" marR="7528" marT="7528" marB="0" anchor="b"/>
                </a:tc>
                <a:tc>
                  <a:txBody>
                    <a:bodyPr/>
                    <a:lstStyle/>
                    <a:p>
                      <a:pPr algn="ctr" fontAlgn="b"/>
                      <a:r>
                        <a:rPr lang="de-DE" sz="1800" b="0" u="none" strike="noStrike" dirty="0">
                          <a:solidFill>
                            <a:srgbClr val="00B050"/>
                          </a:solidFill>
                          <a:effectLst/>
                          <a:latin typeface="+mn-lt"/>
                        </a:rPr>
                        <a:t>12 (17)</a:t>
                      </a:r>
                      <a:endParaRPr lang="de-DE" sz="1800" b="0" i="0" u="none" strike="noStrike" dirty="0">
                        <a:solidFill>
                          <a:srgbClr val="00B050"/>
                        </a:solidFill>
                        <a:effectLst/>
                        <a:latin typeface="+mn-lt"/>
                      </a:endParaRPr>
                    </a:p>
                  </a:txBody>
                  <a:tcPr marL="7528" marR="7528" marT="7528" marB="0" anchor="b"/>
                </a:tc>
                <a:tc>
                  <a:txBody>
                    <a:bodyPr/>
                    <a:lstStyle/>
                    <a:p>
                      <a:pPr algn="ctr" fontAlgn="b"/>
                      <a:r>
                        <a:rPr lang="de-DE" sz="1800" u="none" strike="noStrike" dirty="0">
                          <a:effectLst/>
                          <a:latin typeface="+mn-lt"/>
                        </a:rPr>
                        <a:t> </a:t>
                      </a:r>
                      <a:endParaRPr lang="de-DE" sz="1800" b="0" i="0" u="none" strike="noStrike" dirty="0">
                        <a:solidFill>
                          <a:srgbClr val="000000"/>
                        </a:solidFill>
                        <a:effectLst/>
                        <a:latin typeface="+mn-lt"/>
                      </a:endParaRPr>
                    </a:p>
                  </a:txBody>
                  <a:tcPr marL="7528" marR="7528" marT="7528" marB="0" anchor="b"/>
                </a:tc>
                <a:extLst>
                  <a:ext uri="{0D108BD9-81ED-4DB2-BD59-A6C34878D82A}">
                    <a16:rowId xmlns:a16="http://schemas.microsoft.com/office/drawing/2014/main" val="835709351"/>
                  </a:ext>
                </a:extLst>
              </a:tr>
              <a:tr h="134798">
                <a:tc>
                  <a:txBody>
                    <a:bodyPr/>
                    <a:lstStyle/>
                    <a:p>
                      <a:pPr algn="l" fontAlgn="b"/>
                      <a:endParaRPr lang="de-DE" sz="1050" b="0" i="0" u="none" strike="noStrike" dirty="0">
                        <a:solidFill>
                          <a:srgbClr val="000000"/>
                        </a:solidFill>
                        <a:effectLst/>
                        <a:latin typeface="+mn-lt"/>
                      </a:endParaRPr>
                    </a:p>
                  </a:txBody>
                  <a:tcPr marL="7528" marR="7528" marT="7528" marB="0" anchor="b"/>
                </a:tc>
                <a:tc>
                  <a:txBody>
                    <a:bodyPr/>
                    <a:lstStyle/>
                    <a:p>
                      <a:pPr algn="ctr" fontAlgn="b"/>
                      <a:r>
                        <a:rPr lang="de-DE" sz="1050" u="none" strike="noStrike" dirty="0">
                          <a:solidFill>
                            <a:srgbClr val="C00000"/>
                          </a:solidFill>
                          <a:effectLst/>
                          <a:latin typeface="+mn-lt"/>
                        </a:rPr>
                        <a:t> </a:t>
                      </a:r>
                      <a:endParaRPr lang="de-DE" sz="1050" b="0" i="0" u="none" strike="noStrike" dirty="0">
                        <a:solidFill>
                          <a:srgbClr val="C00000"/>
                        </a:solidFill>
                        <a:effectLst/>
                        <a:latin typeface="+mn-lt"/>
                      </a:endParaRPr>
                    </a:p>
                  </a:txBody>
                  <a:tcPr marL="7528" marR="7528" marT="7528" marB="0" anchor="b"/>
                </a:tc>
                <a:tc>
                  <a:txBody>
                    <a:bodyPr/>
                    <a:lstStyle/>
                    <a:p>
                      <a:pPr algn="ctr" fontAlgn="b"/>
                      <a:endParaRPr lang="de-DE" sz="1050" b="0" i="0" u="none" strike="noStrike" dirty="0">
                        <a:solidFill>
                          <a:srgbClr val="FF9900"/>
                        </a:solidFill>
                        <a:effectLst/>
                        <a:latin typeface="+mn-lt"/>
                      </a:endParaRPr>
                    </a:p>
                  </a:txBody>
                  <a:tcPr marL="7528" marR="7528" marT="7528" marB="0" anchor="b"/>
                </a:tc>
                <a:tc>
                  <a:txBody>
                    <a:bodyPr/>
                    <a:lstStyle/>
                    <a:p>
                      <a:pPr algn="ctr" fontAlgn="b"/>
                      <a:r>
                        <a:rPr lang="de-DE" sz="1050" u="none" strike="noStrike" dirty="0">
                          <a:solidFill>
                            <a:srgbClr val="00B050"/>
                          </a:solidFill>
                          <a:effectLst/>
                          <a:latin typeface="+mn-lt"/>
                        </a:rPr>
                        <a:t> </a:t>
                      </a:r>
                      <a:endParaRPr lang="de-DE" sz="1050" b="0" i="0" u="none" strike="noStrike" dirty="0">
                        <a:solidFill>
                          <a:srgbClr val="00B050"/>
                        </a:solidFill>
                        <a:effectLst/>
                        <a:latin typeface="+mn-lt"/>
                      </a:endParaRPr>
                    </a:p>
                  </a:txBody>
                  <a:tcPr marL="7528" marR="7528" marT="7528" marB="0" anchor="b"/>
                </a:tc>
                <a:tc>
                  <a:txBody>
                    <a:bodyPr/>
                    <a:lstStyle/>
                    <a:p>
                      <a:pPr algn="ctr" fontAlgn="b"/>
                      <a:r>
                        <a:rPr lang="de-DE" sz="1050" u="none" strike="noStrike" dirty="0">
                          <a:effectLst/>
                          <a:latin typeface="+mn-lt"/>
                        </a:rPr>
                        <a:t> </a:t>
                      </a:r>
                      <a:endParaRPr lang="de-DE" sz="1050" b="0" i="0" u="none" strike="noStrike" dirty="0">
                        <a:solidFill>
                          <a:srgbClr val="000000"/>
                        </a:solidFill>
                        <a:effectLst/>
                        <a:latin typeface="+mn-lt"/>
                      </a:endParaRPr>
                    </a:p>
                  </a:txBody>
                  <a:tcPr marL="7528" marR="7528" marT="7528" marB="0" anchor="b"/>
                </a:tc>
                <a:extLst>
                  <a:ext uri="{0D108BD9-81ED-4DB2-BD59-A6C34878D82A}">
                    <a16:rowId xmlns:a16="http://schemas.microsoft.com/office/drawing/2014/main" val="3907933081"/>
                  </a:ext>
                </a:extLst>
              </a:tr>
              <a:tr h="269691">
                <a:tc>
                  <a:txBody>
                    <a:bodyPr/>
                    <a:lstStyle/>
                    <a:p>
                      <a:pPr algn="l" fontAlgn="b"/>
                      <a:r>
                        <a:rPr lang="en-US" sz="1800" u="sng" strike="noStrike">
                          <a:effectLst/>
                          <a:latin typeface="+mn-lt"/>
                        </a:rPr>
                        <a:t>Quality of relationship with father</a:t>
                      </a:r>
                      <a:r>
                        <a:rPr lang="en-US" sz="1800" u="none" strike="noStrike">
                          <a:effectLst/>
                          <a:latin typeface="+mn-lt"/>
                        </a:rPr>
                        <a:t>, N (%)</a:t>
                      </a:r>
                      <a:endParaRPr lang="en-US" sz="1800" b="0" i="0" u="none" strike="noStrike">
                        <a:solidFill>
                          <a:srgbClr val="000000"/>
                        </a:solidFill>
                        <a:effectLst/>
                        <a:latin typeface="+mn-lt"/>
                      </a:endParaRPr>
                    </a:p>
                  </a:txBody>
                  <a:tcPr marL="7528" marR="7528" marT="7528" marB="0" anchor="b"/>
                </a:tc>
                <a:tc>
                  <a:txBody>
                    <a:bodyPr/>
                    <a:lstStyle/>
                    <a:p>
                      <a:pPr algn="ctr" fontAlgn="b"/>
                      <a:r>
                        <a:rPr lang="de-DE" sz="1800" u="none" strike="noStrike" dirty="0">
                          <a:solidFill>
                            <a:srgbClr val="C00000"/>
                          </a:solidFill>
                          <a:effectLst/>
                          <a:latin typeface="+mn-lt"/>
                        </a:rPr>
                        <a:t> </a:t>
                      </a:r>
                      <a:endParaRPr lang="de-DE" sz="1800" b="0" i="0" u="none" strike="noStrike" dirty="0">
                        <a:solidFill>
                          <a:srgbClr val="C00000"/>
                        </a:solidFill>
                        <a:effectLst/>
                        <a:latin typeface="+mn-lt"/>
                      </a:endParaRPr>
                    </a:p>
                  </a:txBody>
                  <a:tcPr marL="7528" marR="7528" marT="7528" marB="0" anchor="b"/>
                </a:tc>
                <a:tc>
                  <a:txBody>
                    <a:bodyPr/>
                    <a:lstStyle/>
                    <a:p>
                      <a:pPr algn="ctr" fontAlgn="b"/>
                      <a:endParaRPr lang="de-DE" sz="1800" b="0" i="0" u="none" strike="noStrike" dirty="0">
                        <a:solidFill>
                          <a:srgbClr val="FF9900"/>
                        </a:solidFill>
                        <a:effectLst/>
                        <a:latin typeface="+mn-lt"/>
                      </a:endParaRPr>
                    </a:p>
                  </a:txBody>
                  <a:tcPr marL="7528" marR="7528" marT="7528" marB="0" anchor="b"/>
                </a:tc>
                <a:tc>
                  <a:txBody>
                    <a:bodyPr/>
                    <a:lstStyle/>
                    <a:p>
                      <a:pPr algn="ctr" fontAlgn="b"/>
                      <a:r>
                        <a:rPr lang="de-DE" sz="1800" u="none" strike="noStrike" dirty="0">
                          <a:solidFill>
                            <a:srgbClr val="00B050"/>
                          </a:solidFill>
                          <a:effectLst/>
                          <a:latin typeface="+mn-lt"/>
                        </a:rPr>
                        <a:t> </a:t>
                      </a:r>
                      <a:endParaRPr lang="de-DE" sz="1800" b="0" i="0" u="none" strike="noStrike" dirty="0">
                        <a:solidFill>
                          <a:srgbClr val="00B050"/>
                        </a:solidFill>
                        <a:effectLst/>
                        <a:latin typeface="+mn-lt"/>
                      </a:endParaRPr>
                    </a:p>
                  </a:txBody>
                  <a:tcPr marL="7528" marR="7528" marT="7528" marB="0" anchor="b"/>
                </a:tc>
                <a:tc>
                  <a:txBody>
                    <a:bodyPr/>
                    <a:lstStyle/>
                    <a:p>
                      <a:pPr algn="ctr" fontAlgn="b"/>
                      <a:r>
                        <a:rPr lang="de-DE" sz="1800" u="none" strike="noStrike" dirty="0" smtClean="0">
                          <a:effectLst/>
                          <a:latin typeface="+mn-lt"/>
                        </a:rPr>
                        <a:t>.600          .547</a:t>
                      </a:r>
                      <a:endParaRPr lang="de-DE" sz="1800" b="0" i="0" u="none" strike="noStrike" dirty="0">
                        <a:solidFill>
                          <a:srgbClr val="000000"/>
                        </a:solidFill>
                        <a:effectLst/>
                        <a:latin typeface="+mn-lt"/>
                      </a:endParaRPr>
                    </a:p>
                  </a:txBody>
                  <a:tcPr marL="7528" marR="7528" marT="7528" marB="0" anchor="b"/>
                </a:tc>
                <a:extLst>
                  <a:ext uri="{0D108BD9-81ED-4DB2-BD59-A6C34878D82A}">
                    <a16:rowId xmlns:a16="http://schemas.microsoft.com/office/drawing/2014/main" val="3128607173"/>
                  </a:ext>
                </a:extLst>
              </a:tr>
              <a:tr h="269691">
                <a:tc>
                  <a:txBody>
                    <a:bodyPr/>
                    <a:lstStyle/>
                    <a:p>
                      <a:pPr algn="l" fontAlgn="b"/>
                      <a:r>
                        <a:rPr lang="de-DE" sz="1800" u="none" strike="noStrike">
                          <a:effectLst/>
                          <a:latin typeface="+mn-lt"/>
                        </a:rPr>
                        <a:t>        good/ very good</a:t>
                      </a:r>
                      <a:endParaRPr lang="de-DE" sz="1800" b="0" i="0" u="none" strike="noStrike">
                        <a:solidFill>
                          <a:srgbClr val="000000"/>
                        </a:solidFill>
                        <a:effectLst/>
                        <a:latin typeface="+mn-lt"/>
                      </a:endParaRPr>
                    </a:p>
                  </a:txBody>
                  <a:tcPr marL="7528" marR="7528" marT="7528" marB="0" anchor="b"/>
                </a:tc>
                <a:tc>
                  <a:txBody>
                    <a:bodyPr/>
                    <a:lstStyle/>
                    <a:p>
                      <a:pPr algn="ctr" fontAlgn="b"/>
                      <a:r>
                        <a:rPr lang="de-DE" sz="1800" u="none" strike="noStrike" dirty="0">
                          <a:solidFill>
                            <a:srgbClr val="C00000"/>
                          </a:solidFill>
                          <a:effectLst/>
                          <a:latin typeface="+mn-lt"/>
                        </a:rPr>
                        <a:t>40 (61)</a:t>
                      </a:r>
                      <a:endParaRPr lang="de-DE" sz="1800" b="0" i="0" u="none" strike="noStrike" dirty="0">
                        <a:solidFill>
                          <a:srgbClr val="C00000"/>
                        </a:solidFill>
                        <a:effectLst/>
                        <a:latin typeface="+mn-lt"/>
                      </a:endParaRPr>
                    </a:p>
                  </a:txBody>
                  <a:tcPr marL="7528" marR="7528" marT="7528" marB="0" anchor="b"/>
                </a:tc>
                <a:tc>
                  <a:txBody>
                    <a:bodyPr/>
                    <a:lstStyle/>
                    <a:p>
                      <a:pPr algn="ctr" fontAlgn="b"/>
                      <a:r>
                        <a:rPr lang="de-DE" sz="1800" u="none" strike="noStrike" dirty="0" smtClean="0">
                          <a:solidFill>
                            <a:srgbClr val="FF9900"/>
                          </a:solidFill>
                          <a:effectLst/>
                          <a:latin typeface="+mn-lt"/>
                        </a:rPr>
                        <a:t>13 </a:t>
                      </a:r>
                      <a:r>
                        <a:rPr lang="de-DE" sz="1800" u="none" strike="noStrike" dirty="0">
                          <a:solidFill>
                            <a:srgbClr val="FF9900"/>
                          </a:solidFill>
                          <a:effectLst/>
                          <a:latin typeface="+mn-lt"/>
                        </a:rPr>
                        <a:t>(</a:t>
                      </a:r>
                      <a:r>
                        <a:rPr lang="de-DE" sz="1800" u="none" strike="noStrike" dirty="0" smtClean="0">
                          <a:solidFill>
                            <a:srgbClr val="FF9900"/>
                          </a:solidFill>
                          <a:effectLst/>
                          <a:latin typeface="+mn-lt"/>
                        </a:rPr>
                        <a:t>68)</a:t>
                      </a:r>
                      <a:endParaRPr lang="de-DE" sz="1800" b="0" i="0" u="none" strike="noStrike" dirty="0">
                        <a:solidFill>
                          <a:srgbClr val="FF9900"/>
                        </a:solidFill>
                        <a:effectLst/>
                        <a:latin typeface="+mn-lt"/>
                      </a:endParaRPr>
                    </a:p>
                  </a:txBody>
                  <a:tcPr marL="7528" marR="7528" marT="7528" marB="0" anchor="b"/>
                </a:tc>
                <a:tc>
                  <a:txBody>
                    <a:bodyPr/>
                    <a:lstStyle/>
                    <a:p>
                      <a:pPr algn="ctr" fontAlgn="b"/>
                      <a:r>
                        <a:rPr lang="de-DE" sz="1800" u="none" strike="noStrike" dirty="0">
                          <a:solidFill>
                            <a:srgbClr val="00B050"/>
                          </a:solidFill>
                          <a:effectLst/>
                          <a:latin typeface="+mn-lt"/>
                        </a:rPr>
                        <a:t>51 (77)</a:t>
                      </a:r>
                      <a:endParaRPr lang="de-DE" sz="1800" b="0" i="0" u="none" strike="noStrike" dirty="0">
                        <a:solidFill>
                          <a:srgbClr val="00B050"/>
                        </a:solidFill>
                        <a:effectLst/>
                        <a:latin typeface="+mn-lt"/>
                      </a:endParaRPr>
                    </a:p>
                  </a:txBody>
                  <a:tcPr marL="7528" marR="7528" marT="7528" marB="0" anchor="b"/>
                </a:tc>
                <a:tc>
                  <a:txBody>
                    <a:bodyPr/>
                    <a:lstStyle/>
                    <a:p>
                      <a:pPr algn="ctr" fontAlgn="b"/>
                      <a:r>
                        <a:rPr lang="de-DE" sz="1800" u="none" strike="noStrike" dirty="0">
                          <a:effectLst/>
                          <a:latin typeface="+mn-lt"/>
                        </a:rPr>
                        <a:t> </a:t>
                      </a:r>
                      <a:endParaRPr lang="de-DE" sz="1800" b="0" i="0" u="none" strike="noStrike" dirty="0">
                        <a:solidFill>
                          <a:srgbClr val="000000"/>
                        </a:solidFill>
                        <a:effectLst/>
                        <a:latin typeface="+mn-lt"/>
                      </a:endParaRPr>
                    </a:p>
                  </a:txBody>
                  <a:tcPr marL="7528" marR="7528" marT="7528" marB="0" anchor="b"/>
                </a:tc>
                <a:extLst>
                  <a:ext uri="{0D108BD9-81ED-4DB2-BD59-A6C34878D82A}">
                    <a16:rowId xmlns:a16="http://schemas.microsoft.com/office/drawing/2014/main" val="55042063"/>
                  </a:ext>
                </a:extLst>
              </a:tr>
              <a:tr h="269691">
                <a:tc>
                  <a:txBody>
                    <a:bodyPr/>
                    <a:lstStyle/>
                    <a:p>
                      <a:pPr algn="l" fontAlgn="b"/>
                      <a:r>
                        <a:rPr lang="de-DE" sz="1800" u="none" strike="noStrike" dirty="0">
                          <a:effectLst/>
                          <a:latin typeface="+mn-lt"/>
                        </a:rPr>
                        <a:t>        </a:t>
                      </a:r>
                      <a:r>
                        <a:rPr lang="de-DE" sz="1800" u="none" strike="noStrike" dirty="0">
                          <a:solidFill>
                            <a:schemeClr val="tx1"/>
                          </a:solidFill>
                          <a:effectLst/>
                          <a:latin typeface="+mn-lt"/>
                        </a:rPr>
                        <a:t>moderate/ </a:t>
                      </a:r>
                      <a:r>
                        <a:rPr lang="de-DE" sz="1800" u="none" strike="noStrike" dirty="0" err="1">
                          <a:solidFill>
                            <a:schemeClr val="tx1"/>
                          </a:solidFill>
                          <a:effectLst/>
                          <a:latin typeface="+mn-lt"/>
                        </a:rPr>
                        <a:t>bad</a:t>
                      </a:r>
                      <a:r>
                        <a:rPr lang="de-DE" sz="1800" u="none" strike="noStrike" dirty="0">
                          <a:solidFill>
                            <a:schemeClr val="tx1"/>
                          </a:solidFill>
                          <a:effectLst/>
                          <a:latin typeface="+mn-lt"/>
                        </a:rPr>
                        <a:t> / </a:t>
                      </a:r>
                      <a:r>
                        <a:rPr lang="de-DE" sz="1800" u="none" strike="noStrike" dirty="0" err="1">
                          <a:solidFill>
                            <a:schemeClr val="tx1"/>
                          </a:solidFill>
                          <a:effectLst/>
                          <a:latin typeface="+mn-lt"/>
                        </a:rPr>
                        <a:t>very</a:t>
                      </a:r>
                      <a:r>
                        <a:rPr lang="de-DE" sz="1800" u="none" strike="noStrike" dirty="0">
                          <a:solidFill>
                            <a:schemeClr val="tx1"/>
                          </a:solidFill>
                          <a:effectLst/>
                          <a:latin typeface="+mn-lt"/>
                        </a:rPr>
                        <a:t> </a:t>
                      </a:r>
                      <a:r>
                        <a:rPr lang="de-DE" sz="1800" u="none" strike="noStrike" dirty="0" err="1">
                          <a:solidFill>
                            <a:schemeClr val="tx1"/>
                          </a:solidFill>
                          <a:effectLst/>
                          <a:latin typeface="+mn-lt"/>
                        </a:rPr>
                        <a:t>bad</a:t>
                      </a:r>
                      <a:endParaRPr lang="de-DE" sz="1800" b="0" i="0" u="none" strike="noStrike" dirty="0">
                        <a:solidFill>
                          <a:schemeClr val="tx1"/>
                        </a:solidFill>
                        <a:effectLst/>
                        <a:latin typeface="+mn-lt"/>
                      </a:endParaRPr>
                    </a:p>
                  </a:txBody>
                  <a:tcPr marL="7528" marR="7528" marT="7528" marB="0" anchor="b"/>
                </a:tc>
                <a:tc>
                  <a:txBody>
                    <a:bodyPr/>
                    <a:lstStyle/>
                    <a:p>
                      <a:pPr algn="ctr" fontAlgn="b"/>
                      <a:r>
                        <a:rPr lang="de-DE" sz="1800" u="none" strike="noStrike" dirty="0">
                          <a:solidFill>
                            <a:srgbClr val="C00000"/>
                          </a:solidFill>
                          <a:effectLst/>
                          <a:latin typeface="+mn-lt"/>
                        </a:rPr>
                        <a:t>26 (39)</a:t>
                      </a:r>
                      <a:endParaRPr lang="de-DE" sz="1800" b="0" i="0" u="none" strike="noStrike" dirty="0">
                        <a:solidFill>
                          <a:srgbClr val="C00000"/>
                        </a:solidFill>
                        <a:effectLst/>
                        <a:latin typeface="+mn-lt"/>
                      </a:endParaRPr>
                    </a:p>
                  </a:txBody>
                  <a:tcPr marL="7528" marR="7528" marT="7528" marB="0" anchor="b"/>
                </a:tc>
                <a:tc>
                  <a:txBody>
                    <a:bodyPr/>
                    <a:lstStyle/>
                    <a:p>
                      <a:pPr algn="ctr" fontAlgn="b"/>
                      <a:r>
                        <a:rPr lang="de-DE" sz="1800" u="none" strike="noStrike" dirty="0" smtClean="0">
                          <a:solidFill>
                            <a:srgbClr val="FF9900"/>
                          </a:solidFill>
                          <a:effectLst/>
                          <a:latin typeface="+mn-lt"/>
                        </a:rPr>
                        <a:t>6 (32)</a:t>
                      </a:r>
                      <a:endParaRPr lang="de-DE" sz="1800" b="0" i="0" u="none" strike="noStrike" dirty="0">
                        <a:solidFill>
                          <a:srgbClr val="FF9900"/>
                        </a:solidFill>
                        <a:effectLst/>
                        <a:latin typeface="+mn-lt"/>
                      </a:endParaRPr>
                    </a:p>
                  </a:txBody>
                  <a:tcPr marL="7528" marR="7528" marT="7528" marB="0" anchor="b"/>
                </a:tc>
                <a:tc>
                  <a:txBody>
                    <a:bodyPr/>
                    <a:lstStyle/>
                    <a:p>
                      <a:pPr algn="ctr" fontAlgn="b"/>
                      <a:r>
                        <a:rPr lang="de-DE" sz="1800" u="none" strike="noStrike" dirty="0">
                          <a:solidFill>
                            <a:srgbClr val="00B050"/>
                          </a:solidFill>
                          <a:effectLst/>
                          <a:latin typeface="+mn-lt"/>
                        </a:rPr>
                        <a:t>15 (23)</a:t>
                      </a:r>
                      <a:endParaRPr lang="de-DE" sz="1800" b="0" i="0" u="none" strike="noStrike" dirty="0">
                        <a:solidFill>
                          <a:srgbClr val="00B050"/>
                        </a:solidFill>
                        <a:effectLst/>
                        <a:latin typeface="+mn-lt"/>
                      </a:endParaRPr>
                    </a:p>
                  </a:txBody>
                  <a:tcPr marL="7528" marR="7528" marT="7528" marB="0" anchor="b"/>
                </a:tc>
                <a:tc>
                  <a:txBody>
                    <a:bodyPr/>
                    <a:lstStyle/>
                    <a:p>
                      <a:pPr algn="ctr" fontAlgn="b"/>
                      <a:r>
                        <a:rPr lang="de-DE" sz="1800" u="none" strike="noStrike" dirty="0">
                          <a:effectLst/>
                          <a:latin typeface="+mn-lt"/>
                        </a:rPr>
                        <a:t> </a:t>
                      </a:r>
                      <a:endParaRPr lang="de-DE" sz="1800" b="0" i="0" u="none" strike="noStrike" dirty="0">
                        <a:solidFill>
                          <a:srgbClr val="000000"/>
                        </a:solidFill>
                        <a:effectLst/>
                        <a:latin typeface="+mn-lt"/>
                      </a:endParaRPr>
                    </a:p>
                  </a:txBody>
                  <a:tcPr marL="7528" marR="7528" marT="7528" marB="0" anchor="b"/>
                </a:tc>
                <a:extLst>
                  <a:ext uri="{0D108BD9-81ED-4DB2-BD59-A6C34878D82A}">
                    <a16:rowId xmlns:a16="http://schemas.microsoft.com/office/drawing/2014/main" val="1682824053"/>
                  </a:ext>
                </a:extLst>
              </a:tr>
              <a:tr h="154978">
                <a:tc>
                  <a:txBody>
                    <a:bodyPr/>
                    <a:lstStyle/>
                    <a:p>
                      <a:pPr algn="l" fontAlgn="b"/>
                      <a:endParaRPr lang="de-DE" sz="900" b="0" i="0" u="none" strike="noStrike" dirty="0">
                        <a:solidFill>
                          <a:srgbClr val="000000"/>
                        </a:solidFill>
                        <a:effectLst/>
                        <a:latin typeface="+mn-lt"/>
                      </a:endParaRPr>
                    </a:p>
                  </a:txBody>
                  <a:tcPr marL="7528" marR="7528" marT="7528" marB="0" anchor="b"/>
                </a:tc>
                <a:tc>
                  <a:txBody>
                    <a:bodyPr/>
                    <a:lstStyle/>
                    <a:p>
                      <a:pPr algn="ctr" fontAlgn="b"/>
                      <a:r>
                        <a:rPr lang="de-DE" sz="900" u="none" strike="noStrike" dirty="0">
                          <a:solidFill>
                            <a:srgbClr val="C00000"/>
                          </a:solidFill>
                          <a:effectLst/>
                          <a:latin typeface="+mn-lt"/>
                        </a:rPr>
                        <a:t> </a:t>
                      </a:r>
                      <a:endParaRPr lang="de-DE" sz="900" b="0" i="0" u="none" strike="noStrike" dirty="0">
                        <a:solidFill>
                          <a:srgbClr val="C00000"/>
                        </a:solidFill>
                        <a:effectLst/>
                        <a:latin typeface="+mn-lt"/>
                      </a:endParaRPr>
                    </a:p>
                  </a:txBody>
                  <a:tcPr marL="7528" marR="7528" marT="7528" marB="0" anchor="b"/>
                </a:tc>
                <a:tc>
                  <a:txBody>
                    <a:bodyPr/>
                    <a:lstStyle/>
                    <a:p>
                      <a:pPr algn="ctr" fontAlgn="b"/>
                      <a:endParaRPr lang="de-DE" sz="900" b="0" i="0" u="none" strike="noStrike">
                        <a:solidFill>
                          <a:srgbClr val="FF9900"/>
                        </a:solidFill>
                        <a:effectLst/>
                        <a:latin typeface="+mn-lt"/>
                      </a:endParaRPr>
                    </a:p>
                  </a:txBody>
                  <a:tcPr marL="7528" marR="7528" marT="7528" marB="0" anchor="b"/>
                </a:tc>
                <a:tc>
                  <a:txBody>
                    <a:bodyPr/>
                    <a:lstStyle/>
                    <a:p>
                      <a:pPr algn="ctr" fontAlgn="b"/>
                      <a:r>
                        <a:rPr lang="de-DE" sz="900" u="none" strike="noStrike" dirty="0">
                          <a:solidFill>
                            <a:srgbClr val="00B050"/>
                          </a:solidFill>
                          <a:effectLst/>
                          <a:latin typeface="+mn-lt"/>
                        </a:rPr>
                        <a:t> </a:t>
                      </a:r>
                      <a:endParaRPr lang="de-DE" sz="900" b="0" i="0" u="none" strike="noStrike" dirty="0">
                        <a:solidFill>
                          <a:srgbClr val="00B050"/>
                        </a:solidFill>
                        <a:effectLst/>
                        <a:latin typeface="+mn-lt"/>
                      </a:endParaRPr>
                    </a:p>
                  </a:txBody>
                  <a:tcPr marL="7528" marR="7528" marT="7528" marB="0" anchor="b"/>
                </a:tc>
                <a:tc>
                  <a:txBody>
                    <a:bodyPr/>
                    <a:lstStyle/>
                    <a:p>
                      <a:pPr algn="ctr" fontAlgn="b"/>
                      <a:r>
                        <a:rPr lang="de-DE" sz="900" u="none" strike="noStrike" dirty="0">
                          <a:effectLst/>
                          <a:latin typeface="+mn-lt"/>
                        </a:rPr>
                        <a:t> </a:t>
                      </a:r>
                      <a:endParaRPr lang="de-DE" sz="900" b="0" i="0" u="none" strike="noStrike" dirty="0">
                        <a:solidFill>
                          <a:srgbClr val="000000"/>
                        </a:solidFill>
                        <a:effectLst/>
                        <a:latin typeface="+mn-lt"/>
                      </a:endParaRPr>
                    </a:p>
                  </a:txBody>
                  <a:tcPr marL="7528" marR="7528" marT="7528" marB="0" anchor="b"/>
                </a:tc>
                <a:extLst>
                  <a:ext uri="{0D108BD9-81ED-4DB2-BD59-A6C34878D82A}">
                    <a16:rowId xmlns:a16="http://schemas.microsoft.com/office/drawing/2014/main" val="2652076379"/>
                  </a:ext>
                </a:extLst>
              </a:tr>
              <a:tr h="269691">
                <a:tc>
                  <a:txBody>
                    <a:bodyPr/>
                    <a:lstStyle/>
                    <a:p>
                      <a:pPr algn="l" fontAlgn="b"/>
                      <a:r>
                        <a:rPr lang="de-DE" sz="1800" u="sng" strike="noStrike">
                          <a:effectLst/>
                          <a:latin typeface="+mn-lt"/>
                        </a:rPr>
                        <a:t>Number of friends</a:t>
                      </a:r>
                      <a:r>
                        <a:rPr lang="de-DE" sz="1800" u="none" strike="noStrike">
                          <a:effectLst/>
                          <a:latin typeface="+mn-lt"/>
                        </a:rPr>
                        <a:t>, N (%)</a:t>
                      </a:r>
                      <a:endParaRPr lang="de-DE" sz="1800" b="0" i="0" u="none" strike="noStrike">
                        <a:solidFill>
                          <a:srgbClr val="000000"/>
                        </a:solidFill>
                        <a:effectLst/>
                        <a:latin typeface="+mn-lt"/>
                      </a:endParaRPr>
                    </a:p>
                  </a:txBody>
                  <a:tcPr marL="7528" marR="7528" marT="7528" marB="0" anchor="b"/>
                </a:tc>
                <a:tc>
                  <a:txBody>
                    <a:bodyPr/>
                    <a:lstStyle/>
                    <a:p>
                      <a:pPr algn="ctr" fontAlgn="b"/>
                      <a:r>
                        <a:rPr lang="de-DE" sz="1800" u="none" strike="noStrike" dirty="0">
                          <a:solidFill>
                            <a:srgbClr val="C00000"/>
                          </a:solidFill>
                          <a:effectLst/>
                          <a:latin typeface="+mn-lt"/>
                        </a:rPr>
                        <a:t> </a:t>
                      </a:r>
                      <a:endParaRPr lang="de-DE" sz="1800" b="0" i="0" u="none" strike="noStrike" dirty="0">
                        <a:solidFill>
                          <a:srgbClr val="C00000"/>
                        </a:solidFill>
                        <a:effectLst/>
                        <a:latin typeface="+mn-lt"/>
                      </a:endParaRPr>
                    </a:p>
                  </a:txBody>
                  <a:tcPr marL="7528" marR="7528" marT="7528" marB="0" anchor="b"/>
                </a:tc>
                <a:tc>
                  <a:txBody>
                    <a:bodyPr/>
                    <a:lstStyle/>
                    <a:p>
                      <a:pPr algn="ctr" fontAlgn="b"/>
                      <a:endParaRPr lang="de-DE" sz="1800" b="0" i="0" u="none" strike="noStrike" dirty="0">
                        <a:solidFill>
                          <a:srgbClr val="FF9900"/>
                        </a:solidFill>
                        <a:effectLst/>
                        <a:latin typeface="+mn-lt"/>
                      </a:endParaRPr>
                    </a:p>
                  </a:txBody>
                  <a:tcPr marL="7528" marR="7528" marT="7528" marB="0" anchor="b"/>
                </a:tc>
                <a:tc>
                  <a:txBody>
                    <a:bodyPr/>
                    <a:lstStyle/>
                    <a:p>
                      <a:pPr algn="ctr" fontAlgn="b"/>
                      <a:r>
                        <a:rPr lang="de-DE" sz="1800" u="none" strike="noStrike" dirty="0">
                          <a:solidFill>
                            <a:srgbClr val="00B050"/>
                          </a:solidFill>
                          <a:effectLst/>
                          <a:latin typeface="+mn-lt"/>
                        </a:rPr>
                        <a:t> </a:t>
                      </a:r>
                      <a:endParaRPr lang="de-DE" sz="1800" b="0" i="0" u="none" strike="noStrike" dirty="0">
                        <a:solidFill>
                          <a:srgbClr val="00B050"/>
                        </a:solidFill>
                        <a:effectLst/>
                        <a:latin typeface="+mn-lt"/>
                      </a:endParaRPr>
                    </a:p>
                  </a:txBody>
                  <a:tcPr marL="7528" marR="7528" marT="7528" marB="0" anchor="b"/>
                </a:tc>
                <a:tc>
                  <a:txBody>
                    <a:bodyPr/>
                    <a:lstStyle/>
                    <a:p>
                      <a:pPr algn="ctr" fontAlgn="b"/>
                      <a:r>
                        <a:rPr lang="de-DE" sz="1800" u="none" strike="noStrike" dirty="0" smtClean="0">
                          <a:effectLst/>
                          <a:latin typeface="+mn-lt"/>
                        </a:rPr>
                        <a:t>.107          .083</a:t>
                      </a:r>
                      <a:endParaRPr lang="de-DE" sz="1800" b="0" i="0" u="none" strike="noStrike" dirty="0">
                        <a:solidFill>
                          <a:srgbClr val="000000"/>
                        </a:solidFill>
                        <a:effectLst/>
                        <a:latin typeface="+mn-lt"/>
                      </a:endParaRPr>
                    </a:p>
                  </a:txBody>
                  <a:tcPr marL="7528" marR="7528" marT="7528" marB="0" anchor="b"/>
                </a:tc>
                <a:extLst>
                  <a:ext uri="{0D108BD9-81ED-4DB2-BD59-A6C34878D82A}">
                    <a16:rowId xmlns:a16="http://schemas.microsoft.com/office/drawing/2014/main" val="944842049"/>
                  </a:ext>
                </a:extLst>
              </a:tr>
              <a:tr h="269691">
                <a:tc>
                  <a:txBody>
                    <a:bodyPr/>
                    <a:lstStyle/>
                    <a:p>
                      <a:pPr algn="l" fontAlgn="b"/>
                      <a:r>
                        <a:rPr lang="de-DE" sz="1800" u="none" strike="noStrike" dirty="0">
                          <a:solidFill>
                            <a:schemeClr val="tx1"/>
                          </a:solidFill>
                          <a:effectLst/>
                          <a:latin typeface="+mn-lt"/>
                        </a:rPr>
                        <a:t>       </a:t>
                      </a:r>
                      <a:r>
                        <a:rPr lang="de-DE" sz="1800" u="none" strike="noStrike" dirty="0" err="1">
                          <a:solidFill>
                            <a:schemeClr val="tx1"/>
                          </a:solidFill>
                          <a:effectLst/>
                          <a:latin typeface="+mn-lt"/>
                        </a:rPr>
                        <a:t>many</a:t>
                      </a:r>
                      <a:endParaRPr lang="de-DE" sz="1800" b="0" i="0" u="none" strike="noStrike" dirty="0">
                        <a:solidFill>
                          <a:schemeClr val="tx1"/>
                        </a:solidFill>
                        <a:effectLst/>
                        <a:latin typeface="+mn-lt"/>
                      </a:endParaRPr>
                    </a:p>
                  </a:txBody>
                  <a:tcPr marL="7528" marR="7528" marT="7528" marB="0" anchor="b"/>
                </a:tc>
                <a:tc>
                  <a:txBody>
                    <a:bodyPr/>
                    <a:lstStyle/>
                    <a:p>
                      <a:pPr algn="ctr" fontAlgn="b"/>
                      <a:r>
                        <a:rPr lang="de-DE" sz="1800" u="none" strike="noStrike" dirty="0">
                          <a:solidFill>
                            <a:srgbClr val="C00000"/>
                          </a:solidFill>
                          <a:effectLst/>
                          <a:latin typeface="+mn-lt"/>
                        </a:rPr>
                        <a:t>49 (66)</a:t>
                      </a:r>
                      <a:endParaRPr lang="de-DE" sz="1800" b="0" i="0" u="none" strike="noStrike" dirty="0">
                        <a:solidFill>
                          <a:srgbClr val="C00000"/>
                        </a:solidFill>
                        <a:effectLst/>
                        <a:latin typeface="+mn-lt"/>
                      </a:endParaRPr>
                    </a:p>
                  </a:txBody>
                  <a:tcPr marL="7528" marR="7528" marT="7528" marB="0" anchor="b"/>
                </a:tc>
                <a:tc>
                  <a:txBody>
                    <a:bodyPr/>
                    <a:lstStyle/>
                    <a:p>
                      <a:pPr algn="ctr" fontAlgn="b"/>
                      <a:r>
                        <a:rPr lang="de-DE" sz="1800" u="none" strike="noStrike" dirty="0" smtClean="0">
                          <a:solidFill>
                            <a:srgbClr val="FF9900"/>
                          </a:solidFill>
                          <a:effectLst/>
                          <a:latin typeface="+mn-lt"/>
                        </a:rPr>
                        <a:t>18 </a:t>
                      </a:r>
                      <a:r>
                        <a:rPr lang="de-DE" sz="1800" u="none" strike="noStrike" dirty="0">
                          <a:solidFill>
                            <a:srgbClr val="FF9900"/>
                          </a:solidFill>
                          <a:effectLst/>
                          <a:latin typeface="+mn-lt"/>
                        </a:rPr>
                        <a:t>(</a:t>
                      </a:r>
                      <a:r>
                        <a:rPr lang="de-DE" sz="1800" u="none" strike="noStrike" dirty="0" smtClean="0">
                          <a:solidFill>
                            <a:srgbClr val="FF9900"/>
                          </a:solidFill>
                          <a:effectLst/>
                          <a:latin typeface="+mn-lt"/>
                        </a:rPr>
                        <a:t>86)</a:t>
                      </a:r>
                      <a:endParaRPr lang="de-DE" sz="1800" b="0" i="0" u="none" strike="noStrike" dirty="0">
                        <a:solidFill>
                          <a:srgbClr val="FF9900"/>
                        </a:solidFill>
                        <a:effectLst/>
                        <a:latin typeface="+mn-lt"/>
                      </a:endParaRPr>
                    </a:p>
                  </a:txBody>
                  <a:tcPr marL="7528" marR="7528" marT="7528" marB="0" anchor="b"/>
                </a:tc>
                <a:tc>
                  <a:txBody>
                    <a:bodyPr/>
                    <a:lstStyle/>
                    <a:p>
                      <a:pPr algn="ctr" fontAlgn="b"/>
                      <a:r>
                        <a:rPr lang="de-DE" sz="1800" u="none" strike="noStrike" dirty="0">
                          <a:solidFill>
                            <a:srgbClr val="00B050"/>
                          </a:solidFill>
                          <a:effectLst/>
                          <a:latin typeface="+mn-lt"/>
                        </a:rPr>
                        <a:t>66 (97)</a:t>
                      </a:r>
                      <a:endParaRPr lang="de-DE" sz="1800" b="0" i="0" u="none" strike="noStrike" dirty="0">
                        <a:solidFill>
                          <a:srgbClr val="00B050"/>
                        </a:solidFill>
                        <a:effectLst/>
                        <a:latin typeface="+mn-lt"/>
                      </a:endParaRPr>
                    </a:p>
                  </a:txBody>
                  <a:tcPr marL="7528" marR="7528" marT="7528" marB="0" anchor="b"/>
                </a:tc>
                <a:tc>
                  <a:txBody>
                    <a:bodyPr/>
                    <a:lstStyle/>
                    <a:p>
                      <a:pPr algn="ctr" fontAlgn="b"/>
                      <a:r>
                        <a:rPr lang="de-DE" sz="1800" u="none" strike="noStrike" dirty="0">
                          <a:effectLst/>
                          <a:latin typeface="+mn-lt"/>
                        </a:rPr>
                        <a:t> </a:t>
                      </a:r>
                      <a:endParaRPr lang="de-DE" sz="1800" b="0" i="0" u="none" strike="noStrike" dirty="0">
                        <a:solidFill>
                          <a:srgbClr val="000000"/>
                        </a:solidFill>
                        <a:effectLst/>
                        <a:latin typeface="+mn-lt"/>
                      </a:endParaRPr>
                    </a:p>
                  </a:txBody>
                  <a:tcPr marL="7528" marR="7528" marT="7528" marB="0" anchor="b"/>
                </a:tc>
                <a:extLst>
                  <a:ext uri="{0D108BD9-81ED-4DB2-BD59-A6C34878D82A}">
                    <a16:rowId xmlns:a16="http://schemas.microsoft.com/office/drawing/2014/main" val="3131195540"/>
                  </a:ext>
                </a:extLst>
              </a:tr>
              <a:tr h="269691">
                <a:tc>
                  <a:txBody>
                    <a:bodyPr/>
                    <a:lstStyle/>
                    <a:p>
                      <a:pPr algn="l" fontAlgn="b"/>
                      <a:r>
                        <a:rPr lang="de-DE" sz="1800" u="none" strike="noStrike" dirty="0">
                          <a:effectLst/>
                          <a:latin typeface="+mn-lt"/>
                        </a:rPr>
                        <a:t>       </a:t>
                      </a:r>
                      <a:r>
                        <a:rPr lang="de-DE" sz="1800" u="none" strike="noStrike" dirty="0" err="1">
                          <a:effectLst/>
                          <a:latin typeface="+mn-lt"/>
                        </a:rPr>
                        <a:t>one</a:t>
                      </a:r>
                      <a:r>
                        <a:rPr lang="de-DE" sz="1800" u="none" strike="noStrike" dirty="0">
                          <a:effectLst/>
                          <a:latin typeface="+mn-lt"/>
                        </a:rPr>
                        <a:t> </a:t>
                      </a:r>
                      <a:r>
                        <a:rPr lang="de-DE" sz="1800" u="none" strike="noStrike" dirty="0" err="1">
                          <a:effectLst/>
                          <a:latin typeface="+mn-lt"/>
                        </a:rPr>
                        <a:t>or</a:t>
                      </a:r>
                      <a:r>
                        <a:rPr lang="de-DE" sz="1800" u="none" strike="noStrike" dirty="0">
                          <a:effectLst/>
                          <a:latin typeface="+mn-lt"/>
                        </a:rPr>
                        <a:t> </a:t>
                      </a:r>
                      <a:r>
                        <a:rPr lang="de-DE" sz="1800" u="none" strike="noStrike" dirty="0" err="1">
                          <a:effectLst/>
                          <a:latin typeface="+mn-lt"/>
                        </a:rPr>
                        <a:t>nobody</a:t>
                      </a:r>
                      <a:endParaRPr lang="de-DE" sz="1800" b="0" i="0" u="none" strike="noStrike" dirty="0">
                        <a:solidFill>
                          <a:srgbClr val="000000"/>
                        </a:solidFill>
                        <a:effectLst/>
                        <a:latin typeface="+mn-lt"/>
                      </a:endParaRPr>
                    </a:p>
                  </a:txBody>
                  <a:tcPr marL="7528" marR="7528" marT="7528" marB="0" anchor="b"/>
                </a:tc>
                <a:tc>
                  <a:txBody>
                    <a:bodyPr/>
                    <a:lstStyle/>
                    <a:p>
                      <a:pPr algn="ctr" fontAlgn="b"/>
                      <a:r>
                        <a:rPr lang="de-DE" sz="1800" u="none" strike="noStrike" dirty="0">
                          <a:solidFill>
                            <a:srgbClr val="C00000"/>
                          </a:solidFill>
                          <a:effectLst/>
                          <a:latin typeface="+mn-lt"/>
                        </a:rPr>
                        <a:t>25 (34)</a:t>
                      </a:r>
                      <a:endParaRPr lang="de-DE" sz="1800" b="0" i="0" u="none" strike="noStrike" dirty="0">
                        <a:solidFill>
                          <a:srgbClr val="C00000"/>
                        </a:solidFill>
                        <a:effectLst/>
                        <a:latin typeface="+mn-lt"/>
                      </a:endParaRPr>
                    </a:p>
                  </a:txBody>
                  <a:tcPr marL="7528" marR="7528" marT="7528" marB="0" anchor="b"/>
                </a:tc>
                <a:tc>
                  <a:txBody>
                    <a:bodyPr/>
                    <a:lstStyle/>
                    <a:p>
                      <a:pPr algn="ctr" fontAlgn="b"/>
                      <a:r>
                        <a:rPr lang="de-DE" sz="1800" u="none" strike="noStrike" dirty="0">
                          <a:solidFill>
                            <a:srgbClr val="FF9900"/>
                          </a:solidFill>
                          <a:effectLst/>
                          <a:latin typeface="+mn-lt"/>
                        </a:rPr>
                        <a:t>3 (</a:t>
                      </a:r>
                      <a:r>
                        <a:rPr lang="de-DE" sz="1800" u="none" strike="noStrike" dirty="0" smtClean="0">
                          <a:solidFill>
                            <a:srgbClr val="FF9900"/>
                          </a:solidFill>
                          <a:effectLst/>
                          <a:latin typeface="+mn-lt"/>
                        </a:rPr>
                        <a:t>14)</a:t>
                      </a:r>
                      <a:endParaRPr lang="de-DE" sz="1800" b="0" i="0" u="none" strike="noStrike" dirty="0">
                        <a:solidFill>
                          <a:srgbClr val="FF9900"/>
                        </a:solidFill>
                        <a:effectLst/>
                        <a:latin typeface="+mn-lt"/>
                      </a:endParaRPr>
                    </a:p>
                  </a:txBody>
                  <a:tcPr marL="7528" marR="7528" marT="7528" marB="0" anchor="b"/>
                </a:tc>
                <a:tc>
                  <a:txBody>
                    <a:bodyPr/>
                    <a:lstStyle/>
                    <a:p>
                      <a:pPr algn="ctr" fontAlgn="b"/>
                      <a:r>
                        <a:rPr lang="de-DE" sz="1800" u="none" strike="noStrike" dirty="0">
                          <a:solidFill>
                            <a:srgbClr val="00B050"/>
                          </a:solidFill>
                          <a:effectLst/>
                          <a:latin typeface="+mn-lt"/>
                        </a:rPr>
                        <a:t>2 (3)</a:t>
                      </a:r>
                      <a:endParaRPr lang="de-DE" sz="1800" b="0" i="0" u="none" strike="noStrike" dirty="0">
                        <a:solidFill>
                          <a:srgbClr val="00B050"/>
                        </a:solidFill>
                        <a:effectLst/>
                        <a:latin typeface="+mn-lt"/>
                      </a:endParaRPr>
                    </a:p>
                  </a:txBody>
                  <a:tcPr marL="7528" marR="7528" marT="7528" marB="0" anchor="b"/>
                </a:tc>
                <a:tc>
                  <a:txBody>
                    <a:bodyPr/>
                    <a:lstStyle/>
                    <a:p>
                      <a:pPr algn="ctr" fontAlgn="b"/>
                      <a:r>
                        <a:rPr lang="de-DE" sz="1800" u="none" strike="noStrike" dirty="0">
                          <a:effectLst/>
                          <a:latin typeface="+mn-lt"/>
                        </a:rPr>
                        <a:t> </a:t>
                      </a:r>
                      <a:endParaRPr lang="de-DE" sz="1800" b="0" i="0" u="none" strike="noStrike" dirty="0">
                        <a:solidFill>
                          <a:srgbClr val="000000"/>
                        </a:solidFill>
                        <a:effectLst/>
                        <a:latin typeface="+mn-lt"/>
                      </a:endParaRPr>
                    </a:p>
                  </a:txBody>
                  <a:tcPr marL="7528" marR="7528" marT="7528" marB="0" anchor="b"/>
                </a:tc>
                <a:extLst>
                  <a:ext uri="{0D108BD9-81ED-4DB2-BD59-A6C34878D82A}">
                    <a16:rowId xmlns:a16="http://schemas.microsoft.com/office/drawing/2014/main" val="2640865586"/>
                  </a:ext>
                </a:extLst>
              </a:tr>
              <a:tr h="187728">
                <a:tc>
                  <a:txBody>
                    <a:bodyPr/>
                    <a:lstStyle/>
                    <a:p>
                      <a:pPr algn="l" fontAlgn="b"/>
                      <a:endParaRPr lang="de-DE" sz="1050" b="0" i="0" u="none" strike="noStrike" dirty="0">
                        <a:solidFill>
                          <a:srgbClr val="000000"/>
                        </a:solidFill>
                        <a:effectLst/>
                        <a:latin typeface="+mn-lt"/>
                      </a:endParaRPr>
                    </a:p>
                  </a:txBody>
                  <a:tcPr marL="7528" marR="7528" marT="7528" marB="0" anchor="b"/>
                </a:tc>
                <a:tc>
                  <a:txBody>
                    <a:bodyPr/>
                    <a:lstStyle/>
                    <a:p>
                      <a:pPr algn="ctr" fontAlgn="b"/>
                      <a:r>
                        <a:rPr lang="de-DE" sz="1050" u="none" strike="noStrike" dirty="0">
                          <a:solidFill>
                            <a:srgbClr val="C00000"/>
                          </a:solidFill>
                          <a:effectLst/>
                          <a:latin typeface="+mn-lt"/>
                        </a:rPr>
                        <a:t> </a:t>
                      </a:r>
                      <a:endParaRPr lang="de-DE" sz="1050" b="0" i="0" u="none" strike="noStrike" dirty="0">
                        <a:solidFill>
                          <a:srgbClr val="C00000"/>
                        </a:solidFill>
                        <a:effectLst/>
                        <a:latin typeface="+mn-lt"/>
                      </a:endParaRPr>
                    </a:p>
                  </a:txBody>
                  <a:tcPr marL="7528" marR="7528" marT="7528" marB="0" anchor="b"/>
                </a:tc>
                <a:tc>
                  <a:txBody>
                    <a:bodyPr/>
                    <a:lstStyle/>
                    <a:p>
                      <a:pPr algn="ctr" fontAlgn="b"/>
                      <a:endParaRPr lang="de-DE" sz="1050" b="0" i="0" u="none" strike="noStrike" dirty="0">
                        <a:solidFill>
                          <a:srgbClr val="FF9900"/>
                        </a:solidFill>
                        <a:effectLst/>
                        <a:latin typeface="+mn-lt"/>
                      </a:endParaRPr>
                    </a:p>
                  </a:txBody>
                  <a:tcPr marL="7528" marR="7528" marT="7528" marB="0" anchor="b"/>
                </a:tc>
                <a:tc>
                  <a:txBody>
                    <a:bodyPr/>
                    <a:lstStyle/>
                    <a:p>
                      <a:pPr algn="ctr" fontAlgn="b"/>
                      <a:r>
                        <a:rPr lang="de-DE" sz="1050" u="none" strike="noStrike" dirty="0">
                          <a:solidFill>
                            <a:srgbClr val="00B050"/>
                          </a:solidFill>
                          <a:effectLst/>
                          <a:latin typeface="+mn-lt"/>
                        </a:rPr>
                        <a:t> </a:t>
                      </a:r>
                      <a:endParaRPr lang="de-DE" sz="1050" b="0" i="0" u="none" strike="noStrike" dirty="0">
                        <a:solidFill>
                          <a:srgbClr val="00B050"/>
                        </a:solidFill>
                        <a:effectLst/>
                        <a:latin typeface="+mn-lt"/>
                      </a:endParaRPr>
                    </a:p>
                  </a:txBody>
                  <a:tcPr marL="7528" marR="7528" marT="7528" marB="0" anchor="b"/>
                </a:tc>
                <a:tc>
                  <a:txBody>
                    <a:bodyPr/>
                    <a:lstStyle/>
                    <a:p>
                      <a:pPr algn="ctr" fontAlgn="b"/>
                      <a:r>
                        <a:rPr lang="de-DE" sz="1050" u="none" strike="noStrike" dirty="0">
                          <a:effectLst/>
                          <a:latin typeface="+mn-lt"/>
                        </a:rPr>
                        <a:t> </a:t>
                      </a:r>
                      <a:endParaRPr lang="de-DE" sz="1050" b="0" i="0" u="none" strike="noStrike" dirty="0">
                        <a:solidFill>
                          <a:srgbClr val="000000"/>
                        </a:solidFill>
                        <a:effectLst/>
                        <a:latin typeface="+mn-lt"/>
                      </a:endParaRPr>
                    </a:p>
                  </a:txBody>
                  <a:tcPr marL="7528" marR="7528" marT="7528" marB="0" anchor="b"/>
                </a:tc>
                <a:extLst>
                  <a:ext uri="{0D108BD9-81ED-4DB2-BD59-A6C34878D82A}">
                    <a16:rowId xmlns:a16="http://schemas.microsoft.com/office/drawing/2014/main" val="3409088897"/>
                  </a:ext>
                </a:extLst>
              </a:tr>
              <a:tr h="269691">
                <a:tc>
                  <a:txBody>
                    <a:bodyPr/>
                    <a:lstStyle/>
                    <a:p>
                      <a:pPr algn="l" fontAlgn="b"/>
                      <a:r>
                        <a:rPr lang="de-DE" sz="1800" u="sng" strike="noStrike" dirty="0">
                          <a:effectLst/>
                          <a:latin typeface="+mn-lt"/>
                        </a:rPr>
                        <a:t>Person </a:t>
                      </a:r>
                      <a:r>
                        <a:rPr lang="de-DE" sz="1800" u="sng" strike="noStrike" dirty="0" err="1">
                          <a:effectLst/>
                          <a:latin typeface="+mn-lt"/>
                        </a:rPr>
                        <a:t>of</a:t>
                      </a:r>
                      <a:r>
                        <a:rPr lang="de-DE" sz="1800" u="sng" strike="noStrike" dirty="0">
                          <a:effectLst/>
                          <a:latin typeface="+mn-lt"/>
                        </a:rPr>
                        <a:t> </a:t>
                      </a:r>
                      <a:r>
                        <a:rPr lang="de-DE" sz="1800" u="sng" strike="noStrike" dirty="0" err="1">
                          <a:effectLst/>
                          <a:latin typeface="+mn-lt"/>
                        </a:rPr>
                        <a:t>trust</a:t>
                      </a:r>
                      <a:r>
                        <a:rPr lang="de-DE" sz="1800" u="none" strike="noStrike" dirty="0">
                          <a:effectLst/>
                          <a:latin typeface="+mn-lt"/>
                        </a:rPr>
                        <a:t>, N (%)</a:t>
                      </a:r>
                      <a:endParaRPr lang="de-DE" sz="1800" b="0" i="0" u="none" strike="noStrike" dirty="0">
                        <a:solidFill>
                          <a:srgbClr val="000000"/>
                        </a:solidFill>
                        <a:effectLst/>
                        <a:latin typeface="+mn-lt"/>
                      </a:endParaRPr>
                    </a:p>
                  </a:txBody>
                  <a:tcPr marL="7528" marR="7528" marT="7528" marB="0" anchor="b"/>
                </a:tc>
                <a:tc>
                  <a:txBody>
                    <a:bodyPr/>
                    <a:lstStyle/>
                    <a:p>
                      <a:pPr algn="ctr" fontAlgn="b"/>
                      <a:r>
                        <a:rPr lang="de-DE" sz="1800" u="none" strike="noStrike" dirty="0">
                          <a:solidFill>
                            <a:srgbClr val="C00000"/>
                          </a:solidFill>
                          <a:effectLst/>
                          <a:latin typeface="+mn-lt"/>
                        </a:rPr>
                        <a:t> </a:t>
                      </a:r>
                      <a:endParaRPr lang="de-DE" sz="1800" b="0" i="0" u="none" strike="noStrike" dirty="0">
                        <a:solidFill>
                          <a:srgbClr val="C00000"/>
                        </a:solidFill>
                        <a:effectLst/>
                        <a:latin typeface="+mn-lt"/>
                      </a:endParaRPr>
                    </a:p>
                  </a:txBody>
                  <a:tcPr marL="7528" marR="7528" marT="7528" marB="0" anchor="b"/>
                </a:tc>
                <a:tc>
                  <a:txBody>
                    <a:bodyPr/>
                    <a:lstStyle/>
                    <a:p>
                      <a:pPr algn="ctr" fontAlgn="b"/>
                      <a:endParaRPr lang="de-DE" sz="1800" b="0" i="0" u="none" strike="noStrike" dirty="0">
                        <a:solidFill>
                          <a:srgbClr val="FF9900"/>
                        </a:solidFill>
                        <a:effectLst/>
                        <a:latin typeface="+mn-lt"/>
                      </a:endParaRPr>
                    </a:p>
                  </a:txBody>
                  <a:tcPr marL="7528" marR="7528" marT="7528" marB="0" anchor="b"/>
                </a:tc>
                <a:tc>
                  <a:txBody>
                    <a:bodyPr/>
                    <a:lstStyle/>
                    <a:p>
                      <a:pPr algn="ctr" fontAlgn="b"/>
                      <a:r>
                        <a:rPr lang="de-DE" sz="1800" u="none" strike="noStrike" dirty="0">
                          <a:solidFill>
                            <a:srgbClr val="00B050"/>
                          </a:solidFill>
                          <a:effectLst/>
                          <a:latin typeface="+mn-lt"/>
                        </a:rPr>
                        <a:t> </a:t>
                      </a:r>
                      <a:endParaRPr lang="de-DE" sz="1800" b="0" i="0" u="none" strike="noStrike" dirty="0">
                        <a:solidFill>
                          <a:srgbClr val="00B050"/>
                        </a:solidFill>
                        <a:effectLst/>
                        <a:latin typeface="+mn-lt"/>
                      </a:endParaRPr>
                    </a:p>
                  </a:txBody>
                  <a:tcPr marL="7528" marR="7528" marT="7528" marB="0" anchor="b"/>
                </a:tc>
                <a:tc>
                  <a:txBody>
                    <a:bodyPr/>
                    <a:lstStyle/>
                    <a:p>
                      <a:pPr algn="ctr" fontAlgn="b"/>
                      <a:r>
                        <a:rPr lang="de-DE" sz="1800" u="none" strike="noStrike" dirty="0">
                          <a:effectLst/>
                          <a:latin typeface="+mn-lt"/>
                        </a:rPr>
                        <a:t>.</a:t>
                      </a:r>
                      <a:r>
                        <a:rPr lang="de-DE" sz="1800" u="none" strike="noStrike" dirty="0" smtClean="0">
                          <a:effectLst/>
                          <a:latin typeface="+mn-lt"/>
                        </a:rPr>
                        <a:t>073          .002</a:t>
                      </a:r>
                      <a:endParaRPr lang="de-DE" sz="1800" b="0" i="0" u="none" strike="noStrike" dirty="0">
                        <a:solidFill>
                          <a:srgbClr val="000000"/>
                        </a:solidFill>
                        <a:effectLst/>
                        <a:latin typeface="+mn-lt"/>
                      </a:endParaRPr>
                    </a:p>
                  </a:txBody>
                  <a:tcPr marL="7528" marR="7528" marT="7528" marB="0" anchor="b"/>
                </a:tc>
                <a:extLst>
                  <a:ext uri="{0D108BD9-81ED-4DB2-BD59-A6C34878D82A}">
                    <a16:rowId xmlns:a16="http://schemas.microsoft.com/office/drawing/2014/main" val="3356946811"/>
                  </a:ext>
                </a:extLst>
              </a:tr>
              <a:tr h="269691">
                <a:tc>
                  <a:txBody>
                    <a:bodyPr/>
                    <a:lstStyle/>
                    <a:p>
                      <a:pPr algn="l" fontAlgn="b"/>
                      <a:r>
                        <a:rPr lang="de-DE" sz="1800" u="none" strike="noStrike" dirty="0">
                          <a:effectLst/>
                          <a:latin typeface="+mn-lt"/>
                        </a:rPr>
                        <a:t>      </a:t>
                      </a:r>
                      <a:r>
                        <a:rPr lang="de-DE" sz="1800" u="none" strike="noStrike" dirty="0" err="1">
                          <a:solidFill>
                            <a:schemeClr val="tx1"/>
                          </a:solidFill>
                          <a:effectLst/>
                          <a:latin typeface="+mn-lt"/>
                        </a:rPr>
                        <a:t>family</a:t>
                      </a:r>
                      <a:r>
                        <a:rPr lang="de-DE" sz="1800" u="none" strike="noStrike" dirty="0">
                          <a:solidFill>
                            <a:schemeClr val="tx1"/>
                          </a:solidFill>
                          <a:effectLst/>
                          <a:latin typeface="+mn-lt"/>
                        </a:rPr>
                        <a:t> </a:t>
                      </a:r>
                      <a:r>
                        <a:rPr lang="de-DE" sz="1800" u="none" strike="noStrike" dirty="0" err="1">
                          <a:solidFill>
                            <a:schemeClr val="tx1"/>
                          </a:solidFill>
                          <a:effectLst/>
                          <a:latin typeface="+mn-lt"/>
                        </a:rPr>
                        <a:t>or</a:t>
                      </a:r>
                      <a:r>
                        <a:rPr lang="de-DE" sz="1800" u="none" strike="noStrike" dirty="0">
                          <a:solidFill>
                            <a:schemeClr val="tx1"/>
                          </a:solidFill>
                          <a:effectLst/>
                          <a:latin typeface="+mn-lt"/>
                        </a:rPr>
                        <a:t> </a:t>
                      </a:r>
                      <a:r>
                        <a:rPr lang="de-DE" sz="1800" u="none" strike="noStrike" dirty="0" err="1">
                          <a:solidFill>
                            <a:schemeClr val="tx1"/>
                          </a:solidFill>
                          <a:effectLst/>
                          <a:latin typeface="+mn-lt"/>
                        </a:rPr>
                        <a:t>friend</a:t>
                      </a:r>
                      <a:endParaRPr lang="de-DE" sz="1800" b="0" i="0" u="none" strike="noStrike" dirty="0">
                        <a:solidFill>
                          <a:schemeClr val="tx1"/>
                        </a:solidFill>
                        <a:effectLst/>
                        <a:latin typeface="+mn-lt"/>
                      </a:endParaRPr>
                    </a:p>
                  </a:txBody>
                  <a:tcPr marL="7528" marR="7528" marT="7528" marB="0" anchor="b"/>
                </a:tc>
                <a:tc>
                  <a:txBody>
                    <a:bodyPr/>
                    <a:lstStyle/>
                    <a:p>
                      <a:pPr algn="ctr" fontAlgn="b"/>
                      <a:r>
                        <a:rPr lang="de-DE" sz="1800" u="none" strike="noStrike" dirty="0">
                          <a:solidFill>
                            <a:srgbClr val="C00000"/>
                          </a:solidFill>
                          <a:effectLst/>
                          <a:latin typeface="+mn-lt"/>
                        </a:rPr>
                        <a:t>43 (58)</a:t>
                      </a:r>
                      <a:endParaRPr lang="de-DE" sz="1800" b="0" i="0" u="none" strike="noStrike" dirty="0">
                        <a:solidFill>
                          <a:srgbClr val="C00000"/>
                        </a:solidFill>
                        <a:effectLst/>
                        <a:latin typeface="+mn-lt"/>
                      </a:endParaRPr>
                    </a:p>
                  </a:txBody>
                  <a:tcPr marL="7528" marR="7528" marT="7528" marB="0" anchor="b"/>
                </a:tc>
                <a:tc>
                  <a:txBody>
                    <a:bodyPr/>
                    <a:lstStyle/>
                    <a:p>
                      <a:pPr algn="ctr" fontAlgn="b"/>
                      <a:r>
                        <a:rPr lang="de-DE" sz="1800" u="none" strike="noStrike" dirty="0">
                          <a:solidFill>
                            <a:srgbClr val="FF9900"/>
                          </a:solidFill>
                          <a:effectLst/>
                          <a:latin typeface="+mn-lt"/>
                        </a:rPr>
                        <a:t>13 (81)</a:t>
                      </a:r>
                      <a:endParaRPr lang="de-DE" sz="1800" b="0" i="0" u="none" strike="noStrike" dirty="0">
                        <a:solidFill>
                          <a:srgbClr val="FF9900"/>
                        </a:solidFill>
                        <a:effectLst/>
                        <a:latin typeface="+mn-lt"/>
                      </a:endParaRPr>
                    </a:p>
                  </a:txBody>
                  <a:tcPr marL="7528" marR="7528" marT="7528" marB="0" anchor="b"/>
                </a:tc>
                <a:tc>
                  <a:txBody>
                    <a:bodyPr/>
                    <a:lstStyle/>
                    <a:p>
                      <a:pPr algn="ctr" fontAlgn="b"/>
                      <a:r>
                        <a:rPr lang="de-DE" sz="1800" u="none" strike="noStrike" dirty="0">
                          <a:solidFill>
                            <a:srgbClr val="00B050"/>
                          </a:solidFill>
                          <a:effectLst/>
                          <a:latin typeface="+mn-lt"/>
                        </a:rPr>
                        <a:t>69 (100)</a:t>
                      </a:r>
                      <a:endParaRPr lang="de-DE" sz="1800" b="0" i="0" u="none" strike="noStrike" dirty="0">
                        <a:solidFill>
                          <a:srgbClr val="00B050"/>
                        </a:solidFill>
                        <a:effectLst/>
                        <a:latin typeface="+mn-lt"/>
                      </a:endParaRPr>
                    </a:p>
                  </a:txBody>
                  <a:tcPr marL="7528" marR="7528" marT="7528" marB="0" anchor="b"/>
                </a:tc>
                <a:tc>
                  <a:txBody>
                    <a:bodyPr/>
                    <a:lstStyle/>
                    <a:p>
                      <a:pPr algn="ctr" fontAlgn="b"/>
                      <a:r>
                        <a:rPr lang="de-DE" sz="1800" u="none" strike="noStrike" dirty="0">
                          <a:effectLst/>
                          <a:latin typeface="+mn-lt"/>
                        </a:rPr>
                        <a:t> </a:t>
                      </a:r>
                      <a:endParaRPr lang="de-DE" sz="1800" b="0" i="0" u="none" strike="noStrike" dirty="0">
                        <a:solidFill>
                          <a:srgbClr val="000000"/>
                        </a:solidFill>
                        <a:effectLst/>
                        <a:latin typeface="+mn-lt"/>
                      </a:endParaRPr>
                    </a:p>
                  </a:txBody>
                  <a:tcPr marL="7528" marR="7528" marT="7528" marB="0" anchor="b"/>
                </a:tc>
                <a:extLst>
                  <a:ext uri="{0D108BD9-81ED-4DB2-BD59-A6C34878D82A}">
                    <a16:rowId xmlns:a16="http://schemas.microsoft.com/office/drawing/2014/main" val="3466589215"/>
                  </a:ext>
                </a:extLst>
              </a:tr>
              <a:tr h="269691">
                <a:tc>
                  <a:txBody>
                    <a:bodyPr/>
                    <a:lstStyle/>
                    <a:p>
                      <a:pPr algn="l" fontAlgn="b"/>
                      <a:r>
                        <a:rPr lang="de-DE" sz="1800" u="none" strike="noStrike">
                          <a:effectLst/>
                          <a:latin typeface="+mn-lt"/>
                        </a:rPr>
                        <a:t>      nobody</a:t>
                      </a:r>
                      <a:endParaRPr lang="de-DE" sz="1800" b="0" i="0" u="none" strike="noStrike">
                        <a:solidFill>
                          <a:srgbClr val="000000"/>
                        </a:solidFill>
                        <a:effectLst/>
                        <a:latin typeface="+mn-lt"/>
                      </a:endParaRPr>
                    </a:p>
                  </a:txBody>
                  <a:tcPr marL="7528" marR="7528" marT="7528" marB="0" anchor="b"/>
                </a:tc>
                <a:tc>
                  <a:txBody>
                    <a:bodyPr/>
                    <a:lstStyle/>
                    <a:p>
                      <a:pPr algn="ctr" fontAlgn="b"/>
                      <a:r>
                        <a:rPr lang="de-DE" sz="1800" u="none" strike="noStrike" dirty="0">
                          <a:solidFill>
                            <a:srgbClr val="C00000"/>
                          </a:solidFill>
                          <a:effectLst/>
                          <a:latin typeface="+mn-lt"/>
                        </a:rPr>
                        <a:t>31 (42)</a:t>
                      </a:r>
                      <a:endParaRPr lang="de-DE" sz="1800" b="0" i="0" u="none" strike="noStrike" dirty="0">
                        <a:solidFill>
                          <a:srgbClr val="C00000"/>
                        </a:solidFill>
                        <a:effectLst/>
                        <a:latin typeface="+mn-lt"/>
                      </a:endParaRPr>
                    </a:p>
                  </a:txBody>
                  <a:tcPr marL="7528" marR="7528" marT="7528" marB="0" anchor="b"/>
                </a:tc>
                <a:tc>
                  <a:txBody>
                    <a:bodyPr/>
                    <a:lstStyle/>
                    <a:p>
                      <a:pPr algn="ctr" fontAlgn="b"/>
                      <a:r>
                        <a:rPr lang="de-DE" sz="1800" u="none" strike="noStrike" dirty="0" smtClean="0">
                          <a:solidFill>
                            <a:srgbClr val="FF9900"/>
                          </a:solidFill>
                          <a:effectLst/>
                          <a:latin typeface="+mn-lt"/>
                        </a:rPr>
                        <a:t>4 </a:t>
                      </a:r>
                      <a:r>
                        <a:rPr lang="de-DE" sz="1800" u="none" strike="noStrike" dirty="0">
                          <a:solidFill>
                            <a:srgbClr val="FF9900"/>
                          </a:solidFill>
                          <a:effectLst/>
                          <a:latin typeface="+mn-lt"/>
                        </a:rPr>
                        <a:t>(19)</a:t>
                      </a:r>
                      <a:endParaRPr lang="de-DE" sz="1800" b="0" i="0" u="none" strike="noStrike" dirty="0">
                        <a:solidFill>
                          <a:srgbClr val="FF9900"/>
                        </a:solidFill>
                        <a:effectLst/>
                        <a:latin typeface="+mn-lt"/>
                      </a:endParaRPr>
                    </a:p>
                  </a:txBody>
                  <a:tcPr marL="7528" marR="7528" marT="7528" marB="0" anchor="b"/>
                </a:tc>
                <a:tc>
                  <a:txBody>
                    <a:bodyPr/>
                    <a:lstStyle/>
                    <a:p>
                      <a:pPr algn="ctr" fontAlgn="b"/>
                      <a:r>
                        <a:rPr lang="de-DE" sz="1800" u="none" strike="noStrike" dirty="0">
                          <a:solidFill>
                            <a:srgbClr val="00B050"/>
                          </a:solidFill>
                          <a:effectLst/>
                          <a:latin typeface="+mn-lt"/>
                        </a:rPr>
                        <a:t>0</a:t>
                      </a:r>
                      <a:endParaRPr lang="de-DE" sz="1800" b="0" i="0" u="none" strike="noStrike" dirty="0">
                        <a:solidFill>
                          <a:srgbClr val="00B050"/>
                        </a:solidFill>
                        <a:effectLst/>
                        <a:latin typeface="+mn-lt"/>
                      </a:endParaRPr>
                    </a:p>
                  </a:txBody>
                  <a:tcPr marL="7528" marR="7528" marT="7528" marB="0" anchor="b"/>
                </a:tc>
                <a:tc>
                  <a:txBody>
                    <a:bodyPr/>
                    <a:lstStyle/>
                    <a:p>
                      <a:pPr algn="ctr" fontAlgn="b"/>
                      <a:r>
                        <a:rPr lang="de-DE" sz="1800" u="none" strike="noStrike" dirty="0">
                          <a:effectLst/>
                          <a:latin typeface="+mn-lt"/>
                        </a:rPr>
                        <a:t> </a:t>
                      </a:r>
                      <a:endParaRPr lang="de-DE" sz="1800" b="0" i="0" u="none" strike="noStrike" dirty="0">
                        <a:solidFill>
                          <a:srgbClr val="000000"/>
                        </a:solidFill>
                        <a:effectLst/>
                        <a:latin typeface="+mn-lt"/>
                      </a:endParaRPr>
                    </a:p>
                  </a:txBody>
                  <a:tcPr marL="7528" marR="7528" marT="7528" marB="0" anchor="b"/>
                </a:tc>
                <a:extLst>
                  <a:ext uri="{0D108BD9-81ED-4DB2-BD59-A6C34878D82A}">
                    <a16:rowId xmlns:a16="http://schemas.microsoft.com/office/drawing/2014/main" val="1963364704"/>
                  </a:ext>
                </a:extLst>
              </a:tr>
              <a:tr h="169440">
                <a:tc>
                  <a:txBody>
                    <a:bodyPr/>
                    <a:lstStyle/>
                    <a:p>
                      <a:pPr algn="l" fontAlgn="b"/>
                      <a:endParaRPr lang="de-DE" sz="1000" b="0" i="0" u="none" strike="noStrike" dirty="0">
                        <a:solidFill>
                          <a:srgbClr val="000000"/>
                        </a:solidFill>
                        <a:effectLst/>
                        <a:latin typeface="+mn-lt"/>
                      </a:endParaRPr>
                    </a:p>
                  </a:txBody>
                  <a:tcPr marL="7528" marR="7528" marT="7528" marB="0" anchor="b"/>
                </a:tc>
                <a:tc>
                  <a:txBody>
                    <a:bodyPr/>
                    <a:lstStyle/>
                    <a:p>
                      <a:pPr algn="ctr" fontAlgn="b"/>
                      <a:r>
                        <a:rPr lang="de-DE" sz="1000" u="none" strike="noStrike" dirty="0">
                          <a:solidFill>
                            <a:srgbClr val="C00000"/>
                          </a:solidFill>
                          <a:effectLst/>
                          <a:latin typeface="+mn-lt"/>
                        </a:rPr>
                        <a:t> </a:t>
                      </a:r>
                      <a:endParaRPr lang="de-DE" sz="1000" b="0" i="0" u="none" strike="noStrike" dirty="0">
                        <a:solidFill>
                          <a:srgbClr val="C00000"/>
                        </a:solidFill>
                        <a:effectLst/>
                        <a:latin typeface="+mn-lt"/>
                      </a:endParaRPr>
                    </a:p>
                  </a:txBody>
                  <a:tcPr marL="7528" marR="7528" marT="7528" marB="0" anchor="b"/>
                </a:tc>
                <a:tc>
                  <a:txBody>
                    <a:bodyPr/>
                    <a:lstStyle/>
                    <a:p>
                      <a:pPr algn="ctr" fontAlgn="b"/>
                      <a:endParaRPr lang="de-DE" sz="1000" b="0" i="0" u="none" strike="noStrike" dirty="0">
                        <a:solidFill>
                          <a:srgbClr val="FF9900"/>
                        </a:solidFill>
                        <a:effectLst/>
                        <a:latin typeface="+mn-lt"/>
                      </a:endParaRPr>
                    </a:p>
                  </a:txBody>
                  <a:tcPr marL="7528" marR="7528" marT="7528" marB="0" anchor="b"/>
                </a:tc>
                <a:tc>
                  <a:txBody>
                    <a:bodyPr/>
                    <a:lstStyle/>
                    <a:p>
                      <a:pPr algn="ctr" fontAlgn="b"/>
                      <a:r>
                        <a:rPr lang="de-DE" sz="1000" u="none" strike="noStrike" dirty="0">
                          <a:solidFill>
                            <a:srgbClr val="00B050"/>
                          </a:solidFill>
                          <a:effectLst/>
                          <a:latin typeface="+mn-lt"/>
                        </a:rPr>
                        <a:t> </a:t>
                      </a:r>
                      <a:endParaRPr lang="de-DE" sz="1000" b="0" i="0" u="none" strike="noStrike" dirty="0">
                        <a:solidFill>
                          <a:srgbClr val="00B050"/>
                        </a:solidFill>
                        <a:effectLst/>
                        <a:latin typeface="+mn-lt"/>
                      </a:endParaRPr>
                    </a:p>
                  </a:txBody>
                  <a:tcPr marL="7528" marR="7528" marT="7528" marB="0" anchor="b"/>
                </a:tc>
                <a:tc>
                  <a:txBody>
                    <a:bodyPr/>
                    <a:lstStyle/>
                    <a:p>
                      <a:pPr algn="ctr" fontAlgn="b"/>
                      <a:r>
                        <a:rPr lang="de-DE" sz="1000" u="none" strike="noStrike" dirty="0">
                          <a:effectLst/>
                          <a:latin typeface="+mn-lt"/>
                        </a:rPr>
                        <a:t> </a:t>
                      </a:r>
                      <a:endParaRPr lang="de-DE" sz="1000" b="0" i="0" u="none" strike="noStrike" dirty="0">
                        <a:solidFill>
                          <a:srgbClr val="000000"/>
                        </a:solidFill>
                        <a:effectLst/>
                        <a:latin typeface="+mn-lt"/>
                      </a:endParaRPr>
                    </a:p>
                  </a:txBody>
                  <a:tcPr marL="7528" marR="7528" marT="7528" marB="0" anchor="b"/>
                </a:tc>
                <a:extLst>
                  <a:ext uri="{0D108BD9-81ED-4DB2-BD59-A6C34878D82A}">
                    <a16:rowId xmlns:a16="http://schemas.microsoft.com/office/drawing/2014/main" val="660738604"/>
                  </a:ext>
                </a:extLst>
              </a:tr>
              <a:tr h="269691">
                <a:tc>
                  <a:txBody>
                    <a:bodyPr/>
                    <a:lstStyle/>
                    <a:p>
                      <a:pPr algn="l" fontAlgn="b"/>
                      <a:r>
                        <a:rPr lang="de-DE" sz="1800" u="sng" strike="noStrike">
                          <a:effectLst/>
                          <a:latin typeface="+mn-lt"/>
                        </a:rPr>
                        <a:t>Behavioral characteristics</a:t>
                      </a:r>
                      <a:r>
                        <a:rPr lang="de-DE" sz="1800" u="none" strike="noStrike">
                          <a:effectLst/>
                          <a:latin typeface="+mn-lt"/>
                        </a:rPr>
                        <a:t>, N (%)</a:t>
                      </a:r>
                      <a:endParaRPr lang="de-DE" sz="1800" b="0" i="0" u="none" strike="noStrike">
                        <a:solidFill>
                          <a:srgbClr val="000000"/>
                        </a:solidFill>
                        <a:effectLst/>
                        <a:latin typeface="+mn-lt"/>
                      </a:endParaRPr>
                    </a:p>
                  </a:txBody>
                  <a:tcPr marL="7528" marR="7528" marT="7528" marB="0" anchor="b"/>
                </a:tc>
                <a:tc>
                  <a:txBody>
                    <a:bodyPr/>
                    <a:lstStyle/>
                    <a:p>
                      <a:pPr algn="ctr" fontAlgn="b"/>
                      <a:r>
                        <a:rPr lang="de-DE" sz="1800" u="none" strike="noStrike" dirty="0">
                          <a:solidFill>
                            <a:srgbClr val="C00000"/>
                          </a:solidFill>
                          <a:effectLst/>
                          <a:latin typeface="+mn-lt"/>
                        </a:rPr>
                        <a:t> </a:t>
                      </a:r>
                      <a:endParaRPr lang="de-DE" sz="1800" b="0" i="0" u="none" strike="noStrike" dirty="0">
                        <a:solidFill>
                          <a:srgbClr val="C00000"/>
                        </a:solidFill>
                        <a:effectLst/>
                        <a:latin typeface="+mn-lt"/>
                      </a:endParaRPr>
                    </a:p>
                  </a:txBody>
                  <a:tcPr marL="7528" marR="7528" marT="7528" marB="0" anchor="b"/>
                </a:tc>
                <a:tc>
                  <a:txBody>
                    <a:bodyPr/>
                    <a:lstStyle/>
                    <a:p>
                      <a:pPr algn="ctr" fontAlgn="b"/>
                      <a:endParaRPr lang="de-DE" sz="1800" b="0" i="0" u="none" strike="noStrike" dirty="0">
                        <a:solidFill>
                          <a:srgbClr val="FF9900"/>
                        </a:solidFill>
                        <a:effectLst/>
                        <a:latin typeface="+mn-lt"/>
                      </a:endParaRPr>
                    </a:p>
                  </a:txBody>
                  <a:tcPr marL="7528" marR="7528" marT="7528" marB="0" anchor="b"/>
                </a:tc>
                <a:tc>
                  <a:txBody>
                    <a:bodyPr/>
                    <a:lstStyle/>
                    <a:p>
                      <a:pPr algn="ctr" fontAlgn="b"/>
                      <a:r>
                        <a:rPr lang="de-DE" sz="1800" u="none" strike="noStrike" dirty="0">
                          <a:solidFill>
                            <a:srgbClr val="00B050"/>
                          </a:solidFill>
                          <a:effectLst/>
                          <a:latin typeface="+mn-lt"/>
                        </a:rPr>
                        <a:t> </a:t>
                      </a:r>
                      <a:endParaRPr lang="de-DE" sz="1800" b="0" i="0" u="none" strike="noStrike" dirty="0">
                        <a:solidFill>
                          <a:srgbClr val="00B050"/>
                        </a:solidFill>
                        <a:effectLst/>
                        <a:latin typeface="+mn-lt"/>
                      </a:endParaRPr>
                    </a:p>
                  </a:txBody>
                  <a:tcPr marL="7528" marR="7528" marT="7528" marB="0" anchor="b"/>
                </a:tc>
                <a:tc>
                  <a:txBody>
                    <a:bodyPr/>
                    <a:lstStyle/>
                    <a:p>
                      <a:pPr algn="ctr" fontAlgn="b"/>
                      <a:r>
                        <a:rPr lang="de-DE" sz="1800" u="none" strike="noStrike" dirty="0">
                          <a:effectLst/>
                          <a:latin typeface="+mn-lt"/>
                        </a:rPr>
                        <a:t> </a:t>
                      </a:r>
                      <a:endParaRPr lang="de-DE" sz="1800" b="0" i="0" u="none" strike="noStrike" dirty="0">
                        <a:solidFill>
                          <a:srgbClr val="000000"/>
                        </a:solidFill>
                        <a:effectLst/>
                        <a:latin typeface="+mn-lt"/>
                      </a:endParaRPr>
                    </a:p>
                  </a:txBody>
                  <a:tcPr marL="7528" marR="7528" marT="7528" marB="0" anchor="b"/>
                </a:tc>
                <a:extLst>
                  <a:ext uri="{0D108BD9-81ED-4DB2-BD59-A6C34878D82A}">
                    <a16:rowId xmlns:a16="http://schemas.microsoft.com/office/drawing/2014/main" val="3460035410"/>
                  </a:ext>
                </a:extLst>
              </a:tr>
              <a:tr h="269691">
                <a:tc>
                  <a:txBody>
                    <a:bodyPr/>
                    <a:lstStyle/>
                    <a:p>
                      <a:pPr algn="l" fontAlgn="b"/>
                      <a:r>
                        <a:rPr lang="de-DE" sz="1800" u="none" strike="noStrike" dirty="0">
                          <a:solidFill>
                            <a:schemeClr val="tx1"/>
                          </a:solidFill>
                          <a:effectLst/>
                          <a:latin typeface="+mn-lt"/>
                        </a:rPr>
                        <a:t>      </a:t>
                      </a:r>
                      <a:r>
                        <a:rPr lang="de-DE" sz="1800" u="none" strike="noStrike" dirty="0" err="1">
                          <a:solidFill>
                            <a:schemeClr val="tx1"/>
                          </a:solidFill>
                          <a:effectLst/>
                          <a:latin typeface="+mn-lt"/>
                        </a:rPr>
                        <a:t>Pacifier</a:t>
                      </a:r>
                      <a:r>
                        <a:rPr lang="de-DE" sz="1800" u="none" strike="noStrike" dirty="0">
                          <a:solidFill>
                            <a:schemeClr val="tx1"/>
                          </a:solidFill>
                          <a:effectLst/>
                          <a:latin typeface="+mn-lt"/>
                        </a:rPr>
                        <a:t> </a:t>
                      </a:r>
                      <a:r>
                        <a:rPr lang="de-DE" sz="1800" u="none" strike="noStrike" dirty="0" err="1">
                          <a:solidFill>
                            <a:schemeClr val="tx1"/>
                          </a:solidFill>
                          <a:effectLst/>
                          <a:latin typeface="+mn-lt"/>
                        </a:rPr>
                        <a:t>or</a:t>
                      </a:r>
                      <a:r>
                        <a:rPr lang="de-DE" sz="1800" u="none" strike="noStrike" dirty="0">
                          <a:solidFill>
                            <a:schemeClr val="tx1"/>
                          </a:solidFill>
                          <a:effectLst/>
                          <a:latin typeface="+mn-lt"/>
                        </a:rPr>
                        <a:t> </a:t>
                      </a:r>
                      <a:r>
                        <a:rPr lang="de-DE" sz="1800" u="none" strike="noStrike" dirty="0" err="1">
                          <a:solidFill>
                            <a:schemeClr val="tx1"/>
                          </a:solidFill>
                          <a:effectLst/>
                          <a:latin typeface="+mn-lt"/>
                        </a:rPr>
                        <a:t>thumb-sucking</a:t>
                      </a:r>
                      <a:endParaRPr lang="de-DE" sz="1800" b="0" i="0" u="none" strike="noStrike" dirty="0">
                        <a:solidFill>
                          <a:schemeClr val="tx1"/>
                        </a:solidFill>
                        <a:effectLst/>
                        <a:latin typeface="+mn-lt"/>
                      </a:endParaRPr>
                    </a:p>
                  </a:txBody>
                  <a:tcPr marL="7528" marR="7528" marT="7528" marB="0" anchor="b"/>
                </a:tc>
                <a:tc>
                  <a:txBody>
                    <a:bodyPr/>
                    <a:lstStyle/>
                    <a:p>
                      <a:pPr algn="ctr" fontAlgn="b"/>
                      <a:r>
                        <a:rPr lang="de-DE" sz="1800" u="none" strike="noStrike" dirty="0">
                          <a:solidFill>
                            <a:srgbClr val="C00000"/>
                          </a:solidFill>
                          <a:effectLst/>
                          <a:latin typeface="+mn-lt"/>
                        </a:rPr>
                        <a:t>61 (82)</a:t>
                      </a:r>
                      <a:endParaRPr lang="de-DE" sz="1800" b="0" i="0" u="none" strike="noStrike" dirty="0">
                        <a:solidFill>
                          <a:srgbClr val="C00000"/>
                        </a:solidFill>
                        <a:effectLst/>
                        <a:latin typeface="+mn-lt"/>
                      </a:endParaRPr>
                    </a:p>
                  </a:txBody>
                  <a:tcPr marL="7528" marR="7528" marT="7528" marB="0" anchor="b"/>
                </a:tc>
                <a:tc>
                  <a:txBody>
                    <a:bodyPr/>
                    <a:lstStyle/>
                    <a:p>
                      <a:pPr algn="ctr" fontAlgn="b"/>
                      <a:r>
                        <a:rPr lang="de-DE" sz="1800" u="none" strike="noStrike" dirty="0">
                          <a:solidFill>
                            <a:srgbClr val="FF9900"/>
                          </a:solidFill>
                          <a:effectLst/>
                          <a:latin typeface="+mn-lt"/>
                        </a:rPr>
                        <a:t>11 (69)</a:t>
                      </a:r>
                      <a:endParaRPr lang="de-DE" sz="1800" b="0" i="0" u="none" strike="noStrike" dirty="0">
                        <a:solidFill>
                          <a:srgbClr val="FF9900"/>
                        </a:solidFill>
                        <a:effectLst/>
                        <a:latin typeface="+mn-lt"/>
                      </a:endParaRPr>
                    </a:p>
                  </a:txBody>
                  <a:tcPr marL="7528" marR="7528" marT="7528" marB="0" anchor="b"/>
                </a:tc>
                <a:tc>
                  <a:txBody>
                    <a:bodyPr/>
                    <a:lstStyle/>
                    <a:p>
                      <a:pPr algn="ctr" fontAlgn="b"/>
                      <a:r>
                        <a:rPr lang="de-DE" sz="1800" u="none" strike="noStrike" dirty="0" smtClean="0">
                          <a:solidFill>
                            <a:srgbClr val="00B050"/>
                          </a:solidFill>
                          <a:effectLst/>
                          <a:latin typeface="+mn-lt"/>
                        </a:rPr>
                        <a:t>48 </a:t>
                      </a:r>
                      <a:r>
                        <a:rPr lang="de-DE" sz="1800" u="none" strike="noStrike" dirty="0">
                          <a:solidFill>
                            <a:srgbClr val="00B050"/>
                          </a:solidFill>
                          <a:effectLst/>
                          <a:latin typeface="+mn-lt"/>
                        </a:rPr>
                        <a:t>(</a:t>
                      </a:r>
                      <a:r>
                        <a:rPr lang="de-DE" sz="1800" u="none" strike="noStrike" dirty="0" smtClean="0">
                          <a:solidFill>
                            <a:srgbClr val="00B050"/>
                          </a:solidFill>
                          <a:effectLst/>
                          <a:latin typeface="+mn-lt"/>
                        </a:rPr>
                        <a:t>70)</a:t>
                      </a:r>
                      <a:endParaRPr lang="de-DE" sz="1800" b="0" i="0" u="none" strike="noStrike" dirty="0">
                        <a:solidFill>
                          <a:srgbClr val="00B050"/>
                        </a:solidFill>
                        <a:effectLst/>
                        <a:latin typeface="+mn-lt"/>
                      </a:endParaRPr>
                    </a:p>
                  </a:txBody>
                  <a:tcPr marL="7528" marR="7528" marT="7528" marB="0" anchor="b"/>
                </a:tc>
                <a:tc>
                  <a:txBody>
                    <a:bodyPr/>
                    <a:lstStyle/>
                    <a:p>
                      <a:pPr algn="ctr" fontAlgn="b"/>
                      <a:r>
                        <a:rPr lang="de-DE" sz="1800" u="none" strike="noStrike" dirty="0" smtClean="0">
                          <a:effectLst/>
                          <a:latin typeface="+mn-lt"/>
                        </a:rPr>
                        <a:t>.008</a:t>
                      </a:r>
                      <a:r>
                        <a:rPr lang="de-DE" sz="1800" u="none" strike="noStrike" baseline="0" dirty="0" smtClean="0">
                          <a:effectLst/>
                          <a:latin typeface="+mn-lt"/>
                        </a:rPr>
                        <a:t>          .191</a:t>
                      </a:r>
                      <a:endParaRPr lang="de-DE" sz="1800" b="0" i="0" u="none" strike="noStrike" dirty="0">
                        <a:solidFill>
                          <a:srgbClr val="000000"/>
                        </a:solidFill>
                        <a:effectLst/>
                        <a:latin typeface="+mn-lt"/>
                      </a:endParaRPr>
                    </a:p>
                  </a:txBody>
                  <a:tcPr marL="7528" marR="7528" marT="7528" marB="0" anchor="b"/>
                </a:tc>
                <a:extLst>
                  <a:ext uri="{0D108BD9-81ED-4DB2-BD59-A6C34878D82A}">
                    <a16:rowId xmlns:a16="http://schemas.microsoft.com/office/drawing/2014/main" val="2422780644"/>
                  </a:ext>
                </a:extLst>
              </a:tr>
              <a:tr h="269691">
                <a:tc>
                  <a:txBody>
                    <a:bodyPr/>
                    <a:lstStyle/>
                    <a:p>
                      <a:pPr algn="l" fontAlgn="b"/>
                      <a:r>
                        <a:rPr lang="de-DE" sz="1800" u="none" strike="noStrike" dirty="0">
                          <a:solidFill>
                            <a:schemeClr val="tx1"/>
                          </a:solidFill>
                          <a:effectLst/>
                          <a:latin typeface="+mn-lt"/>
                        </a:rPr>
                        <a:t>      </a:t>
                      </a:r>
                      <a:r>
                        <a:rPr lang="de-DE" sz="1800" u="none" strike="noStrike" dirty="0" err="1">
                          <a:solidFill>
                            <a:schemeClr val="tx1"/>
                          </a:solidFill>
                          <a:effectLst/>
                          <a:latin typeface="+mn-lt"/>
                        </a:rPr>
                        <a:t>Bed-wetting</a:t>
                      </a:r>
                      <a:r>
                        <a:rPr lang="de-DE" sz="1800" u="none" strike="noStrike" dirty="0">
                          <a:solidFill>
                            <a:schemeClr val="tx1"/>
                          </a:solidFill>
                          <a:effectLst/>
                          <a:latin typeface="+mn-lt"/>
                        </a:rPr>
                        <a:t> </a:t>
                      </a:r>
                      <a:r>
                        <a:rPr lang="de-DE" sz="1800" u="none" strike="noStrike" dirty="0" err="1">
                          <a:solidFill>
                            <a:schemeClr val="tx1"/>
                          </a:solidFill>
                          <a:effectLst/>
                          <a:latin typeface="+mn-lt"/>
                        </a:rPr>
                        <a:t>or</a:t>
                      </a:r>
                      <a:r>
                        <a:rPr lang="de-DE" sz="1800" u="none" strike="noStrike" dirty="0">
                          <a:solidFill>
                            <a:schemeClr val="tx1"/>
                          </a:solidFill>
                          <a:effectLst/>
                          <a:latin typeface="+mn-lt"/>
                        </a:rPr>
                        <a:t> </a:t>
                      </a:r>
                      <a:r>
                        <a:rPr lang="de-DE" sz="1800" u="none" strike="noStrike" dirty="0" err="1">
                          <a:solidFill>
                            <a:schemeClr val="tx1"/>
                          </a:solidFill>
                          <a:effectLst/>
                          <a:latin typeface="+mn-lt"/>
                        </a:rPr>
                        <a:t>stuttering</a:t>
                      </a:r>
                      <a:endParaRPr lang="de-DE" sz="1800" b="0" i="0" u="none" strike="noStrike" dirty="0">
                        <a:solidFill>
                          <a:schemeClr val="tx1"/>
                        </a:solidFill>
                        <a:effectLst/>
                        <a:latin typeface="+mn-lt"/>
                      </a:endParaRPr>
                    </a:p>
                  </a:txBody>
                  <a:tcPr marL="7528" marR="7528" marT="7528" marB="0" anchor="b"/>
                </a:tc>
                <a:tc>
                  <a:txBody>
                    <a:bodyPr/>
                    <a:lstStyle/>
                    <a:p>
                      <a:pPr algn="ctr" fontAlgn="b"/>
                      <a:r>
                        <a:rPr lang="de-DE" sz="1800" u="none" strike="noStrike" dirty="0">
                          <a:solidFill>
                            <a:srgbClr val="C00000"/>
                          </a:solidFill>
                          <a:effectLst/>
                          <a:latin typeface="+mn-lt"/>
                        </a:rPr>
                        <a:t>15 (20)</a:t>
                      </a:r>
                      <a:endParaRPr lang="de-DE" sz="1800" b="0" i="0" u="none" strike="noStrike" dirty="0">
                        <a:solidFill>
                          <a:srgbClr val="C00000"/>
                        </a:solidFill>
                        <a:effectLst/>
                        <a:latin typeface="+mn-lt"/>
                      </a:endParaRPr>
                    </a:p>
                  </a:txBody>
                  <a:tcPr marL="7528" marR="7528" marT="7528" marB="0" anchor="b"/>
                </a:tc>
                <a:tc>
                  <a:txBody>
                    <a:bodyPr/>
                    <a:lstStyle/>
                    <a:p>
                      <a:pPr algn="ctr" fontAlgn="b"/>
                      <a:r>
                        <a:rPr lang="de-DE" sz="1800" u="none" strike="noStrike" dirty="0">
                          <a:solidFill>
                            <a:srgbClr val="FF9900"/>
                          </a:solidFill>
                          <a:effectLst/>
                          <a:latin typeface="+mn-lt"/>
                        </a:rPr>
                        <a:t>1 </a:t>
                      </a:r>
                      <a:r>
                        <a:rPr lang="de-DE" sz="1800" u="none" strike="noStrike" dirty="0" smtClean="0">
                          <a:solidFill>
                            <a:srgbClr val="FF9900"/>
                          </a:solidFill>
                          <a:effectLst/>
                          <a:latin typeface="+mn-lt"/>
                        </a:rPr>
                        <a:t>(5)</a:t>
                      </a:r>
                      <a:endParaRPr lang="de-DE" sz="1800" b="0" i="0" u="none" strike="noStrike" dirty="0">
                        <a:solidFill>
                          <a:srgbClr val="FF9900"/>
                        </a:solidFill>
                        <a:effectLst/>
                        <a:latin typeface="+mn-lt"/>
                      </a:endParaRPr>
                    </a:p>
                  </a:txBody>
                  <a:tcPr marL="7528" marR="7528" marT="7528" marB="0" anchor="b"/>
                </a:tc>
                <a:tc>
                  <a:txBody>
                    <a:bodyPr/>
                    <a:lstStyle/>
                    <a:p>
                      <a:pPr algn="ctr" fontAlgn="b"/>
                      <a:r>
                        <a:rPr lang="de-DE" sz="1800" u="none" strike="noStrike" dirty="0">
                          <a:solidFill>
                            <a:srgbClr val="00B050"/>
                          </a:solidFill>
                          <a:effectLst/>
                          <a:latin typeface="+mn-lt"/>
                        </a:rPr>
                        <a:t>10 (15)</a:t>
                      </a:r>
                      <a:endParaRPr lang="de-DE" sz="1800" b="0" i="0" u="none" strike="noStrike" dirty="0">
                        <a:solidFill>
                          <a:srgbClr val="00B050"/>
                        </a:solidFill>
                        <a:effectLst/>
                        <a:latin typeface="+mn-lt"/>
                      </a:endParaRPr>
                    </a:p>
                  </a:txBody>
                  <a:tcPr marL="7528" marR="7528" marT="7528" marB="0" anchor="b"/>
                </a:tc>
                <a:tc>
                  <a:txBody>
                    <a:bodyPr/>
                    <a:lstStyle/>
                    <a:p>
                      <a:pPr algn="ctr" fontAlgn="b"/>
                      <a:r>
                        <a:rPr lang="de-DE" sz="1800" u="none" strike="noStrike" dirty="0" smtClean="0">
                          <a:effectLst/>
                          <a:latin typeface="+mn-lt"/>
                        </a:rPr>
                        <a:t>.112</a:t>
                      </a:r>
                      <a:r>
                        <a:rPr lang="de-DE" sz="1800" u="none" strike="noStrike" baseline="0" dirty="0" smtClean="0">
                          <a:effectLst/>
                          <a:latin typeface="+mn-lt"/>
                        </a:rPr>
                        <a:t>          .447</a:t>
                      </a:r>
                      <a:endParaRPr lang="de-DE" sz="1800" b="0" i="0" u="none" strike="noStrike" dirty="0">
                        <a:solidFill>
                          <a:srgbClr val="000000"/>
                        </a:solidFill>
                        <a:effectLst/>
                        <a:latin typeface="+mn-lt"/>
                      </a:endParaRPr>
                    </a:p>
                  </a:txBody>
                  <a:tcPr marL="7528" marR="7528" marT="7528" marB="0" anchor="b"/>
                </a:tc>
                <a:extLst>
                  <a:ext uri="{0D108BD9-81ED-4DB2-BD59-A6C34878D82A}">
                    <a16:rowId xmlns:a16="http://schemas.microsoft.com/office/drawing/2014/main" val="1125336520"/>
                  </a:ext>
                </a:extLst>
              </a:tr>
              <a:tr h="269691">
                <a:tc>
                  <a:txBody>
                    <a:bodyPr/>
                    <a:lstStyle/>
                    <a:p>
                      <a:pPr algn="l" fontAlgn="b"/>
                      <a:r>
                        <a:rPr lang="de-DE" sz="1800" u="none" strike="noStrike" dirty="0">
                          <a:effectLst/>
                          <a:latin typeface="+mn-lt"/>
                        </a:rPr>
                        <a:t>      Nail-</a:t>
                      </a:r>
                      <a:r>
                        <a:rPr lang="de-DE" sz="1800" u="none" strike="noStrike" dirty="0" err="1">
                          <a:effectLst/>
                          <a:latin typeface="+mn-lt"/>
                        </a:rPr>
                        <a:t>biting</a:t>
                      </a:r>
                      <a:r>
                        <a:rPr lang="de-DE" sz="1800" u="none" strike="noStrike" dirty="0">
                          <a:effectLst/>
                          <a:latin typeface="+mn-lt"/>
                        </a:rPr>
                        <a:t>, </a:t>
                      </a:r>
                      <a:r>
                        <a:rPr lang="de-DE" sz="1800" u="none" strike="noStrike" dirty="0" err="1" smtClean="0">
                          <a:effectLst/>
                          <a:latin typeface="+mn-lt"/>
                        </a:rPr>
                        <a:t>hair-pulling</a:t>
                      </a:r>
                      <a:r>
                        <a:rPr lang="de-DE" sz="1800" u="none" strike="noStrike" dirty="0" smtClean="0">
                          <a:effectLst/>
                          <a:latin typeface="+mn-lt"/>
                        </a:rPr>
                        <a:t>  </a:t>
                      </a:r>
                      <a:endParaRPr lang="de-DE" sz="1800" b="0" i="0" u="none" strike="noStrike" dirty="0">
                        <a:solidFill>
                          <a:srgbClr val="000000"/>
                        </a:solidFill>
                        <a:effectLst/>
                        <a:latin typeface="+mn-lt"/>
                      </a:endParaRPr>
                    </a:p>
                  </a:txBody>
                  <a:tcPr marL="7528" marR="7528" marT="7528" marB="0" anchor="b"/>
                </a:tc>
                <a:tc>
                  <a:txBody>
                    <a:bodyPr/>
                    <a:lstStyle/>
                    <a:p>
                      <a:pPr algn="ctr" fontAlgn="b"/>
                      <a:r>
                        <a:rPr lang="de-DE" sz="1800" u="none" strike="noStrike" dirty="0" smtClean="0">
                          <a:solidFill>
                            <a:srgbClr val="C00000"/>
                          </a:solidFill>
                          <a:effectLst/>
                          <a:latin typeface="+mn-lt"/>
                        </a:rPr>
                        <a:t>37 </a:t>
                      </a:r>
                      <a:r>
                        <a:rPr lang="de-DE" sz="1800" u="none" strike="noStrike" dirty="0">
                          <a:solidFill>
                            <a:srgbClr val="C00000"/>
                          </a:solidFill>
                          <a:effectLst/>
                          <a:latin typeface="+mn-lt"/>
                        </a:rPr>
                        <a:t>(</a:t>
                      </a:r>
                      <a:r>
                        <a:rPr lang="de-DE" sz="1800" u="none" strike="noStrike" dirty="0" smtClean="0">
                          <a:solidFill>
                            <a:srgbClr val="C00000"/>
                          </a:solidFill>
                          <a:effectLst/>
                          <a:latin typeface="+mn-lt"/>
                        </a:rPr>
                        <a:t>50)</a:t>
                      </a:r>
                      <a:endParaRPr lang="de-DE" sz="1800" b="0" i="0" u="none" strike="noStrike" dirty="0">
                        <a:solidFill>
                          <a:srgbClr val="C00000"/>
                        </a:solidFill>
                        <a:effectLst/>
                        <a:latin typeface="+mn-lt"/>
                      </a:endParaRPr>
                    </a:p>
                  </a:txBody>
                  <a:tcPr marL="7528" marR="7528" marT="7528" marB="0" anchor="b"/>
                </a:tc>
                <a:tc>
                  <a:txBody>
                    <a:bodyPr/>
                    <a:lstStyle/>
                    <a:p>
                      <a:pPr algn="ctr" fontAlgn="b"/>
                      <a:r>
                        <a:rPr lang="de-DE" sz="1800" u="none" strike="noStrike" dirty="0" smtClean="0">
                          <a:solidFill>
                            <a:srgbClr val="FF9900"/>
                          </a:solidFill>
                          <a:effectLst/>
                          <a:latin typeface="+mn-lt"/>
                        </a:rPr>
                        <a:t>9 (43)</a:t>
                      </a:r>
                      <a:endParaRPr lang="de-DE" sz="1800" b="0" i="0" u="none" strike="noStrike" dirty="0">
                        <a:solidFill>
                          <a:srgbClr val="FF9900"/>
                        </a:solidFill>
                        <a:effectLst/>
                        <a:latin typeface="+mn-lt"/>
                      </a:endParaRPr>
                    </a:p>
                  </a:txBody>
                  <a:tcPr marL="7528" marR="7528" marT="7528" marB="0" anchor="b"/>
                </a:tc>
                <a:tc>
                  <a:txBody>
                    <a:bodyPr/>
                    <a:lstStyle/>
                    <a:p>
                      <a:pPr algn="ctr" fontAlgn="b"/>
                      <a:r>
                        <a:rPr lang="de-DE" sz="1800" u="none" strike="noStrike" dirty="0">
                          <a:solidFill>
                            <a:srgbClr val="00B050"/>
                          </a:solidFill>
                          <a:effectLst/>
                          <a:latin typeface="+mn-lt"/>
                        </a:rPr>
                        <a:t>17 (25)</a:t>
                      </a:r>
                      <a:endParaRPr lang="de-DE" sz="1800" b="0" i="0" u="none" strike="noStrike" dirty="0">
                        <a:solidFill>
                          <a:srgbClr val="00B050"/>
                        </a:solidFill>
                        <a:effectLst/>
                        <a:latin typeface="+mn-lt"/>
                      </a:endParaRPr>
                    </a:p>
                  </a:txBody>
                  <a:tcPr marL="7528" marR="7528" marT="7528" marB="0" anchor="b"/>
                </a:tc>
                <a:tc>
                  <a:txBody>
                    <a:bodyPr/>
                    <a:lstStyle/>
                    <a:p>
                      <a:pPr algn="ctr" fontAlgn="b"/>
                      <a:r>
                        <a:rPr lang="de-DE" sz="1800" u="none" strike="noStrike" dirty="0" smtClean="0">
                          <a:effectLst/>
                          <a:latin typeface="+mn-lt"/>
                        </a:rPr>
                        <a:t>.626          .167</a:t>
                      </a:r>
                      <a:endParaRPr lang="de-DE" sz="1800" b="0" i="0" u="none" strike="noStrike" dirty="0">
                        <a:solidFill>
                          <a:srgbClr val="000000"/>
                        </a:solidFill>
                        <a:effectLst/>
                        <a:latin typeface="+mn-lt"/>
                      </a:endParaRPr>
                    </a:p>
                  </a:txBody>
                  <a:tcPr marL="7528" marR="7528" marT="7528" marB="0" anchor="b"/>
                </a:tc>
                <a:extLst>
                  <a:ext uri="{0D108BD9-81ED-4DB2-BD59-A6C34878D82A}">
                    <a16:rowId xmlns:a16="http://schemas.microsoft.com/office/drawing/2014/main" val="3978548187"/>
                  </a:ext>
                </a:extLst>
              </a:tr>
            </a:tbl>
          </a:graphicData>
        </a:graphic>
      </p:graphicFrame>
      <p:sp>
        <p:nvSpPr>
          <p:cNvPr id="2" name="Titel 1"/>
          <p:cNvSpPr>
            <a:spLocks noGrp="1"/>
          </p:cNvSpPr>
          <p:nvPr>
            <p:ph type="title"/>
          </p:nvPr>
        </p:nvSpPr>
        <p:spPr>
          <a:xfrm>
            <a:off x="481584" y="75577"/>
            <a:ext cx="11029600" cy="604140"/>
          </a:xfrm>
          <a:solidFill>
            <a:schemeClr val="bg1">
              <a:lumMod val="75000"/>
            </a:schemeClr>
          </a:solidFill>
        </p:spPr>
        <p:txBody>
          <a:bodyPr>
            <a:normAutofit fontScale="90000"/>
          </a:bodyPr>
          <a:lstStyle/>
          <a:p>
            <a:r>
              <a:rPr lang="de-DE" dirty="0" smtClean="0"/>
              <a:t/>
            </a:r>
            <a:br>
              <a:rPr lang="de-DE" dirty="0" smtClean="0"/>
            </a:br>
            <a:r>
              <a:rPr lang="de-DE" dirty="0" smtClean="0"/>
              <a:t/>
            </a:r>
            <a:br>
              <a:rPr lang="de-DE" dirty="0" smtClean="0"/>
            </a:br>
            <a:r>
              <a:rPr lang="de-DE" b="1" dirty="0" smtClean="0"/>
              <a:t>TABLE </a:t>
            </a:r>
            <a:r>
              <a:rPr lang="de-DE" b="1" dirty="0"/>
              <a:t>5:  </a:t>
            </a:r>
            <a:r>
              <a:rPr lang="de-DE" b="1" dirty="0" err="1" smtClean="0"/>
              <a:t>Childhood</a:t>
            </a:r>
            <a:r>
              <a:rPr lang="de-DE" b="1" dirty="0" smtClean="0"/>
              <a:t/>
            </a:r>
            <a:br>
              <a:rPr lang="de-DE" b="1" dirty="0" smtClean="0"/>
            </a:br>
            <a:r>
              <a:rPr lang="de-DE" b="1" dirty="0" smtClean="0"/>
              <a:t> </a:t>
            </a:r>
            <a:r>
              <a:rPr lang="de-DE" b="1" dirty="0">
                <a:solidFill>
                  <a:srgbClr val="000000"/>
                </a:solidFill>
                <a:latin typeface="Times New Roman" panose="02020603050405020304" pitchFamily="18" charset="0"/>
              </a:rPr>
              <a:t/>
            </a:r>
            <a:br>
              <a:rPr lang="de-DE" b="1" dirty="0">
                <a:solidFill>
                  <a:srgbClr val="000000"/>
                </a:solidFill>
                <a:latin typeface="Times New Roman" panose="02020603050405020304" pitchFamily="18" charset="0"/>
              </a:rPr>
            </a:br>
            <a:endParaRPr lang="de-DE" dirty="0"/>
          </a:p>
        </p:txBody>
      </p:sp>
      <p:sp>
        <p:nvSpPr>
          <p:cNvPr id="5" name="Pfeil nach rechts 4"/>
          <p:cNvSpPr/>
          <p:nvPr/>
        </p:nvSpPr>
        <p:spPr>
          <a:xfrm>
            <a:off x="220980" y="5900309"/>
            <a:ext cx="521208" cy="259080"/>
          </a:xfrm>
          <a:prstGeom prst="rightArrow">
            <a:avLst>
              <a:gd name="adj1" fmla="val 50000"/>
              <a:gd name="adj2" fmla="val 79687"/>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4680832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b="1" dirty="0" smtClean="0"/>
              <a:t>Inhalt</a:t>
            </a:r>
            <a:endParaRPr lang="de-DE" b="1" dirty="0"/>
          </a:p>
        </p:txBody>
      </p:sp>
      <p:sp>
        <p:nvSpPr>
          <p:cNvPr id="3" name="Inhaltsplatzhalter 2"/>
          <p:cNvSpPr>
            <a:spLocks noGrp="1"/>
          </p:cNvSpPr>
          <p:nvPr>
            <p:ph idx="1"/>
          </p:nvPr>
        </p:nvSpPr>
        <p:spPr/>
        <p:txBody>
          <a:bodyPr/>
          <a:lstStyle/>
          <a:p>
            <a:pPr marL="514350" indent="-514350">
              <a:buFont typeface="+mj-lt"/>
              <a:buAutoNum type="arabicPeriod"/>
            </a:pPr>
            <a:r>
              <a:rPr lang="de-AT" dirty="0" smtClean="0"/>
              <a:t>SEED – eine neue Kategorie von Essstörungen</a:t>
            </a:r>
          </a:p>
          <a:p>
            <a:pPr marL="514350" indent="-514350">
              <a:buFont typeface="+mj-lt"/>
              <a:buAutoNum type="arabicPeriod"/>
            </a:pPr>
            <a:r>
              <a:rPr lang="de-AT" dirty="0" smtClean="0"/>
              <a:t>Studiendesign</a:t>
            </a:r>
          </a:p>
          <a:p>
            <a:pPr marL="514350" indent="-514350">
              <a:buFont typeface="+mj-lt"/>
              <a:buAutoNum type="arabicPeriod"/>
            </a:pPr>
            <a:r>
              <a:rPr lang="de-AT" dirty="0" smtClean="0"/>
              <a:t>Ergebnisse</a:t>
            </a:r>
          </a:p>
          <a:p>
            <a:pPr marL="514350" indent="-514350">
              <a:buFont typeface="+mj-lt"/>
              <a:buAutoNum type="arabicPeriod"/>
            </a:pPr>
            <a:r>
              <a:rPr lang="de-AT" dirty="0" smtClean="0"/>
              <a:t>Ausblick</a:t>
            </a:r>
            <a:endParaRPr lang="de-DE" dirty="0"/>
          </a:p>
        </p:txBody>
      </p:sp>
    </p:spTree>
    <p:extLst>
      <p:ext uri="{BB962C8B-B14F-4D97-AF65-F5344CB8AC3E}">
        <p14:creationId xmlns:p14="http://schemas.microsoft.com/office/powerpoint/2010/main" val="26381491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0525" y="561324"/>
            <a:ext cx="7772400" cy="659160"/>
          </a:xfrm>
        </p:spPr>
        <p:txBody>
          <a:bodyPr/>
          <a:lstStyle/>
          <a:p>
            <a:r>
              <a:rPr lang="de-AT" sz="4000" b="1" dirty="0" smtClean="0"/>
              <a:t>Fakten zu SE-AN/ BN</a:t>
            </a:r>
            <a:endParaRPr lang="de-DE" sz="4000" b="1" dirty="0"/>
          </a:p>
        </p:txBody>
      </p:sp>
      <p:sp>
        <p:nvSpPr>
          <p:cNvPr id="3" name="Inhaltsplatzhalter 2"/>
          <p:cNvSpPr>
            <a:spLocks noGrp="1"/>
          </p:cNvSpPr>
          <p:nvPr>
            <p:ph idx="1"/>
          </p:nvPr>
        </p:nvSpPr>
        <p:spPr>
          <a:xfrm>
            <a:off x="547935" y="1521159"/>
            <a:ext cx="10777289" cy="4495079"/>
          </a:xfrm>
        </p:spPr>
        <p:txBody>
          <a:bodyPr>
            <a:noAutofit/>
          </a:bodyPr>
          <a:lstStyle/>
          <a:p>
            <a:r>
              <a:rPr lang="de-AT" dirty="0" smtClean="0"/>
              <a:t>Kostenintensive Erkrankung da häufige stationäre/ ambulante Behandlungen, Krankenstände in der Arbeit und Frühpensionierungen </a:t>
            </a:r>
          </a:p>
          <a:p>
            <a:r>
              <a:rPr lang="de-AT" dirty="0" smtClean="0"/>
              <a:t>SE_AN Pat. sind meist nicht in Behandlung, da sie oft ein Behandlungs-Burnout haben, keine Hoffnung und sozial isoliert leben </a:t>
            </a:r>
          </a:p>
          <a:p>
            <a:r>
              <a:rPr lang="de-AT" dirty="0" smtClean="0"/>
              <a:t>SE-AN erleben die AN als integrativen Teil von sich selbst und können sich ein Leben ohne die ED nicht vorstellen </a:t>
            </a:r>
          </a:p>
          <a:p>
            <a:r>
              <a:rPr lang="de-AT" dirty="0" smtClean="0"/>
              <a:t>In Behandlung gibt es oft Probleme mit den anderen PatientInnen</a:t>
            </a:r>
            <a:endParaRPr lang="de-AT" u="sng" dirty="0"/>
          </a:p>
          <a:p>
            <a:r>
              <a:rPr lang="de-AT" dirty="0"/>
              <a:t>1 in 5 </a:t>
            </a:r>
            <a:r>
              <a:rPr lang="de-AT" dirty="0" smtClean="0"/>
              <a:t>PatientInnen war in der geschlossenen Abteilung, was häufig zu traumatischen und nicht kooperative Folgen für weitere Behandlungen hat</a:t>
            </a:r>
            <a:endParaRPr lang="de-AT" dirty="0"/>
          </a:p>
        </p:txBody>
      </p:sp>
      <p:sp>
        <p:nvSpPr>
          <p:cNvPr id="4" name="Textfeld 3"/>
          <p:cNvSpPr txBox="1"/>
          <p:nvPr/>
        </p:nvSpPr>
        <p:spPr>
          <a:xfrm>
            <a:off x="308670" y="6303987"/>
            <a:ext cx="8280920" cy="338554"/>
          </a:xfrm>
          <a:prstGeom prst="rect">
            <a:avLst/>
          </a:prstGeom>
          <a:noFill/>
        </p:spPr>
        <p:txBody>
          <a:bodyPr wrap="square" rtlCol="0">
            <a:spAutoFit/>
          </a:bodyPr>
          <a:lstStyle/>
          <a:p>
            <a:r>
              <a:rPr lang="de-AT" sz="1600" dirty="0" err="1"/>
              <a:t>Wonderlich</a:t>
            </a:r>
            <a:r>
              <a:rPr lang="de-AT" sz="1600" dirty="0"/>
              <a:t> et al: SE_AN: Update </a:t>
            </a:r>
            <a:r>
              <a:rPr lang="de-AT" sz="1600" dirty="0" err="1"/>
              <a:t>and</a:t>
            </a:r>
            <a:r>
              <a:rPr lang="de-AT" sz="1600" dirty="0"/>
              <a:t> </a:t>
            </a:r>
            <a:r>
              <a:rPr lang="de-AT" sz="1600" dirty="0" err="1"/>
              <a:t>obersvations</a:t>
            </a:r>
            <a:r>
              <a:rPr lang="de-AT" sz="1600" dirty="0"/>
              <a:t> </a:t>
            </a:r>
            <a:r>
              <a:rPr lang="de-AT" sz="1600" dirty="0" err="1"/>
              <a:t>about</a:t>
            </a:r>
            <a:r>
              <a:rPr lang="de-AT" sz="1600" dirty="0"/>
              <a:t> </a:t>
            </a:r>
            <a:r>
              <a:rPr lang="de-AT" sz="1600" dirty="0" err="1"/>
              <a:t>current</a:t>
            </a:r>
            <a:r>
              <a:rPr lang="de-AT" sz="1600" dirty="0"/>
              <a:t> </a:t>
            </a:r>
            <a:r>
              <a:rPr lang="de-AT" sz="1600" dirty="0" err="1"/>
              <a:t>clinical</a:t>
            </a:r>
            <a:r>
              <a:rPr lang="de-AT" sz="1600" dirty="0"/>
              <a:t> </a:t>
            </a:r>
            <a:r>
              <a:rPr lang="de-AT" sz="1600" dirty="0" err="1"/>
              <a:t>reality</a:t>
            </a:r>
            <a:r>
              <a:rPr lang="de-AT" sz="1600" dirty="0"/>
              <a:t>, IJED 2020</a:t>
            </a:r>
            <a:endParaRPr lang="de-DE" sz="1600" dirty="0"/>
          </a:p>
        </p:txBody>
      </p:sp>
    </p:spTree>
    <p:extLst>
      <p:ext uri="{BB962C8B-B14F-4D97-AF65-F5344CB8AC3E}">
        <p14:creationId xmlns:p14="http://schemas.microsoft.com/office/powerpoint/2010/main" val="18662707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95300" y="329308"/>
            <a:ext cx="7772400" cy="1143000"/>
          </a:xfrm>
        </p:spPr>
        <p:txBody>
          <a:bodyPr/>
          <a:lstStyle/>
          <a:p>
            <a:r>
              <a:rPr lang="de-AT" b="1" dirty="0" smtClean="0"/>
              <a:t>Treatment </a:t>
            </a:r>
            <a:r>
              <a:rPr lang="de-AT" b="1" dirty="0" err="1" smtClean="0"/>
              <a:t>Recommendations</a:t>
            </a:r>
            <a:endParaRPr lang="de-DE" b="1" dirty="0"/>
          </a:p>
        </p:txBody>
      </p:sp>
      <p:sp>
        <p:nvSpPr>
          <p:cNvPr id="3" name="Inhaltsplatzhalter 2"/>
          <p:cNvSpPr>
            <a:spLocks noGrp="1"/>
          </p:cNvSpPr>
          <p:nvPr>
            <p:ph idx="1"/>
          </p:nvPr>
        </p:nvSpPr>
        <p:spPr>
          <a:xfrm>
            <a:off x="675953" y="1546523"/>
            <a:ext cx="8496944" cy="4114800"/>
          </a:xfrm>
        </p:spPr>
        <p:txBody>
          <a:bodyPr/>
          <a:lstStyle/>
          <a:p>
            <a:r>
              <a:rPr lang="de-AT" sz="2000" dirty="0" err="1"/>
              <a:t>To</a:t>
            </a:r>
            <a:r>
              <a:rPr lang="de-AT" sz="2000" dirty="0"/>
              <a:t> </a:t>
            </a:r>
            <a:r>
              <a:rPr lang="de-AT" sz="2000" dirty="0" err="1"/>
              <a:t>tolerate</a:t>
            </a:r>
            <a:r>
              <a:rPr lang="de-AT" sz="2000" dirty="0"/>
              <a:t> </a:t>
            </a:r>
            <a:r>
              <a:rPr lang="de-AT" sz="2000" dirty="0" err="1"/>
              <a:t>and</a:t>
            </a:r>
            <a:r>
              <a:rPr lang="de-AT" sz="2000" dirty="0"/>
              <a:t> manage extreme </a:t>
            </a:r>
            <a:r>
              <a:rPr lang="de-AT" sz="2000" dirty="0" err="1"/>
              <a:t>ambivalence</a:t>
            </a:r>
            <a:r>
              <a:rPr lang="de-AT" sz="2000" dirty="0"/>
              <a:t> </a:t>
            </a:r>
            <a:r>
              <a:rPr lang="de-AT" sz="2000" dirty="0" err="1"/>
              <a:t>or</a:t>
            </a:r>
            <a:r>
              <a:rPr lang="de-AT" sz="2000" dirty="0"/>
              <a:t> </a:t>
            </a:r>
            <a:r>
              <a:rPr lang="de-AT" sz="2000" dirty="0" err="1"/>
              <a:t>restistance</a:t>
            </a:r>
            <a:r>
              <a:rPr lang="de-AT" sz="2000" dirty="0"/>
              <a:t> </a:t>
            </a:r>
            <a:r>
              <a:rPr lang="de-AT" sz="2000" dirty="0" err="1"/>
              <a:t>to</a:t>
            </a:r>
            <a:r>
              <a:rPr lang="de-AT" sz="2000" dirty="0"/>
              <a:t> </a:t>
            </a:r>
            <a:r>
              <a:rPr lang="de-AT" sz="2000" dirty="0" err="1"/>
              <a:t>weight</a:t>
            </a:r>
            <a:r>
              <a:rPr lang="de-AT" sz="2000" dirty="0"/>
              <a:t> </a:t>
            </a:r>
            <a:r>
              <a:rPr lang="de-AT" sz="2000" dirty="0" err="1"/>
              <a:t>regain</a:t>
            </a:r>
            <a:r>
              <a:rPr lang="de-AT" sz="2000" dirty="0"/>
              <a:t> in SE-AN </a:t>
            </a:r>
            <a:r>
              <a:rPr lang="de-AT" sz="2000" dirty="0" err="1"/>
              <a:t>patients</a:t>
            </a:r>
            <a:endParaRPr lang="de-AT" sz="2000" dirty="0"/>
          </a:p>
          <a:p>
            <a:r>
              <a:rPr lang="de-AT" sz="2000" dirty="0" err="1"/>
              <a:t>Treat</a:t>
            </a:r>
            <a:r>
              <a:rPr lang="de-AT" sz="2000" dirty="0"/>
              <a:t> in </a:t>
            </a:r>
            <a:r>
              <a:rPr lang="de-AT" sz="2000" dirty="0" err="1"/>
              <a:t>the</a:t>
            </a:r>
            <a:r>
              <a:rPr lang="de-AT" sz="2000" dirty="0"/>
              <a:t> </a:t>
            </a:r>
            <a:r>
              <a:rPr lang="de-AT" sz="2000" dirty="0" err="1"/>
              <a:t>context</a:t>
            </a:r>
            <a:r>
              <a:rPr lang="de-AT" sz="2000" dirty="0"/>
              <a:t> </a:t>
            </a:r>
            <a:r>
              <a:rPr lang="de-AT" sz="2000" dirty="0" err="1"/>
              <a:t>of</a:t>
            </a:r>
            <a:r>
              <a:rPr lang="de-AT" sz="2000" dirty="0"/>
              <a:t> </a:t>
            </a:r>
            <a:r>
              <a:rPr lang="de-AT" sz="2000" dirty="0" err="1"/>
              <a:t>comprehensive</a:t>
            </a:r>
            <a:r>
              <a:rPr lang="de-AT" sz="2000" dirty="0"/>
              <a:t>, </a:t>
            </a:r>
            <a:r>
              <a:rPr lang="de-AT" sz="2000" dirty="0" err="1"/>
              <a:t>multidisciplinary</a:t>
            </a:r>
            <a:r>
              <a:rPr lang="de-AT" sz="2000" dirty="0"/>
              <a:t> </a:t>
            </a:r>
            <a:r>
              <a:rPr lang="de-AT" sz="2000" dirty="0" err="1"/>
              <a:t>team</a:t>
            </a:r>
            <a:r>
              <a:rPr lang="de-AT" sz="2000" dirty="0"/>
              <a:t> </a:t>
            </a:r>
            <a:r>
              <a:rPr lang="de-AT" sz="2000" dirty="0" err="1"/>
              <a:t>that</a:t>
            </a:r>
            <a:r>
              <a:rPr lang="de-AT" sz="2000" dirty="0"/>
              <a:t> </a:t>
            </a:r>
            <a:r>
              <a:rPr lang="de-AT" sz="2000" dirty="0" err="1"/>
              <a:t>can</a:t>
            </a:r>
            <a:r>
              <a:rPr lang="de-AT" sz="2000" dirty="0"/>
              <a:t> </a:t>
            </a:r>
            <a:r>
              <a:rPr lang="de-AT" sz="2000" dirty="0" err="1"/>
              <a:t>provide</a:t>
            </a:r>
            <a:r>
              <a:rPr lang="de-AT" sz="2000" dirty="0"/>
              <a:t> </a:t>
            </a:r>
            <a:r>
              <a:rPr lang="de-AT" sz="2000" dirty="0" err="1"/>
              <a:t>vaying</a:t>
            </a:r>
            <a:r>
              <a:rPr lang="de-AT" sz="2000" dirty="0"/>
              <a:t> </a:t>
            </a:r>
            <a:r>
              <a:rPr lang="de-AT" sz="2000" dirty="0" err="1"/>
              <a:t>levels</a:t>
            </a:r>
            <a:r>
              <a:rPr lang="de-AT" sz="2000" dirty="0"/>
              <a:t> </a:t>
            </a:r>
            <a:r>
              <a:rPr lang="de-AT" sz="2000" dirty="0" err="1"/>
              <a:t>of</a:t>
            </a:r>
            <a:r>
              <a:rPr lang="de-AT" sz="2000" dirty="0"/>
              <a:t> care</a:t>
            </a:r>
          </a:p>
          <a:p>
            <a:r>
              <a:rPr lang="de-AT" sz="2000" dirty="0"/>
              <a:t>Treatment </a:t>
            </a:r>
            <a:r>
              <a:rPr lang="de-AT" sz="2000" dirty="0" err="1"/>
              <a:t>approach</a:t>
            </a:r>
            <a:r>
              <a:rPr lang="de-AT" sz="2000" dirty="0"/>
              <a:t> </a:t>
            </a:r>
            <a:r>
              <a:rPr lang="de-AT" sz="2000" dirty="0" err="1"/>
              <a:t>that</a:t>
            </a:r>
            <a:r>
              <a:rPr lang="de-AT" sz="2000" dirty="0"/>
              <a:t> </a:t>
            </a:r>
            <a:r>
              <a:rPr lang="de-AT" sz="2000" dirty="0" err="1"/>
              <a:t>might</a:t>
            </a:r>
            <a:r>
              <a:rPr lang="de-AT" sz="2000" dirty="0"/>
              <a:t> </a:t>
            </a:r>
            <a:r>
              <a:rPr lang="de-AT" sz="2000" dirty="0" err="1"/>
              <a:t>be</a:t>
            </a:r>
            <a:r>
              <a:rPr lang="de-AT" sz="2000" dirty="0"/>
              <a:t> </a:t>
            </a:r>
            <a:r>
              <a:rPr lang="de-AT" sz="2000" dirty="0" err="1"/>
              <a:t>considered</a:t>
            </a:r>
            <a:r>
              <a:rPr lang="de-AT" sz="2000" dirty="0"/>
              <a:t> </a:t>
            </a:r>
            <a:r>
              <a:rPr lang="de-AT" sz="2000" dirty="0" err="1"/>
              <a:t>psychiatric</a:t>
            </a:r>
            <a:r>
              <a:rPr lang="de-AT" sz="2000" dirty="0"/>
              <a:t> </a:t>
            </a:r>
            <a:r>
              <a:rPr lang="de-AT" sz="2000" dirty="0" err="1"/>
              <a:t>rehabilitation</a:t>
            </a:r>
            <a:r>
              <a:rPr lang="de-AT" sz="2000" dirty="0"/>
              <a:t> </a:t>
            </a:r>
            <a:r>
              <a:rPr lang="de-AT" sz="2000" dirty="0" err="1"/>
              <a:t>similar</a:t>
            </a:r>
            <a:r>
              <a:rPr lang="de-AT" sz="2000" dirty="0"/>
              <a:t> </a:t>
            </a:r>
            <a:r>
              <a:rPr lang="de-AT" sz="2000" dirty="0" err="1"/>
              <a:t>as</a:t>
            </a:r>
            <a:r>
              <a:rPr lang="de-AT" sz="2000" dirty="0"/>
              <a:t> in </a:t>
            </a:r>
            <a:r>
              <a:rPr lang="de-AT" sz="2000" dirty="0" err="1"/>
              <a:t>other</a:t>
            </a:r>
            <a:r>
              <a:rPr lang="de-AT" sz="2000" dirty="0"/>
              <a:t> </a:t>
            </a:r>
            <a:r>
              <a:rPr lang="de-AT" sz="2000" dirty="0" err="1"/>
              <a:t>psychiatric</a:t>
            </a:r>
            <a:r>
              <a:rPr lang="de-AT" sz="2000" dirty="0"/>
              <a:t> </a:t>
            </a:r>
            <a:r>
              <a:rPr lang="de-AT" sz="2000" dirty="0" err="1"/>
              <a:t>disorders</a:t>
            </a:r>
            <a:r>
              <a:rPr lang="de-AT" sz="2000" dirty="0"/>
              <a:t> such </a:t>
            </a:r>
            <a:r>
              <a:rPr lang="de-AT" sz="2000" dirty="0" err="1"/>
              <a:t>as</a:t>
            </a:r>
            <a:r>
              <a:rPr lang="de-AT" sz="2000" dirty="0"/>
              <a:t> </a:t>
            </a:r>
            <a:r>
              <a:rPr lang="de-AT" sz="2000" dirty="0" err="1"/>
              <a:t>schizophrenia</a:t>
            </a:r>
            <a:r>
              <a:rPr lang="de-AT" sz="2000" dirty="0"/>
              <a:t>.</a:t>
            </a:r>
          </a:p>
          <a:p>
            <a:r>
              <a:rPr lang="de-AT" sz="2000" dirty="0" err="1"/>
              <a:t>Define</a:t>
            </a:r>
            <a:r>
              <a:rPr lang="de-AT" sz="2000" dirty="0"/>
              <a:t> </a:t>
            </a:r>
            <a:r>
              <a:rPr lang="de-AT" sz="2000" dirty="0" err="1"/>
              <a:t>other</a:t>
            </a:r>
            <a:r>
              <a:rPr lang="de-AT" sz="2000" dirty="0"/>
              <a:t> </a:t>
            </a:r>
            <a:r>
              <a:rPr lang="de-AT" sz="2000" dirty="0" err="1"/>
              <a:t>treatment</a:t>
            </a:r>
            <a:r>
              <a:rPr lang="de-AT" sz="2000" dirty="0"/>
              <a:t> </a:t>
            </a:r>
            <a:r>
              <a:rPr lang="de-AT" sz="2000" dirty="0" err="1"/>
              <a:t>targets</a:t>
            </a:r>
            <a:r>
              <a:rPr lang="de-AT" sz="2000" dirty="0"/>
              <a:t> </a:t>
            </a:r>
            <a:r>
              <a:rPr lang="de-AT" sz="2000" dirty="0" err="1"/>
              <a:t>as</a:t>
            </a:r>
            <a:r>
              <a:rPr lang="de-AT" sz="2000" dirty="0"/>
              <a:t> </a:t>
            </a:r>
            <a:r>
              <a:rPr lang="de-AT" sz="2000" dirty="0" err="1"/>
              <a:t>compared</a:t>
            </a:r>
            <a:r>
              <a:rPr lang="de-AT" sz="2000" dirty="0"/>
              <a:t> </a:t>
            </a:r>
            <a:r>
              <a:rPr lang="de-AT" sz="2000" dirty="0" err="1"/>
              <a:t>to</a:t>
            </a:r>
            <a:r>
              <a:rPr lang="de-AT" sz="2000" dirty="0"/>
              <a:t> </a:t>
            </a:r>
            <a:r>
              <a:rPr lang="de-AT" sz="2000" dirty="0" err="1"/>
              <a:t>short</a:t>
            </a:r>
            <a:r>
              <a:rPr lang="de-AT" sz="2000" dirty="0"/>
              <a:t> </a:t>
            </a:r>
            <a:r>
              <a:rPr lang="de-AT" sz="2000" dirty="0" err="1"/>
              <a:t>term</a:t>
            </a:r>
            <a:r>
              <a:rPr lang="de-AT" sz="2000" dirty="0"/>
              <a:t> AN (e.g. </a:t>
            </a:r>
            <a:r>
              <a:rPr lang="de-AT" sz="2000" dirty="0" err="1"/>
              <a:t>quality</a:t>
            </a:r>
            <a:r>
              <a:rPr lang="de-AT" sz="2000" dirty="0"/>
              <a:t> </a:t>
            </a:r>
            <a:r>
              <a:rPr lang="de-AT" sz="2000" dirty="0" err="1"/>
              <a:t>of</a:t>
            </a:r>
            <a:r>
              <a:rPr lang="de-AT" sz="2000" dirty="0"/>
              <a:t> </a:t>
            </a:r>
            <a:r>
              <a:rPr lang="de-AT" sz="2000" dirty="0" err="1"/>
              <a:t>life</a:t>
            </a:r>
            <a:r>
              <a:rPr lang="de-AT" sz="2000" dirty="0"/>
              <a:t>, </a:t>
            </a:r>
            <a:r>
              <a:rPr lang="de-AT" sz="2000" dirty="0" err="1"/>
              <a:t>social</a:t>
            </a:r>
            <a:r>
              <a:rPr lang="de-AT" sz="2000" dirty="0"/>
              <a:t> </a:t>
            </a:r>
            <a:r>
              <a:rPr lang="de-AT" sz="2000" dirty="0" err="1"/>
              <a:t>adjustment</a:t>
            </a:r>
            <a:r>
              <a:rPr lang="de-AT" sz="2000" dirty="0"/>
              <a:t>)</a:t>
            </a:r>
          </a:p>
          <a:p>
            <a:r>
              <a:rPr lang="de-AT" sz="2000" dirty="0" err="1"/>
              <a:t>Caefully</a:t>
            </a:r>
            <a:r>
              <a:rPr lang="de-AT" sz="2000" dirty="0"/>
              <a:t> </a:t>
            </a:r>
            <a:r>
              <a:rPr lang="de-AT" sz="2000" dirty="0" err="1"/>
              <a:t>consider</a:t>
            </a:r>
            <a:r>
              <a:rPr lang="de-AT" sz="2000" dirty="0"/>
              <a:t> </a:t>
            </a:r>
            <a:r>
              <a:rPr lang="de-AT" sz="2000" dirty="0" err="1"/>
              <a:t>judicious</a:t>
            </a:r>
            <a:r>
              <a:rPr lang="de-AT" sz="2000" dirty="0"/>
              <a:t> </a:t>
            </a:r>
            <a:r>
              <a:rPr lang="de-AT" sz="2000" dirty="0" err="1"/>
              <a:t>use</a:t>
            </a:r>
            <a:r>
              <a:rPr lang="de-AT" sz="2000" dirty="0"/>
              <a:t> </a:t>
            </a:r>
            <a:r>
              <a:rPr lang="de-AT" sz="2000" dirty="0" err="1"/>
              <a:t>of</a:t>
            </a:r>
            <a:r>
              <a:rPr lang="de-AT" sz="2000" dirty="0"/>
              <a:t> legal </a:t>
            </a:r>
            <a:r>
              <a:rPr lang="de-AT" sz="2000" dirty="0" err="1"/>
              <a:t>interventions</a:t>
            </a:r>
            <a:r>
              <a:rPr lang="de-AT" sz="2000" dirty="0"/>
              <a:t> </a:t>
            </a:r>
            <a:r>
              <a:rPr lang="de-AT" sz="2000" dirty="0" err="1"/>
              <a:t>particularly</a:t>
            </a:r>
            <a:r>
              <a:rPr lang="de-AT" sz="2000" dirty="0"/>
              <a:t> </a:t>
            </a:r>
            <a:r>
              <a:rPr lang="de-AT" sz="2000" dirty="0" err="1"/>
              <a:t>regarding</a:t>
            </a:r>
            <a:r>
              <a:rPr lang="de-AT" sz="2000" dirty="0"/>
              <a:t> </a:t>
            </a:r>
            <a:r>
              <a:rPr lang="de-AT" sz="2000" dirty="0" err="1"/>
              <a:t>involuntary</a:t>
            </a:r>
            <a:r>
              <a:rPr lang="de-AT" sz="2000" dirty="0"/>
              <a:t> </a:t>
            </a:r>
            <a:r>
              <a:rPr lang="de-AT" sz="2000" dirty="0" err="1"/>
              <a:t>commitment</a:t>
            </a:r>
            <a:r>
              <a:rPr lang="de-AT" sz="2000" dirty="0"/>
              <a:t>, legal </a:t>
            </a:r>
            <a:r>
              <a:rPr lang="de-AT" sz="2000" dirty="0" err="1"/>
              <a:t>incompetency</a:t>
            </a:r>
            <a:endParaRPr lang="de-AT" sz="2000" dirty="0"/>
          </a:p>
          <a:p>
            <a:r>
              <a:rPr lang="de-AT" sz="2000" dirty="0" err="1"/>
              <a:t>Familiy</a:t>
            </a:r>
            <a:r>
              <a:rPr lang="de-AT" sz="2000" dirty="0"/>
              <a:t> </a:t>
            </a:r>
            <a:r>
              <a:rPr lang="de-AT" sz="2000" dirty="0" err="1"/>
              <a:t>inclusion</a:t>
            </a:r>
            <a:r>
              <a:rPr lang="de-AT" sz="2000" dirty="0"/>
              <a:t> in </a:t>
            </a:r>
            <a:r>
              <a:rPr lang="de-AT" sz="2000" dirty="0" err="1"/>
              <a:t>treatment</a:t>
            </a:r>
            <a:endParaRPr lang="de-DE" sz="2000" dirty="0"/>
          </a:p>
        </p:txBody>
      </p:sp>
      <p:sp>
        <p:nvSpPr>
          <p:cNvPr id="4" name="Textfeld 3"/>
          <p:cNvSpPr txBox="1"/>
          <p:nvPr/>
        </p:nvSpPr>
        <p:spPr>
          <a:xfrm>
            <a:off x="356295" y="6021288"/>
            <a:ext cx="8280920" cy="338554"/>
          </a:xfrm>
          <a:prstGeom prst="rect">
            <a:avLst/>
          </a:prstGeom>
          <a:noFill/>
        </p:spPr>
        <p:txBody>
          <a:bodyPr wrap="square" rtlCol="0">
            <a:spAutoFit/>
          </a:bodyPr>
          <a:lstStyle/>
          <a:p>
            <a:r>
              <a:rPr lang="de-AT" sz="1600" dirty="0" err="1"/>
              <a:t>Wonderlich</a:t>
            </a:r>
            <a:r>
              <a:rPr lang="de-AT" sz="1600" dirty="0"/>
              <a:t> et al: SE_AN: Update </a:t>
            </a:r>
            <a:r>
              <a:rPr lang="de-AT" sz="1600" dirty="0" err="1"/>
              <a:t>and</a:t>
            </a:r>
            <a:r>
              <a:rPr lang="de-AT" sz="1600" dirty="0"/>
              <a:t> </a:t>
            </a:r>
            <a:r>
              <a:rPr lang="de-AT" sz="1600" dirty="0" err="1"/>
              <a:t>obersvations</a:t>
            </a:r>
            <a:r>
              <a:rPr lang="de-AT" sz="1600" dirty="0"/>
              <a:t> </a:t>
            </a:r>
            <a:r>
              <a:rPr lang="de-AT" sz="1600" dirty="0" err="1"/>
              <a:t>about</a:t>
            </a:r>
            <a:r>
              <a:rPr lang="de-AT" sz="1600" dirty="0"/>
              <a:t> </a:t>
            </a:r>
            <a:r>
              <a:rPr lang="de-AT" sz="1600" dirty="0" err="1"/>
              <a:t>current</a:t>
            </a:r>
            <a:r>
              <a:rPr lang="de-AT" sz="1600" dirty="0"/>
              <a:t> </a:t>
            </a:r>
            <a:r>
              <a:rPr lang="de-AT" sz="1600" dirty="0" err="1"/>
              <a:t>clinical</a:t>
            </a:r>
            <a:r>
              <a:rPr lang="de-AT" sz="1600" dirty="0"/>
              <a:t> </a:t>
            </a:r>
            <a:r>
              <a:rPr lang="de-AT" sz="1600" dirty="0" err="1"/>
              <a:t>reality</a:t>
            </a:r>
            <a:r>
              <a:rPr lang="de-AT" sz="1600" dirty="0"/>
              <a:t>, IJED 2020</a:t>
            </a:r>
            <a:endParaRPr lang="de-DE" sz="1600" dirty="0"/>
          </a:p>
        </p:txBody>
      </p:sp>
      <p:sp>
        <p:nvSpPr>
          <p:cNvPr id="5" name="Rechteck 4"/>
          <p:cNvSpPr/>
          <p:nvPr/>
        </p:nvSpPr>
        <p:spPr>
          <a:xfrm rot="20696595">
            <a:off x="1266825" y="1983617"/>
            <a:ext cx="8210550" cy="23050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AutoNum type="arabicParenR"/>
            </a:pPr>
            <a:r>
              <a:rPr lang="de-AT" sz="2800" dirty="0" smtClean="0">
                <a:solidFill>
                  <a:schemeClr val="tx1"/>
                </a:solidFill>
              </a:rPr>
              <a:t>Schadensbegrenzung – psychiatrisch, medizinisch und essstörungsspezifisch</a:t>
            </a:r>
          </a:p>
          <a:p>
            <a:pPr marL="342900" indent="-342900" algn="ctr">
              <a:buAutoNum type="arabicParenR"/>
            </a:pPr>
            <a:r>
              <a:rPr lang="de-AT" sz="2800" dirty="0" smtClean="0">
                <a:solidFill>
                  <a:schemeClr val="tx1"/>
                </a:solidFill>
              </a:rPr>
              <a:t>Deutlich anderer Ansatz als bei kurzzeitiger ED/AN</a:t>
            </a:r>
            <a:endParaRPr lang="de-DE" sz="2800" dirty="0">
              <a:solidFill>
                <a:schemeClr val="tx1"/>
              </a:solidFill>
            </a:endParaRPr>
          </a:p>
        </p:txBody>
      </p:sp>
    </p:spTree>
    <p:extLst>
      <p:ext uri="{BB962C8B-B14F-4D97-AF65-F5344CB8AC3E}">
        <p14:creationId xmlns:p14="http://schemas.microsoft.com/office/powerpoint/2010/main" val="2241631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00050" y="285750"/>
            <a:ext cx="11582400" cy="1414463"/>
          </a:xfrm>
        </p:spPr>
        <p:txBody>
          <a:bodyPr>
            <a:normAutofit fontScale="90000"/>
          </a:bodyPr>
          <a:lstStyle/>
          <a:p>
            <a:r>
              <a:rPr lang="en-US" b="1" dirty="0"/>
              <a:t/>
            </a:r>
            <a:br>
              <a:rPr lang="en-US" b="1" dirty="0"/>
            </a:br>
            <a:r>
              <a:rPr lang="en-US" b="1" dirty="0">
                <a:solidFill>
                  <a:srgbClr val="0070C0"/>
                </a:solidFill>
              </a:rPr>
              <a:t>Mental Capacity, Decision-Making and Emotion Dysregulation in Severe Enduring Anorexia Nervosa, </a:t>
            </a:r>
            <a:r>
              <a:rPr lang="en-US" b="1" dirty="0"/>
              <a:t>											</a:t>
            </a:r>
            <a:r>
              <a:rPr lang="en-US" sz="3600" b="1" dirty="0" err="1">
                <a:solidFill>
                  <a:srgbClr val="0070C0"/>
                </a:solidFill>
              </a:rPr>
              <a:t>Elburg</a:t>
            </a:r>
            <a:r>
              <a:rPr lang="en-US" sz="3600" b="1" dirty="0">
                <a:solidFill>
                  <a:srgbClr val="0070C0"/>
                </a:solidFill>
              </a:rPr>
              <a:t> et al, </a:t>
            </a:r>
            <a:r>
              <a:rPr lang="en-US" b="1" dirty="0"/>
              <a:t/>
            </a:r>
            <a:br>
              <a:rPr lang="en-US" b="1" dirty="0"/>
            </a:br>
            <a:endParaRPr lang="de-DE" dirty="0"/>
          </a:p>
        </p:txBody>
      </p:sp>
      <p:sp>
        <p:nvSpPr>
          <p:cNvPr id="3" name="Inhaltsplatzhalter 2"/>
          <p:cNvSpPr>
            <a:spLocks noGrp="1"/>
          </p:cNvSpPr>
          <p:nvPr>
            <p:ph idx="1"/>
          </p:nvPr>
        </p:nvSpPr>
        <p:spPr>
          <a:xfrm>
            <a:off x="277846" y="2063750"/>
            <a:ext cx="10515600" cy="4351338"/>
          </a:xfrm>
        </p:spPr>
        <p:txBody>
          <a:bodyPr>
            <a:normAutofit/>
          </a:bodyPr>
          <a:lstStyle/>
          <a:p>
            <a:pPr marL="0" indent="0">
              <a:buNone/>
            </a:pPr>
            <a:r>
              <a:rPr lang="en-US" dirty="0"/>
              <a:t>Introduction</a:t>
            </a:r>
          </a:p>
          <a:p>
            <a:pPr marL="0" indent="0">
              <a:buNone/>
            </a:pPr>
            <a:r>
              <a:rPr lang="en-US" dirty="0"/>
              <a:t>“Emma is 39 years old. Her anorexia nervosa (AN) started at age 15. After temporary ……. improvement while she was in treatment during adolescence and early adulthood, her AN shows a slow deteriorating course; she is currently “stable” at a BMI of 13. </a:t>
            </a:r>
          </a:p>
          <a:p>
            <a:pPr marL="0" indent="0">
              <a:buNone/>
            </a:pPr>
            <a:r>
              <a:rPr lang="en-US" dirty="0"/>
              <a:t>Emma lives alone, is socially isolated, unemployed, and can barely look after herself. Her whole life revolves around her eating disorder. While it is definitely not her wish to die, she is also unable to change her eating habits in a meaningful way: the “want but cannot” situation so often seen. …..”</a:t>
            </a:r>
            <a:endParaRPr lang="de-DE" dirty="0"/>
          </a:p>
        </p:txBody>
      </p:sp>
      <p:sp>
        <p:nvSpPr>
          <p:cNvPr id="4" name="Textfeld 3"/>
          <p:cNvSpPr txBox="1"/>
          <p:nvPr/>
        </p:nvSpPr>
        <p:spPr>
          <a:xfrm>
            <a:off x="476250" y="6311900"/>
            <a:ext cx="3438525" cy="369332"/>
          </a:xfrm>
          <a:prstGeom prst="rect">
            <a:avLst/>
          </a:prstGeom>
          <a:noFill/>
        </p:spPr>
        <p:txBody>
          <a:bodyPr wrap="square" rtlCol="0">
            <a:spAutoFit/>
          </a:bodyPr>
          <a:lstStyle/>
          <a:p>
            <a:r>
              <a:rPr lang="de-DE" dirty="0">
                <a:solidFill>
                  <a:srgbClr val="0070C0"/>
                </a:solidFill>
              </a:rPr>
              <a:t>Front. Psychiatry, 2021</a:t>
            </a:r>
          </a:p>
        </p:txBody>
      </p:sp>
    </p:spTree>
    <p:extLst>
      <p:ext uri="{BB962C8B-B14F-4D97-AF65-F5344CB8AC3E}">
        <p14:creationId xmlns:p14="http://schemas.microsoft.com/office/powerpoint/2010/main" val="33544353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339" y="187067"/>
            <a:ext cx="10515600" cy="1325563"/>
          </a:xfrm>
        </p:spPr>
        <p:txBody>
          <a:bodyPr/>
          <a:lstStyle/>
          <a:p>
            <a:r>
              <a:rPr lang="de-AT" b="1" dirty="0">
                <a:solidFill>
                  <a:schemeClr val="accent1">
                    <a:lumMod val="75000"/>
                  </a:schemeClr>
                </a:solidFill>
              </a:rPr>
              <a:t>Interaction </a:t>
            </a:r>
            <a:r>
              <a:rPr lang="de-AT" b="1" dirty="0" err="1">
                <a:solidFill>
                  <a:schemeClr val="accent1">
                    <a:lumMod val="75000"/>
                  </a:schemeClr>
                </a:solidFill>
              </a:rPr>
              <a:t>of</a:t>
            </a:r>
            <a:r>
              <a:rPr lang="de-AT" b="1" dirty="0">
                <a:solidFill>
                  <a:schemeClr val="accent1">
                    <a:lumMod val="75000"/>
                  </a:schemeClr>
                </a:solidFill>
              </a:rPr>
              <a:t> SEED/ SE-AN and </a:t>
            </a:r>
            <a:r>
              <a:rPr lang="de-AT" b="1" dirty="0" err="1">
                <a:solidFill>
                  <a:schemeClr val="accent1">
                    <a:lumMod val="75000"/>
                  </a:schemeClr>
                </a:solidFill>
              </a:rPr>
              <a:t>aging</a:t>
            </a:r>
            <a:r>
              <a:rPr lang="de-AT" b="1" dirty="0">
                <a:solidFill>
                  <a:schemeClr val="accent1">
                    <a:lumMod val="75000"/>
                  </a:schemeClr>
                </a:solidFill>
              </a:rPr>
              <a:t> </a:t>
            </a:r>
            <a:r>
              <a:rPr lang="de-AT" b="1" dirty="0" err="1">
                <a:solidFill>
                  <a:schemeClr val="accent1">
                    <a:lumMod val="75000"/>
                  </a:schemeClr>
                </a:solidFill>
              </a:rPr>
              <a:t>process</a:t>
            </a:r>
            <a:r>
              <a:rPr lang="de-AT" b="1" dirty="0">
                <a:solidFill>
                  <a:schemeClr val="accent1">
                    <a:lumMod val="75000"/>
                  </a:schemeClr>
                </a:solidFill>
              </a:rPr>
              <a:t> </a:t>
            </a:r>
            <a:endParaRPr lang="de-DE" b="1" dirty="0">
              <a:solidFill>
                <a:schemeClr val="accent1">
                  <a:lumMod val="75000"/>
                </a:schemeClr>
              </a:solidFill>
            </a:endParaRPr>
          </a:p>
        </p:txBody>
      </p:sp>
      <p:sp>
        <p:nvSpPr>
          <p:cNvPr id="3" name="Inhaltsplatzhalter 2"/>
          <p:cNvSpPr>
            <a:spLocks noGrp="1"/>
          </p:cNvSpPr>
          <p:nvPr>
            <p:ph idx="1"/>
          </p:nvPr>
        </p:nvSpPr>
        <p:spPr>
          <a:xfrm>
            <a:off x="571500" y="2178050"/>
            <a:ext cx="10515600" cy="4351338"/>
          </a:xfrm>
        </p:spPr>
        <p:txBody>
          <a:bodyPr/>
          <a:lstStyle/>
          <a:p>
            <a:endParaRPr lang="de-AT" dirty="0"/>
          </a:p>
          <a:p>
            <a:pPr marL="0" indent="0">
              <a:buNone/>
            </a:pPr>
            <a:endParaRPr lang="de-AT" dirty="0"/>
          </a:p>
        </p:txBody>
      </p:sp>
      <p:sp>
        <p:nvSpPr>
          <p:cNvPr id="5" name="Ellipse 4"/>
          <p:cNvSpPr/>
          <p:nvPr/>
        </p:nvSpPr>
        <p:spPr>
          <a:xfrm>
            <a:off x="952500" y="3286125"/>
            <a:ext cx="4343400" cy="24003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3200" b="1" dirty="0">
                <a:solidFill>
                  <a:schemeClr val="tx1"/>
                </a:solidFill>
              </a:rPr>
              <a:t>SEED</a:t>
            </a:r>
          </a:p>
          <a:p>
            <a:pPr algn="ctr"/>
            <a:r>
              <a:rPr lang="de-AT" sz="3200" b="1" dirty="0">
                <a:solidFill>
                  <a:schemeClr val="tx1"/>
                </a:solidFill>
              </a:rPr>
              <a:t>SE-AN</a:t>
            </a:r>
            <a:endParaRPr lang="de-DE" sz="3200" b="1" dirty="0">
              <a:solidFill>
                <a:schemeClr val="tx1"/>
              </a:solidFill>
            </a:endParaRPr>
          </a:p>
        </p:txBody>
      </p:sp>
      <p:sp>
        <p:nvSpPr>
          <p:cNvPr id="6" name="Ellipse 5"/>
          <p:cNvSpPr/>
          <p:nvPr/>
        </p:nvSpPr>
        <p:spPr>
          <a:xfrm>
            <a:off x="5551659" y="3286125"/>
            <a:ext cx="4343400" cy="2386806"/>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tx1"/>
                </a:solidFill>
              </a:rPr>
              <a:t>Aging </a:t>
            </a:r>
            <a:r>
              <a:rPr lang="de-AT" sz="2800" b="1" dirty="0" err="1" smtClean="0">
                <a:solidFill>
                  <a:schemeClr val="tx1"/>
                </a:solidFill>
              </a:rPr>
              <a:t>Process</a:t>
            </a:r>
            <a:endParaRPr lang="de-DE" sz="2800" b="1" dirty="0">
              <a:solidFill>
                <a:schemeClr val="tx1"/>
              </a:solidFill>
            </a:endParaRPr>
          </a:p>
        </p:txBody>
      </p:sp>
      <p:sp>
        <p:nvSpPr>
          <p:cNvPr id="8" name="Ellipse 7"/>
          <p:cNvSpPr/>
          <p:nvPr/>
        </p:nvSpPr>
        <p:spPr>
          <a:xfrm rot="20560502">
            <a:off x="468660" y="2419838"/>
            <a:ext cx="2482031" cy="1455885"/>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2000" b="1" dirty="0">
                <a:solidFill>
                  <a:schemeClr val="tx1"/>
                </a:solidFill>
              </a:rPr>
              <a:t>10/ 20/ 30/ 40 </a:t>
            </a:r>
            <a:r>
              <a:rPr lang="de-AT" sz="2000" b="1" dirty="0" err="1">
                <a:solidFill>
                  <a:schemeClr val="tx1"/>
                </a:solidFill>
              </a:rPr>
              <a:t>years</a:t>
            </a:r>
            <a:r>
              <a:rPr lang="de-AT" sz="2000" b="1" dirty="0">
                <a:solidFill>
                  <a:schemeClr val="tx1"/>
                </a:solidFill>
              </a:rPr>
              <a:t> </a:t>
            </a:r>
            <a:r>
              <a:rPr lang="de-AT" sz="2000" b="1" dirty="0" err="1">
                <a:solidFill>
                  <a:schemeClr val="tx1"/>
                </a:solidFill>
              </a:rPr>
              <a:t>of</a:t>
            </a:r>
            <a:r>
              <a:rPr lang="de-AT" sz="2000" b="1" dirty="0">
                <a:solidFill>
                  <a:schemeClr val="tx1"/>
                </a:solidFill>
              </a:rPr>
              <a:t> </a:t>
            </a:r>
            <a:r>
              <a:rPr lang="de-AT" sz="2000" b="1" dirty="0" smtClean="0">
                <a:solidFill>
                  <a:schemeClr val="tx1"/>
                </a:solidFill>
              </a:rPr>
              <a:t>ED </a:t>
            </a:r>
            <a:r>
              <a:rPr lang="de-AT" sz="2000" b="1" dirty="0" err="1" smtClean="0">
                <a:solidFill>
                  <a:schemeClr val="tx1"/>
                </a:solidFill>
              </a:rPr>
              <a:t>duration</a:t>
            </a:r>
            <a:endParaRPr lang="de-DE" sz="2000" b="1" dirty="0">
              <a:solidFill>
                <a:schemeClr val="tx1"/>
              </a:solidFill>
            </a:endParaRPr>
          </a:p>
        </p:txBody>
      </p:sp>
      <p:sp>
        <p:nvSpPr>
          <p:cNvPr id="9" name="Textfeld 8"/>
          <p:cNvSpPr txBox="1"/>
          <p:nvPr/>
        </p:nvSpPr>
        <p:spPr>
          <a:xfrm>
            <a:off x="3932904" y="1751473"/>
            <a:ext cx="2526890" cy="2062103"/>
          </a:xfrm>
          <a:prstGeom prst="rect">
            <a:avLst/>
          </a:prstGeom>
          <a:solidFill>
            <a:srgbClr val="C00000"/>
          </a:solidFill>
        </p:spPr>
        <p:txBody>
          <a:bodyPr wrap="square" rtlCol="0">
            <a:spAutoFit/>
          </a:bodyPr>
          <a:lstStyle/>
          <a:p>
            <a:r>
              <a:rPr lang="de-AT" sz="3200" b="1" dirty="0" smtClean="0"/>
              <a:t>- Medical </a:t>
            </a:r>
            <a:r>
              <a:rPr lang="de-AT" sz="3200" b="1" dirty="0" err="1" smtClean="0"/>
              <a:t>complications</a:t>
            </a:r>
            <a:r>
              <a:rPr lang="de-AT" sz="3200" b="1" dirty="0" smtClean="0"/>
              <a:t> - </a:t>
            </a:r>
            <a:r>
              <a:rPr lang="de-AT" sz="3200" b="1" dirty="0" err="1" smtClean="0"/>
              <a:t>psychosocial</a:t>
            </a:r>
            <a:r>
              <a:rPr lang="de-AT" sz="3200" b="1" dirty="0" smtClean="0"/>
              <a:t> </a:t>
            </a:r>
            <a:r>
              <a:rPr lang="de-AT" sz="3200" b="1" dirty="0" err="1" smtClean="0"/>
              <a:t>problems</a:t>
            </a:r>
            <a:endParaRPr lang="de-DE" sz="2000" b="1" dirty="0"/>
          </a:p>
        </p:txBody>
      </p:sp>
      <p:sp>
        <p:nvSpPr>
          <p:cNvPr id="4" name="Ellipse 3"/>
          <p:cNvSpPr/>
          <p:nvPr/>
        </p:nvSpPr>
        <p:spPr>
          <a:xfrm rot="1564040">
            <a:off x="8082117" y="2643065"/>
            <a:ext cx="2537030" cy="181681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2800" b="1" dirty="0" err="1">
                <a:solidFill>
                  <a:schemeClr val="tx1"/>
                </a:solidFill>
              </a:rPr>
              <a:t>associated</a:t>
            </a:r>
            <a:r>
              <a:rPr lang="de-AT" sz="2800" b="1" dirty="0">
                <a:solidFill>
                  <a:schemeClr val="tx1"/>
                </a:solidFill>
              </a:rPr>
              <a:t> </a:t>
            </a:r>
            <a:r>
              <a:rPr lang="de-AT" sz="2800" b="1" dirty="0" err="1">
                <a:solidFill>
                  <a:schemeClr val="tx1"/>
                </a:solidFill>
              </a:rPr>
              <a:t>illnesses</a:t>
            </a:r>
            <a:endParaRPr lang="de-DE" sz="2800" dirty="0"/>
          </a:p>
        </p:txBody>
      </p:sp>
      <p:sp>
        <p:nvSpPr>
          <p:cNvPr id="11" name="Nach unten gekrümmter Pfeil 10"/>
          <p:cNvSpPr/>
          <p:nvPr/>
        </p:nvSpPr>
        <p:spPr>
          <a:xfrm>
            <a:off x="2754382" y="1301206"/>
            <a:ext cx="5199916" cy="2120419"/>
          </a:xfrm>
          <a:prstGeom prst="curvedDown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2" name="Nach unten gekrümmter Pfeil 11"/>
          <p:cNvSpPr/>
          <p:nvPr/>
        </p:nvSpPr>
        <p:spPr>
          <a:xfrm rot="10800000">
            <a:off x="2523443" y="5237367"/>
            <a:ext cx="5199916" cy="1650286"/>
          </a:xfrm>
          <a:prstGeom prst="curvedDown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3" name="Textfeld 12"/>
          <p:cNvSpPr txBox="1"/>
          <p:nvPr/>
        </p:nvSpPr>
        <p:spPr>
          <a:xfrm>
            <a:off x="3928106" y="4372429"/>
            <a:ext cx="2531688" cy="2339102"/>
          </a:xfrm>
          <a:prstGeom prst="rect">
            <a:avLst/>
          </a:prstGeom>
          <a:solidFill>
            <a:srgbClr val="C00000"/>
          </a:solidFill>
        </p:spPr>
        <p:txBody>
          <a:bodyPr wrap="square" rtlCol="0">
            <a:spAutoFit/>
          </a:bodyPr>
          <a:lstStyle/>
          <a:p>
            <a:r>
              <a:rPr lang="de-AT" sz="3200" b="1" dirty="0" smtClean="0"/>
              <a:t>-</a:t>
            </a:r>
            <a:r>
              <a:rPr lang="de-AT" sz="3200" b="1" dirty="0" err="1" smtClean="0"/>
              <a:t>denial</a:t>
            </a:r>
            <a:r>
              <a:rPr lang="de-AT" sz="3200" b="1" dirty="0" smtClean="0"/>
              <a:t> </a:t>
            </a:r>
            <a:r>
              <a:rPr lang="de-AT" sz="3200" b="1" dirty="0" err="1" smtClean="0"/>
              <a:t>behavior</a:t>
            </a:r>
            <a:endParaRPr lang="de-AT" sz="3200" b="1" dirty="0" smtClean="0"/>
          </a:p>
          <a:p>
            <a:r>
              <a:rPr lang="de-AT" sz="3200" b="1" dirty="0" smtClean="0"/>
              <a:t> - non-</a:t>
            </a:r>
            <a:r>
              <a:rPr lang="de-AT" sz="3200" b="1" dirty="0" err="1" smtClean="0"/>
              <a:t>compliance</a:t>
            </a:r>
            <a:r>
              <a:rPr lang="de-AT" sz="3200" b="1" dirty="0" smtClean="0"/>
              <a:t> </a:t>
            </a:r>
            <a:endParaRPr lang="de-DE" sz="2000" b="1" dirty="0"/>
          </a:p>
          <a:p>
            <a:endParaRPr lang="de-DE" dirty="0"/>
          </a:p>
        </p:txBody>
      </p:sp>
    </p:spTree>
    <p:extLst>
      <p:ext uri="{BB962C8B-B14F-4D97-AF65-F5344CB8AC3E}">
        <p14:creationId xmlns:p14="http://schemas.microsoft.com/office/powerpoint/2010/main" val="1274850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35280" y="222368"/>
            <a:ext cx="9960864" cy="1143000"/>
          </a:xfrm>
        </p:spPr>
        <p:txBody>
          <a:bodyPr>
            <a:normAutofit/>
          </a:bodyPr>
          <a:lstStyle/>
          <a:p>
            <a:r>
              <a:rPr lang="de-AT" b="1" dirty="0" smtClean="0">
                <a:solidFill>
                  <a:srgbClr val="C00000"/>
                </a:solidFill>
                <a:effectLst>
                  <a:outerShdw blurRad="38100" dist="38100" dir="2700000" algn="tl">
                    <a:srgbClr val="000000">
                      <a:alpha val="43137"/>
                    </a:srgbClr>
                  </a:outerShdw>
                </a:effectLst>
              </a:rPr>
              <a:t>SEED -</a:t>
            </a:r>
            <a:r>
              <a:rPr lang="de-AT" b="1" dirty="0" err="1" smtClean="0">
                <a:solidFill>
                  <a:srgbClr val="C00000"/>
                </a:solidFill>
                <a:effectLst>
                  <a:outerShdw blurRad="38100" dist="38100" dir="2700000" algn="tl">
                    <a:srgbClr val="000000">
                      <a:alpha val="43137"/>
                    </a:srgbClr>
                  </a:outerShdw>
                </a:effectLst>
              </a:rPr>
              <a:t>Severe</a:t>
            </a:r>
            <a:r>
              <a:rPr lang="de-AT" b="1" dirty="0" smtClean="0">
                <a:solidFill>
                  <a:srgbClr val="C00000"/>
                </a:solidFill>
                <a:effectLst>
                  <a:outerShdw blurRad="38100" dist="38100" dir="2700000" algn="tl">
                    <a:srgbClr val="000000">
                      <a:alpha val="43137"/>
                    </a:srgbClr>
                  </a:outerShdw>
                </a:effectLst>
              </a:rPr>
              <a:t> and </a:t>
            </a:r>
            <a:r>
              <a:rPr lang="de-AT" b="1" dirty="0" err="1" smtClean="0">
                <a:solidFill>
                  <a:srgbClr val="C00000"/>
                </a:solidFill>
                <a:effectLst>
                  <a:outerShdw blurRad="38100" dist="38100" dir="2700000" algn="tl">
                    <a:srgbClr val="000000">
                      <a:alpha val="43137"/>
                    </a:srgbClr>
                  </a:outerShdw>
                </a:effectLst>
              </a:rPr>
              <a:t>enduring</a:t>
            </a:r>
            <a:r>
              <a:rPr lang="de-AT" b="1" dirty="0" smtClean="0">
                <a:solidFill>
                  <a:srgbClr val="C00000"/>
                </a:solidFill>
                <a:effectLst>
                  <a:outerShdw blurRad="38100" dist="38100" dir="2700000" algn="tl">
                    <a:srgbClr val="000000">
                      <a:alpha val="43137"/>
                    </a:srgbClr>
                  </a:outerShdw>
                </a:effectLst>
              </a:rPr>
              <a:t> ED (AN/ ED</a:t>
            </a:r>
            <a:endParaRPr lang="de-DE" b="1" dirty="0">
              <a:solidFill>
                <a:srgbClr val="C00000"/>
              </a:solidFill>
              <a:effectLst>
                <a:outerShdw blurRad="38100" dist="38100" dir="2700000" algn="tl">
                  <a:srgbClr val="000000">
                    <a:alpha val="43137"/>
                  </a:srgbClr>
                </a:outerShdw>
              </a:effectLst>
            </a:endParaRPr>
          </a:p>
        </p:txBody>
      </p:sp>
      <p:sp>
        <p:nvSpPr>
          <p:cNvPr id="5" name="Rechteck 4"/>
          <p:cNvSpPr/>
          <p:nvPr/>
        </p:nvSpPr>
        <p:spPr bwMode="auto">
          <a:xfrm>
            <a:off x="627888" y="1727096"/>
            <a:ext cx="8280920" cy="3096344"/>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indent="-285750" eaLnBrk="0" fontAlgn="base" hangingPunct="0">
              <a:spcBef>
                <a:spcPct val="0"/>
              </a:spcBef>
              <a:spcAft>
                <a:spcPct val="0"/>
              </a:spcAft>
              <a:buFontTx/>
              <a:buChar char="-"/>
            </a:pPr>
            <a:r>
              <a:rPr lang="de-AT" sz="2000" u="sng" dirty="0"/>
              <a:t>Noch keine eigene </a:t>
            </a:r>
            <a:r>
              <a:rPr lang="de-AT" sz="2000" u="sng" dirty="0" smtClean="0"/>
              <a:t>Diagnose</a:t>
            </a:r>
          </a:p>
          <a:p>
            <a:pPr eaLnBrk="0" fontAlgn="base" hangingPunct="0">
              <a:spcBef>
                <a:spcPct val="0"/>
              </a:spcBef>
              <a:spcAft>
                <a:spcPct val="0"/>
              </a:spcAft>
            </a:pPr>
            <a:r>
              <a:rPr lang="de-AT" sz="2000" u="sng" dirty="0" smtClean="0"/>
              <a:t> </a:t>
            </a:r>
            <a:endParaRPr lang="de-AT" sz="2000" u="sng" dirty="0"/>
          </a:p>
          <a:p>
            <a:pPr marL="285750" indent="-285750" eaLnBrk="0" fontAlgn="base" hangingPunct="0">
              <a:spcBef>
                <a:spcPct val="0"/>
              </a:spcBef>
              <a:spcAft>
                <a:spcPct val="0"/>
              </a:spcAft>
              <a:buFontTx/>
              <a:buChar char="-"/>
            </a:pPr>
            <a:r>
              <a:rPr lang="de-AT" sz="2000" dirty="0"/>
              <a:t>Ziel ist Subkategorie in DSM/ ICD</a:t>
            </a:r>
          </a:p>
          <a:p>
            <a:pPr marL="285750" indent="-285750" eaLnBrk="0" fontAlgn="base" hangingPunct="0">
              <a:spcBef>
                <a:spcPct val="0"/>
              </a:spcBef>
              <a:spcAft>
                <a:spcPct val="0"/>
              </a:spcAft>
              <a:buFontTx/>
              <a:buChar char="-"/>
            </a:pPr>
            <a:endParaRPr lang="de-AT" sz="2000" u="sng" dirty="0"/>
          </a:p>
          <a:p>
            <a:pPr marL="285750" indent="-285750" eaLnBrk="0" fontAlgn="base" hangingPunct="0">
              <a:spcBef>
                <a:spcPct val="0"/>
              </a:spcBef>
              <a:spcAft>
                <a:spcPct val="0"/>
              </a:spcAft>
              <a:buFontTx/>
              <a:buChar char="-"/>
            </a:pPr>
            <a:r>
              <a:rPr lang="de-AT" sz="2000" dirty="0"/>
              <a:t>Neuer Begriff im Kontext von Anorexia </a:t>
            </a:r>
            <a:r>
              <a:rPr lang="de-AT" sz="2000" dirty="0" err="1"/>
              <a:t>nervosa</a:t>
            </a:r>
            <a:r>
              <a:rPr lang="de-AT" sz="2000" dirty="0"/>
              <a:t> und </a:t>
            </a:r>
            <a:r>
              <a:rPr lang="de-AT" sz="2000" dirty="0" err="1"/>
              <a:t>Bulimia</a:t>
            </a:r>
            <a:r>
              <a:rPr lang="de-AT" sz="2000" dirty="0"/>
              <a:t> </a:t>
            </a:r>
            <a:r>
              <a:rPr lang="de-AT" sz="2000" dirty="0" err="1"/>
              <a:t>nervosa</a:t>
            </a:r>
            <a:endParaRPr lang="de-AT" sz="2000" dirty="0"/>
          </a:p>
          <a:p>
            <a:pPr marL="285750" indent="-285750" eaLnBrk="0" fontAlgn="base" hangingPunct="0">
              <a:spcBef>
                <a:spcPct val="0"/>
              </a:spcBef>
              <a:spcAft>
                <a:spcPct val="0"/>
              </a:spcAft>
              <a:buFontTx/>
              <a:buChar char="-"/>
            </a:pPr>
            <a:endParaRPr lang="de-AT" sz="2000" dirty="0"/>
          </a:p>
          <a:p>
            <a:pPr marL="285750" indent="-285750" eaLnBrk="0" fontAlgn="base" hangingPunct="0">
              <a:spcBef>
                <a:spcPct val="0"/>
              </a:spcBef>
              <a:spcAft>
                <a:spcPct val="0"/>
              </a:spcAft>
              <a:buFontTx/>
              <a:buChar char="-"/>
            </a:pPr>
            <a:r>
              <a:rPr lang="de-AT" sz="2000" dirty="0"/>
              <a:t>Differenzierung von schweren und chronischen Verläufen</a:t>
            </a:r>
          </a:p>
          <a:p>
            <a:pPr eaLnBrk="0" fontAlgn="base" hangingPunct="0">
              <a:spcBef>
                <a:spcPct val="0"/>
              </a:spcBef>
              <a:spcAft>
                <a:spcPct val="0"/>
              </a:spcAft>
            </a:pPr>
            <a:endParaRPr lang="de-AT" dirty="0"/>
          </a:p>
          <a:p>
            <a:pPr eaLnBrk="0" fontAlgn="base" hangingPunct="0">
              <a:spcBef>
                <a:spcPct val="0"/>
              </a:spcBef>
              <a:spcAft>
                <a:spcPct val="0"/>
              </a:spcAft>
            </a:pPr>
            <a:endParaRPr lang="de-AT" dirty="0"/>
          </a:p>
        </p:txBody>
      </p:sp>
      <p:sp>
        <p:nvSpPr>
          <p:cNvPr id="6" name="Rechteck 5"/>
          <p:cNvSpPr/>
          <p:nvPr/>
        </p:nvSpPr>
        <p:spPr bwMode="auto">
          <a:xfrm>
            <a:off x="446752" y="6101296"/>
            <a:ext cx="10763792" cy="47667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de-AT" sz="1400" dirty="0" err="1">
                <a:latin typeface="Times New Roman" pitchFamily="18" charset="0"/>
              </a:rPr>
              <a:t>Wonderlich</a:t>
            </a:r>
            <a:r>
              <a:rPr lang="de-AT" sz="1400" dirty="0">
                <a:latin typeface="Times New Roman" pitchFamily="18" charset="0"/>
              </a:rPr>
              <a:t> et al, IJED, 2020; Hay &amp; </a:t>
            </a:r>
            <a:r>
              <a:rPr lang="de-AT" sz="1400" dirty="0" err="1">
                <a:latin typeface="Times New Roman" pitchFamily="18" charset="0"/>
              </a:rPr>
              <a:t>Touyz</a:t>
            </a:r>
            <a:r>
              <a:rPr lang="de-AT" sz="1400" dirty="0">
                <a:latin typeface="Times New Roman" pitchFamily="18" charset="0"/>
              </a:rPr>
              <a:t>, 2018 J EAT Dis; </a:t>
            </a:r>
            <a:r>
              <a:rPr lang="de-AT" sz="1400" dirty="0" err="1">
                <a:latin typeface="Times New Roman" pitchFamily="18" charset="0"/>
              </a:rPr>
              <a:t>Broomfeld</a:t>
            </a:r>
            <a:r>
              <a:rPr lang="de-AT" sz="1400" dirty="0">
                <a:latin typeface="Times New Roman" pitchFamily="18" charset="0"/>
              </a:rPr>
              <a:t> et al, IJED, 2017; Robinson, 2015, </a:t>
            </a:r>
            <a:r>
              <a:rPr lang="de-AT" sz="1400" dirty="0" err="1">
                <a:latin typeface="Times New Roman" pitchFamily="18" charset="0"/>
              </a:rPr>
              <a:t>Eur</a:t>
            </a:r>
            <a:r>
              <a:rPr lang="de-AT" sz="1400" dirty="0">
                <a:latin typeface="Times New Roman" pitchFamily="18" charset="0"/>
              </a:rPr>
              <a:t> </a:t>
            </a:r>
            <a:r>
              <a:rPr lang="de-AT" sz="1400" dirty="0" err="1">
                <a:latin typeface="Times New Roman" pitchFamily="18" charset="0"/>
              </a:rPr>
              <a:t>Eat</a:t>
            </a:r>
            <a:r>
              <a:rPr lang="de-AT" sz="1400" dirty="0">
                <a:latin typeface="Times New Roman" pitchFamily="18" charset="0"/>
              </a:rPr>
              <a:t> </a:t>
            </a:r>
            <a:r>
              <a:rPr lang="de-AT" sz="1400" dirty="0" err="1">
                <a:latin typeface="Times New Roman" pitchFamily="18" charset="0"/>
              </a:rPr>
              <a:t>Disorderd</a:t>
            </a:r>
            <a:r>
              <a:rPr lang="de-AT" sz="1400" dirty="0">
                <a:latin typeface="Times New Roman" pitchFamily="18" charset="0"/>
              </a:rPr>
              <a:t> </a:t>
            </a:r>
            <a:r>
              <a:rPr lang="de-AT" sz="1400" dirty="0" err="1">
                <a:latin typeface="Times New Roman" pitchFamily="18" charset="0"/>
              </a:rPr>
              <a:t>Rev</a:t>
            </a:r>
            <a:r>
              <a:rPr lang="de-AT" sz="1400" dirty="0">
                <a:latin typeface="Times New Roman" pitchFamily="18" charset="0"/>
              </a:rPr>
              <a:t>; </a:t>
            </a:r>
            <a:endParaRPr lang="de-DE" sz="1400" dirty="0">
              <a:latin typeface="Times New Roman" pitchFamily="18" charset="0"/>
            </a:endParaRPr>
          </a:p>
        </p:txBody>
      </p:sp>
      <p:sp>
        <p:nvSpPr>
          <p:cNvPr id="3" name="Rechteck 2"/>
          <p:cNvSpPr/>
          <p:nvPr/>
        </p:nvSpPr>
        <p:spPr>
          <a:xfrm>
            <a:off x="1175463" y="1485944"/>
            <a:ext cx="9306370" cy="40507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AT" sz="2800" u="sng" dirty="0" smtClean="0">
                <a:solidFill>
                  <a:schemeClr val="tx1"/>
                </a:solidFill>
              </a:rPr>
              <a:t>Vorgeschlagene Kriterien </a:t>
            </a:r>
            <a:r>
              <a:rPr lang="de-AT" sz="2800" u="sng" dirty="0" err="1">
                <a:solidFill>
                  <a:schemeClr val="tx1"/>
                </a:solidFill>
              </a:rPr>
              <a:t>for</a:t>
            </a:r>
            <a:r>
              <a:rPr lang="de-AT" sz="2800" u="sng" dirty="0">
                <a:solidFill>
                  <a:schemeClr val="tx1"/>
                </a:solidFill>
              </a:rPr>
              <a:t> </a:t>
            </a:r>
            <a:r>
              <a:rPr lang="de-AT" sz="2800" u="sng" dirty="0" smtClean="0">
                <a:solidFill>
                  <a:schemeClr val="tx1"/>
                </a:solidFill>
              </a:rPr>
              <a:t>SE-AN/BN, </a:t>
            </a:r>
            <a:r>
              <a:rPr lang="de-AT" u="sng" dirty="0" err="1">
                <a:solidFill>
                  <a:schemeClr val="tx1"/>
                </a:solidFill>
              </a:rPr>
              <a:t>by</a:t>
            </a:r>
            <a:r>
              <a:rPr lang="de-AT" u="sng" dirty="0">
                <a:solidFill>
                  <a:schemeClr val="tx1"/>
                </a:solidFill>
              </a:rPr>
              <a:t> Hay &amp; </a:t>
            </a:r>
            <a:r>
              <a:rPr lang="de-AT" u="sng" dirty="0" err="1">
                <a:solidFill>
                  <a:schemeClr val="tx1"/>
                </a:solidFill>
              </a:rPr>
              <a:t>Touyz</a:t>
            </a:r>
            <a:r>
              <a:rPr lang="de-AT" u="sng" dirty="0">
                <a:solidFill>
                  <a:schemeClr val="tx1"/>
                </a:solidFill>
              </a:rPr>
              <a:t>, J </a:t>
            </a:r>
            <a:r>
              <a:rPr lang="de-AT" u="sng" dirty="0" err="1">
                <a:solidFill>
                  <a:schemeClr val="tx1"/>
                </a:solidFill>
              </a:rPr>
              <a:t>Eat</a:t>
            </a:r>
            <a:r>
              <a:rPr lang="de-AT" u="sng" dirty="0">
                <a:solidFill>
                  <a:schemeClr val="tx1"/>
                </a:solidFill>
              </a:rPr>
              <a:t> </a:t>
            </a:r>
            <a:r>
              <a:rPr lang="de-AT" u="sng" dirty="0" err="1">
                <a:solidFill>
                  <a:schemeClr val="tx1"/>
                </a:solidFill>
              </a:rPr>
              <a:t>Disord</a:t>
            </a:r>
            <a:r>
              <a:rPr lang="de-AT" u="sng" dirty="0">
                <a:solidFill>
                  <a:schemeClr val="tx1"/>
                </a:solidFill>
              </a:rPr>
              <a:t>. </a:t>
            </a:r>
            <a:r>
              <a:rPr lang="de-AT" u="sng" dirty="0" smtClean="0">
                <a:solidFill>
                  <a:schemeClr val="tx1"/>
                </a:solidFill>
              </a:rPr>
              <a:t>2018</a:t>
            </a:r>
          </a:p>
          <a:p>
            <a:endParaRPr lang="de-AT" u="sng" dirty="0">
              <a:solidFill>
                <a:schemeClr val="tx1"/>
              </a:solidFill>
            </a:endParaRPr>
          </a:p>
          <a:p>
            <a:pPr marL="800100" lvl="1" indent="-342900">
              <a:buAutoNum type="arabicParenR"/>
            </a:pPr>
            <a:r>
              <a:rPr lang="de-AT" sz="2800" dirty="0" smtClean="0">
                <a:solidFill>
                  <a:schemeClr val="tx1"/>
                </a:solidFill>
              </a:rPr>
              <a:t>Anhaltender </a:t>
            </a:r>
            <a:r>
              <a:rPr lang="de-AT" sz="2800" u="sng" dirty="0" smtClean="0">
                <a:solidFill>
                  <a:schemeClr val="tx1"/>
                </a:solidFill>
              </a:rPr>
              <a:t>Zustand von Nahrungsrestriktion</a:t>
            </a:r>
            <a:r>
              <a:rPr lang="de-AT" sz="2800" dirty="0" smtClean="0">
                <a:solidFill>
                  <a:schemeClr val="tx1"/>
                </a:solidFill>
              </a:rPr>
              <a:t>, Untergewicht und Überbewertung von </a:t>
            </a:r>
            <a:r>
              <a:rPr lang="de-AT" sz="2800" dirty="0">
                <a:solidFill>
                  <a:schemeClr val="tx1"/>
                </a:solidFill>
              </a:rPr>
              <a:t>G</a:t>
            </a:r>
            <a:r>
              <a:rPr lang="de-AT" sz="2800" dirty="0" smtClean="0">
                <a:solidFill>
                  <a:schemeClr val="tx1"/>
                </a:solidFill>
              </a:rPr>
              <a:t>ewicht/ Form mit funktioneller Einschränkung</a:t>
            </a:r>
          </a:p>
          <a:p>
            <a:pPr marL="800100" lvl="1" indent="-342900">
              <a:buAutoNum type="arabicParenR"/>
            </a:pPr>
            <a:endParaRPr lang="de-AT" sz="2800" dirty="0">
              <a:solidFill>
                <a:schemeClr val="tx1"/>
              </a:solidFill>
            </a:endParaRPr>
          </a:p>
          <a:p>
            <a:pPr marL="800100" lvl="1" indent="-342900">
              <a:buAutoNum type="arabicParenR"/>
            </a:pPr>
            <a:r>
              <a:rPr lang="de-AT" sz="2800" u="sng" dirty="0" smtClean="0">
                <a:solidFill>
                  <a:schemeClr val="tx1"/>
                </a:solidFill>
              </a:rPr>
              <a:t>Krankheitsdauer von mindestens  </a:t>
            </a:r>
            <a:r>
              <a:rPr lang="de-AT" sz="2800" u="sng" dirty="0">
                <a:solidFill>
                  <a:schemeClr val="tx1"/>
                </a:solidFill>
              </a:rPr>
              <a:t>3 </a:t>
            </a:r>
            <a:r>
              <a:rPr lang="de-AT" sz="2800" u="sng" dirty="0" smtClean="0">
                <a:solidFill>
                  <a:schemeClr val="tx1"/>
                </a:solidFill>
              </a:rPr>
              <a:t>Jahren</a:t>
            </a:r>
          </a:p>
          <a:p>
            <a:pPr lvl="1"/>
            <a:endParaRPr lang="de-AT" sz="2800" dirty="0">
              <a:solidFill>
                <a:schemeClr val="tx1"/>
              </a:solidFill>
            </a:endParaRPr>
          </a:p>
          <a:p>
            <a:pPr marL="800100" lvl="1" indent="-342900">
              <a:buAutoNum type="arabicParenR"/>
            </a:pPr>
            <a:r>
              <a:rPr lang="de-AT" sz="2800" u="sng" dirty="0" smtClean="0">
                <a:solidFill>
                  <a:schemeClr val="tx1"/>
                </a:solidFill>
              </a:rPr>
              <a:t>Mindestens 2 Behandlungen</a:t>
            </a:r>
            <a:r>
              <a:rPr lang="de-AT" sz="2800" dirty="0" smtClean="0">
                <a:solidFill>
                  <a:schemeClr val="tx1"/>
                </a:solidFill>
              </a:rPr>
              <a:t>, die evidenzbasiert waren</a:t>
            </a:r>
            <a:endParaRPr lang="de-DE" sz="2800" dirty="0">
              <a:solidFill>
                <a:schemeClr val="tx1"/>
              </a:solidFill>
            </a:endParaRPr>
          </a:p>
        </p:txBody>
      </p:sp>
    </p:spTree>
    <p:extLst>
      <p:ext uri="{BB962C8B-B14F-4D97-AF65-F5344CB8AC3E}">
        <p14:creationId xmlns:p14="http://schemas.microsoft.com/office/powerpoint/2010/main" val="18475471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2520" y="373800"/>
            <a:ext cx="7772400" cy="659160"/>
          </a:xfrm>
        </p:spPr>
        <p:txBody>
          <a:bodyPr/>
          <a:lstStyle/>
          <a:p>
            <a:r>
              <a:rPr lang="de-AT" sz="4000" b="1" dirty="0" err="1"/>
              <a:t>Literature</a:t>
            </a:r>
            <a:r>
              <a:rPr lang="de-AT" sz="4000" b="1" dirty="0"/>
              <a:t> - SEED</a:t>
            </a:r>
            <a:endParaRPr lang="de-DE" sz="4000" b="1" dirty="0"/>
          </a:p>
        </p:txBody>
      </p:sp>
      <p:sp>
        <p:nvSpPr>
          <p:cNvPr id="4" name="Rechteck 3"/>
          <p:cNvSpPr/>
          <p:nvPr/>
        </p:nvSpPr>
        <p:spPr>
          <a:xfrm>
            <a:off x="376146" y="1032960"/>
            <a:ext cx="11245536" cy="6924973"/>
          </a:xfrm>
          <a:prstGeom prst="rect">
            <a:avLst/>
          </a:prstGeom>
        </p:spPr>
        <p:txBody>
          <a:bodyPr wrap="square">
            <a:spAutoFit/>
          </a:bodyPr>
          <a:lstStyle/>
          <a:p>
            <a:pPr marL="342900" indent="-342900">
              <a:buFont typeface="Arial" panose="020B0604020202020204" pitchFamily="34" charset="0"/>
              <a:buChar char="•"/>
            </a:pPr>
            <a:r>
              <a:rPr lang="en-US" sz="1600" dirty="0">
                <a:solidFill>
                  <a:srgbClr val="333333"/>
                </a:solidFill>
              </a:rPr>
              <a:t>Hay, P &amp; </a:t>
            </a:r>
            <a:r>
              <a:rPr lang="en-US" sz="1600" dirty="0" err="1">
                <a:solidFill>
                  <a:srgbClr val="333333"/>
                </a:solidFill>
              </a:rPr>
              <a:t>Touyz</a:t>
            </a:r>
            <a:r>
              <a:rPr lang="en-US" sz="1600" dirty="0">
                <a:solidFill>
                  <a:srgbClr val="333333"/>
                </a:solidFill>
              </a:rPr>
              <a:t>, </a:t>
            </a:r>
            <a:r>
              <a:rPr lang="en-US" sz="1600" dirty="0" err="1">
                <a:solidFill>
                  <a:srgbClr val="333333"/>
                </a:solidFill>
              </a:rPr>
              <a:t>S.</a:t>
            </a:r>
            <a:r>
              <a:rPr lang="en-US" sz="1600" dirty="0" err="1">
                <a:solidFill>
                  <a:srgbClr val="000000"/>
                </a:solidFill>
              </a:rPr>
              <a:t>Treatment</a:t>
            </a:r>
            <a:r>
              <a:rPr lang="en-US" sz="1600" dirty="0">
                <a:solidFill>
                  <a:srgbClr val="000000"/>
                </a:solidFill>
              </a:rPr>
              <a:t> of patients with severe and enduring eating disorders, </a:t>
            </a:r>
            <a:r>
              <a:rPr lang="en-US" sz="1600" dirty="0" err="1"/>
              <a:t>Curr</a:t>
            </a:r>
            <a:r>
              <a:rPr lang="en-US" sz="1600" dirty="0"/>
              <a:t> </a:t>
            </a:r>
            <a:r>
              <a:rPr lang="en-US" sz="1600" dirty="0" err="1"/>
              <a:t>Opin</a:t>
            </a:r>
            <a:r>
              <a:rPr lang="en-US" sz="1600" dirty="0"/>
              <a:t> </a:t>
            </a:r>
            <a:r>
              <a:rPr lang="en-US" sz="1600" dirty="0" err="1"/>
              <a:t>Psychiat</a:t>
            </a:r>
            <a:r>
              <a:rPr lang="en-US" sz="1600" dirty="0"/>
              <a:t>, 2015</a:t>
            </a:r>
          </a:p>
          <a:p>
            <a:pPr lvl="0"/>
            <a:endParaRPr lang="de-AT" altLang="de-DE" sz="1600" dirty="0">
              <a:solidFill>
                <a:srgbClr val="212121"/>
              </a:solidFill>
            </a:endParaRPr>
          </a:p>
          <a:p>
            <a:pPr marL="342900" indent="-342900">
              <a:buFont typeface="Arial" panose="020B0604020202020204" pitchFamily="34" charset="0"/>
              <a:buChar char="•"/>
            </a:pPr>
            <a:r>
              <a:rPr lang="de-DE" sz="1600" dirty="0"/>
              <a:t>Wildes E, </a:t>
            </a:r>
            <a:r>
              <a:rPr lang="de-DE" sz="1600" dirty="0" err="1"/>
              <a:t>Forbush</a:t>
            </a:r>
            <a:r>
              <a:rPr lang="de-DE" sz="1600" dirty="0"/>
              <a:t> KT, </a:t>
            </a:r>
            <a:r>
              <a:rPr lang="de-DE" sz="1600" dirty="0" err="1"/>
              <a:t>Hagan</a:t>
            </a:r>
            <a:r>
              <a:rPr lang="de-DE" sz="1600" dirty="0"/>
              <a:t> KE, et al. </a:t>
            </a:r>
            <a:r>
              <a:rPr lang="de-DE" sz="1600" dirty="0" err="1"/>
              <a:t>Characterizing</a:t>
            </a:r>
            <a:r>
              <a:rPr lang="de-DE" sz="1600" dirty="0"/>
              <a:t> </a:t>
            </a:r>
            <a:r>
              <a:rPr lang="de-DE" sz="1600" dirty="0" err="1"/>
              <a:t>Severe</a:t>
            </a:r>
            <a:r>
              <a:rPr lang="de-DE" sz="1600" dirty="0"/>
              <a:t> </a:t>
            </a:r>
            <a:r>
              <a:rPr lang="de-DE" sz="1600" dirty="0" err="1"/>
              <a:t>and</a:t>
            </a:r>
            <a:r>
              <a:rPr lang="de-DE" sz="1600" dirty="0"/>
              <a:t> </a:t>
            </a:r>
            <a:r>
              <a:rPr lang="de-DE" sz="1600" dirty="0" err="1"/>
              <a:t>Enduring</a:t>
            </a:r>
            <a:r>
              <a:rPr lang="de-DE" sz="1600" dirty="0"/>
              <a:t> Anorexia </a:t>
            </a:r>
            <a:r>
              <a:rPr lang="de-DE" sz="1600" dirty="0" err="1"/>
              <a:t>Nervosa</a:t>
            </a:r>
            <a:r>
              <a:rPr lang="de-DE" sz="1600" dirty="0"/>
              <a:t>: An </a:t>
            </a:r>
            <a:r>
              <a:rPr lang="de-DE" sz="1600" dirty="0" err="1"/>
              <a:t>Empirical</a:t>
            </a:r>
            <a:r>
              <a:rPr lang="de-DE" sz="1600" dirty="0"/>
              <a:t> Approach Jennifer. </a:t>
            </a:r>
            <a:r>
              <a:rPr lang="de-DE" altLang="de-DE" sz="1600" dirty="0" err="1">
                <a:solidFill>
                  <a:srgbClr val="212121"/>
                </a:solidFill>
              </a:rPr>
              <a:t>Int</a:t>
            </a:r>
            <a:r>
              <a:rPr lang="de-DE" altLang="de-DE" sz="1600" dirty="0">
                <a:solidFill>
                  <a:srgbClr val="212121"/>
                </a:solidFill>
              </a:rPr>
              <a:t> J </a:t>
            </a:r>
            <a:r>
              <a:rPr lang="de-DE" altLang="de-DE" sz="1600" dirty="0" err="1">
                <a:solidFill>
                  <a:srgbClr val="212121"/>
                </a:solidFill>
              </a:rPr>
              <a:t>Eat</a:t>
            </a:r>
            <a:r>
              <a:rPr lang="de-DE" altLang="de-DE" sz="1600" dirty="0">
                <a:solidFill>
                  <a:srgbClr val="212121"/>
                </a:solidFill>
              </a:rPr>
              <a:t> </a:t>
            </a:r>
            <a:r>
              <a:rPr lang="de-DE" altLang="de-DE" sz="1600" dirty="0" err="1">
                <a:solidFill>
                  <a:srgbClr val="212121"/>
                </a:solidFill>
              </a:rPr>
              <a:t>Disord</a:t>
            </a:r>
            <a:r>
              <a:rPr lang="de-DE" altLang="de-DE" sz="1600" dirty="0">
                <a:solidFill>
                  <a:srgbClr val="212121"/>
                </a:solidFill>
              </a:rPr>
              <a:t>, 2017</a:t>
            </a:r>
          </a:p>
          <a:p>
            <a:pPr marL="342900" indent="-342900">
              <a:buFont typeface="Arial" panose="020B0604020202020204" pitchFamily="34" charset="0"/>
              <a:buChar char="•"/>
            </a:pPr>
            <a:endParaRPr lang="de-AT" altLang="de-DE" sz="1600" dirty="0">
              <a:solidFill>
                <a:srgbClr val="212121"/>
              </a:solidFill>
            </a:endParaRPr>
          </a:p>
          <a:p>
            <a:pPr marL="342900" indent="-342900">
              <a:buFont typeface="Arial" panose="020B0604020202020204" pitchFamily="34" charset="0"/>
              <a:buChar char="•"/>
            </a:pPr>
            <a:r>
              <a:rPr lang="de-DE" altLang="de-DE" sz="1600" dirty="0">
                <a:solidFill>
                  <a:srgbClr val="212121"/>
                </a:solidFill>
              </a:rPr>
              <a:t>Kaplan AS &amp; </a:t>
            </a:r>
            <a:r>
              <a:rPr lang="de-DE" altLang="de-DE" sz="1600" dirty="0" err="1">
                <a:solidFill>
                  <a:srgbClr val="212121"/>
                </a:solidFill>
              </a:rPr>
              <a:t>Strober</a:t>
            </a:r>
            <a:r>
              <a:rPr lang="de-DE" altLang="de-DE" sz="1600" dirty="0">
                <a:solidFill>
                  <a:srgbClr val="212121"/>
                </a:solidFill>
              </a:rPr>
              <a:t> M: </a:t>
            </a:r>
            <a:r>
              <a:rPr lang="de-DE" altLang="de-DE" sz="1600" dirty="0" err="1">
                <a:solidFill>
                  <a:srgbClr val="212121"/>
                </a:solidFill>
              </a:rPr>
              <a:t>Severe</a:t>
            </a:r>
            <a:r>
              <a:rPr lang="de-DE" altLang="de-DE" sz="1600" dirty="0">
                <a:solidFill>
                  <a:srgbClr val="212121"/>
                </a:solidFill>
              </a:rPr>
              <a:t> </a:t>
            </a:r>
            <a:r>
              <a:rPr lang="de-DE" altLang="de-DE" sz="1600" dirty="0" err="1">
                <a:solidFill>
                  <a:srgbClr val="212121"/>
                </a:solidFill>
              </a:rPr>
              <a:t>and</a:t>
            </a:r>
            <a:r>
              <a:rPr lang="de-DE" altLang="de-DE" sz="1600" dirty="0">
                <a:solidFill>
                  <a:srgbClr val="212121"/>
                </a:solidFill>
              </a:rPr>
              <a:t> </a:t>
            </a:r>
            <a:r>
              <a:rPr lang="de-DE" altLang="de-DE" sz="1600" dirty="0" err="1">
                <a:solidFill>
                  <a:srgbClr val="212121"/>
                </a:solidFill>
              </a:rPr>
              <a:t>enduring</a:t>
            </a:r>
            <a:r>
              <a:rPr lang="de-DE" altLang="de-DE" sz="1600" dirty="0">
                <a:solidFill>
                  <a:srgbClr val="212121"/>
                </a:solidFill>
              </a:rPr>
              <a:t> </a:t>
            </a:r>
            <a:r>
              <a:rPr lang="de-DE" altLang="de-DE" sz="1600" dirty="0" err="1">
                <a:solidFill>
                  <a:srgbClr val="212121"/>
                </a:solidFill>
              </a:rPr>
              <a:t>anorexia</a:t>
            </a:r>
            <a:r>
              <a:rPr lang="de-DE" altLang="de-DE" sz="1600" dirty="0">
                <a:solidFill>
                  <a:srgbClr val="212121"/>
                </a:solidFill>
              </a:rPr>
              <a:t> </a:t>
            </a:r>
            <a:r>
              <a:rPr lang="de-DE" altLang="de-DE" sz="1600" dirty="0" err="1">
                <a:solidFill>
                  <a:srgbClr val="212121"/>
                </a:solidFill>
              </a:rPr>
              <a:t>nervosa</a:t>
            </a:r>
            <a:r>
              <a:rPr lang="de-DE" altLang="de-DE" sz="1600" dirty="0">
                <a:solidFill>
                  <a:srgbClr val="212121"/>
                </a:solidFill>
              </a:rPr>
              <a:t>: Can </a:t>
            </a:r>
            <a:r>
              <a:rPr lang="de-DE" altLang="de-DE" sz="1600" dirty="0" err="1">
                <a:solidFill>
                  <a:srgbClr val="212121"/>
                </a:solidFill>
              </a:rPr>
              <a:t>risk</a:t>
            </a:r>
            <a:r>
              <a:rPr lang="de-DE" altLang="de-DE" sz="1600" dirty="0">
                <a:solidFill>
                  <a:srgbClr val="212121"/>
                </a:solidFill>
              </a:rPr>
              <a:t> </a:t>
            </a:r>
            <a:r>
              <a:rPr lang="de-DE" altLang="de-DE" sz="1600" dirty="0" err="1">
                <a:solidFill>
                  <a:srgbClr val="212121"/>
                </a:solidFill>
              </a:rPr>
              <a:t>of</a:t>
            </a:r>
            <a:r>
              <a:rPr lang="de-DE" altLang="de-DE" sz="1600" dirty="0">
                <a:solidFill>
                  <a:srgbClr val="212121"/>
                </a:solidFill>
              </a:rPr>
              <a:t> </a:t>
            </a:r>
            <a:r>
              <a:rPr lang="de-DE" altLang="de-DE" sz="1600" dirty="0" err="1">
                <a:solidFill>
                  <a:srgbClr val="212121"/>
                </a:solidFill>
              </a:rPr>
              <a:t>persisting</a:t>
            </a:r>
            <a:r>
              <a:rPr lang="de-DE" altLang="de-DE" sz="1600" dirty="0">
                <a:solidFill>
                  <a:srgbClr val="212121"/>
                </a:solidFill>
              </a:rPr>
              <a:t> </a:t>
            </a:r>
            <a:r>
              <a:rPr lang="de-DE" altLang="de-DE" sz="1600" dirty="0" err="1">
                <a:solidFill>
                  <a:srgbClr val="212121"/>
                </a:solidFill>
              </a:rPr>
              <a:t>illness</a:t>
            </a:r>
            <a:r>
              <a:rPr lang="de-DE" altLang="de-DE" sz="1600" dirty="0">
                <a:solidFill>
                  <a:srgbClr val="212121"/>
                </a:solidFill>
              </a:rPr>
              <a:t> </a:t>
            </a:r>
            <a:r>
              <a:rPr lang="de-DE" altLang="de-DE" sz="1600" dirty="0" err="1">
                <a:solidFill>
                  <a:srgbClr val="212121"/>
                </a:solidFill>
              </a:rPr>
              <a:t>be</a:t>
            </a:r>
            <a:r>
              <a:rPr lang="de-DE" altLang="de-DE" sz="1600" dirty="0">
                <a:solidFill>
                  <a:srgbClr val="212121"/>
                </a:solidFill>
              </a:rPr>
              <a:t> </a:t>
            </a:r>
            <a:r>
              <a:rPr lang="de-DE" altLang="de-DE" sz="1600" dirty="0" err="1">
                <a:solidFill>
                  <a:srgbClr val="212121"/>
                </a:solidFill>
              </a:rPr>
              <a:t>identified</a:t>
            </a:r>
            <a:r>
              <a:rPr lang="de-DE" altLang="de-DE" sz="1600" dirty="0">
                <a:solidFill>
                  <a:srgbClr val="212121"/>
                </a:solidFill>
              </a:rPr>
              <a:t>, </a:t>
            </a:r>
            <a:r>
              <a:rPr lang="de-DE" altLang="de-DE" sz="1600" dirty="0" err="1">
                <a:solidFill>
                  <a:srgbClr val="212121"/>
                </a:solidFill>
              </a:rPr>
              <a:t>and</a:t>
            </a:r>
            <a:r>
              <a:rPr lang="de-DE" altLang="de-DE" sz="1600" dirty="0">
                <a:solidFill>
                  <a:srgbClr val="212121"/>
                </a:solidFill>
              </a:rPr>
              <a:t> </a:t>
            </a:r>
            <a:r>
              <a:rPr lang="de-DE" altLang="de-DE" sz="1600" dirty="0" err="1">
                <a:solidFill>
                  <a:srgbClr val="212121"/>
                </a:solidFill>
              </a:rPr>
              <a:t>prevented</a:t>
            </a:r>
            <a:r>
              <a:rPr lang="de-DE" altLang="de-DE" sz="1600" dirty="0">
                <a:solidFill>
                  <a:srgbClr val="212121"/>
                </a:solidFill>
              </a:rPr>
              <a:t>, in </a:t>
            </a:r>
            <a:r>
              <a:rPr lang="de-DE" altLang="de-DE" sz="1600" dirty="0" err="1">
                <a:solidFill>
                  <a:srgbClr val="212121"/>
                </a:solidFill>
              </a:rPr>
              <a:t>young</a:t>
            </a:r>
            <a:r>
              <a:rPr lang="de-DE" altLang="de-DE" sz="1600" dirty="0">
                <a:solidFill>
                  <a:srgbClr val="212121"/>
                </a:solidFill>
              </a:rPr>
              <a:t> </a:t>
            </a:r>
            <a:r>
              <a:rPr lang="de-DE" altLang="de-DE" sz="1600" dirty="0" err="1">
                <a:solidFill>
                  <a:srgbClr val="212121"/>
                </a:solidFill>
              </a:rPr>
              <a:t>patients</a:t>
            </a:r>
            <a:r>
              <a:rPr lang="de-DE" altLang="de-DE" sz="1600" dirty="0">
                <a:solidFill>
                  <a:srgbClr val="212121"/>
                </a:solidFill>
              </a:rPr>
              <a:t>? </a:t>
            </a:r>
            <a:r>
              <a:rPr lang="de-DE" altLang="de-DE" sz="1600" dirty="0" err="1">
                <a:solidFill>
                  <a:srgbClr val="212121"/>
                </a:solidFill>
              </a:rPr>
              <a:t>Int</a:t>
            </a:r>
            <a:r>
              <a:rPr lang="de-DE" altLang="de-DE" sz="1600" dirty="0">
                <a:solidFill>
                  <a:srgbClr val="212121"/>
                </a:solidFill>
              </a:rPr>
              <a:t> J </a:t>
            </a:r>
            <a:r>
              <a:rPr lang="de-DE" altLang="de-DE" sz="1600" dirty="0" err="1">
                <a:solidFill>
                  <a:srgbClr val="212121"/>
                </a:solidFill>
              </a:rPr>
              <a:t>Eat</a:t>
            </a:r>
            <a:r>
              <a:rPr lang="de-DE" altLang="de-DE" sz="1600" dirty="0">
                <a:solidFill>
                  <a:srgbClr val="212121"/>
                </a:solidFill>
              </a:rPr>
              <a:t> </a:t>
            </a:r>
            <a:r>
              <a:rPr lang="de-DE" altLang="de-DE" sz="1600" dirty="0" err="1">
                <a:solidFill>
                  <a:srgbClr val="212121"/>
                </a:solidFill>
              </a:rPr>
              <a:t>Disord</a:t>
            </a:r>
            <a:r>
              <a:rPr lang="de-DE" altLang="de-DE" sz="1600" dirty="0">
                <a:solidFill>
                  <a:srgbClr val="212121"/>
                </a:solidFill>
              </a:rPr>
              <a:t>, 2019</a:t>
            </a:r>
          </a:p>
          <a:p>
            <a:endParaRPr lang="de-AT" altLang="de-DE" sz="1600" dirty="0">
              <a:solidFill>
                <a:srgbClr val="212121"/>
              </a:solidFill>
            </a:endParaRPr>
          </a:p>
          <a:p>
            <a:pPr marL="342900" indent="-342900">
              <a:buFont typeface="Arial" panose="020B0604020202020204" pitchFamily="34" charset="0"/>
              <a:buChar char="•"/>
            </a:pPr>
            <a:r>
              <a:rPr lang="de-AT" altLang="de-DE" sz="1600" dirty="0" err="1" smtClean="0">
                <a:solidFill>
                  <a:srgbClr val="212121"/>
                </a:solidFill>
              </a:rPr>
              <a:t>Kotilahti</a:t>
            </a:r>
            <a:r>
              <a:rPr lang="de-AT" altLang="de-DE" sz="1600" dirty="0" smtClean="0">
                <a:solidFill>
                  <a:srgbClr val="212121"/>
                </a:solidFill>
              </a:rPr>
              <a:t> et al: Treatment </a:t>
            </a:r>
            <a:r>
              <a:rPr lang="de-AT" altLang="de-DE" sz="1600" dirty="0" err="1">
                <a:solidFill>
                  <a:srgbClr val="212121"/>
                </a:solidFill>
              </a:rPr>
              <a:t>interventions</a:t>
            </a:r>
            <a:r>
              <a:rPr lang="de-AT" altLang="de-DE" sz="1600" dirty="0">
                <a:solidFill>
                  <a:srgbClr val="212121"/>
                </a:solidFill>
              </a:rPr>
              <a:t> </a:t>
            </a:r>
            <a:r>
              <a:rPr lang="de-AT" altLang="de-DE" sz="1600" dirty="0" err="1">
                <a:solidFill>
                  <a:srgbClr val="212121"/>
                </a:solidFill>
              </a:rPr>
              <a:t>for</a:t>
            </a:r>
            <a:r>
              <a:rPr lang="de-AT" altLang="de-DE" sz="1600" dirty="0">
                <a:solidFill>
                  <a:srgbClr val="212121"/>
                </a:solidFill>
              </a:rPr>
              <a:t> SEED: </a:t>
            </a:r>
            <a:r>
              <a:rPr lang="de-AT" altLang="de-DE" sz="1600" dirty="0" err="1">
                <a:solidFill>
                  <a:srgbClr val="212121"/>
                </a:solidFill>
              </a:rPr>
              <a:t>Systematic</a:t>
            </a:r>
            <a:r>
              <a:rPr lang="de-AT" altLang="de-DE" sz="1600" dirty="0">
                <a:solidFill>
                  <a:srgbClr val="212121"/>
                </a:solidFill>
              </a:rPr>
              <a:t> </a:t>
            </a:r>
            <a:r>
              <a:rPr lang="de-AT" altLang="de-DE" sz="1600" dirty="0" err="1" smtClean="0">
                <a:solidFill>
                  <a:srgbClr val="212121"/>
                </a:solidFill>
              </a:rPr>
              <a:t>review</a:t>
            </a:r>
            <a:r>
              <a:rPr lang="de-AT" altLang="de-DE" sz="1600" dirty="0" smtClean="0">
                <a:solidFill>
                  <a:srgbClr val="212121"/>
                </a:solidFill>
              </a:rPr>
              <a:t>. IJED 2020</a:t>
            </a:r>
          </a:p>
          <a:p>
            <a:pPr marL="342900" indent="-342900">
              <a:buFont typeface="Arial" panose="020B0604020202020204" pitchFamily="34" charset="0"/>
              <a:buChar char="•"/>
            </a:pPr>
            <a:endParaRPr lang="de-AT" altLang="de-DE" sz="1600" dirty="0">
              <a:solidFill>
                <a:srgbClr val="212121"/>
              </a:solidFill>
            </a:endParaRPr>
          </a:p>
          <a:p>
            <a:pPr marL="342900" indent="-342900">
              <a:buFont typeface="Arial" panose="020B0604020202020204" pitchFamily="34" charset="0"/>
              <a:buChar char="•"/>
            </a:pPr>
            <a:r>
              <a:rPr lang="de-AT" altLang="de-DE" sz="1600" dirty="0" err="1" smtClean="0">
                <a:solidFill>
                  <a:srgbClr val="212121"/>
                </a:solidFill>
              </a:rPr>
              <a:t>Wonderlich</a:t>
            </a:r>
            <a:r>
              <a:rPr lang="de-AT" altLang="de-DE" sz="1600" dirty="0" smtClean="0">
                <a:solidFill>
                  <a:srgbClr val="212121"/>
                </a:solidFill>
              </a:rPr>
              <a:t> et al: SE-AN</a:t>
            </a:r>
            <a:r>
              <a:rPr lang="de-AT" altLang="de-DE" sz="1600" dirty="0">
                <a:solidFill>
                  <a:srgbClr val="212121"/>
                </a:solidFill>
              </a:rPr>
              <a:t>: Update and </a:t>
            </a:r>
            <a:r>
              <a:rPr lang="de-AT" altLang="de-DE" sz="1600" dirty="0" err="1">
                <a:solidFill>
                  <a:srgbClr val="212121"/>
                </a:solidFill>
              </a:rPr>
              <a:t>observations</a:t>
            </a:r>
            <a:r>
              <a:rPr lang="de-AT" altLang="de-DE" sz="1600" dirty="0">
                <a:solidFill>
                  <a:srgbClr val="212121"/>
                </a:solidFill>
              </a:rPr>
              <a:t> </a:t>
            </a:r>
            <a:r>
              <a:rPr lang="de-AT" altLang="de-DE" sz="1600" dirty="0" err="1">
                <a:solidFill>
                  <a:srgbClr val="212121"/>
                </a:solidFill>
              </a:rPr>
              <a:t>about</a:t>
            </a:r>
            <a:r>
              <a:rPr lang="de-AT" altLang="de-DE" sz="1600" dirty="0">
                <a:solidFill>
                  <a:srgbClr val="212121"/>
                </a:solidFill>
              </a:rPr>
              <a:t> </a:t>
            </a:r>
            <a:r>
              <a:rPr lang="de-AT" altLang="de-DE" sz="1600" dirty="0" err="1">
                <a:solidFill>
                  <a:srgbClr val="212121"/>
                </a:solidFill>
              </a:rPr>
              <a:t>the</a:t>
            </a:r>
            <a:r>
              <a:rPr lang="de-AT" altLang="de-DE" sz="1600" dirty="0">
                <a:solidFill>
                  <a:srgbClr val="212121"/>
                </a:solidFill>
              </a:rPr>
              <a:t> </a:t>
            </a:r>
            <a:r>
              <a:rPr lang="de-AT" altLang="de-DE" sz="1600" dirty="0" err="1">
                <a:solidFill>
                  <a:srgbClr val="212121"/>
                </a:solidFill>
              </a:rPr>
              <a:t>current</a:t>
            </a:r>
            <a:r>
              <a:rPr lang="de-AT" altLang="de-DE" sz="1600" dirty="0">
                <a:solidFill>
                  <a:srgbClr val="212121"/>
                </a:solidFill>
              </a:rPr>
              <a:t> </a:t>
            </a:r>
            <a:r>
              <a:rPr lang="de-AT" altLang="de-DE" sz="1600" dirty="0" err="1">
                <a:solidFill>
                  <a:srgbClr val="212121"/>
                </a:solidFill>
              </a:rPr>
              <a:t>clinical</a:t>
            </a:r>
            <a:r>
              <a:rPr lang="de-AT" altLang="de-DE" sz="1600" dirty="0">
                <a:solidFill>
                  <a:srgbClr val="212121"/>
                </a:solidFill>
              </a:rPr>
              <a:t> </a:t>
            </a:r>
            <a:r>
              <a:rPr lang="de-AT" altLang="de-DE" sz="1600" dirty="0" err="1" smtClean="0">
                <a:solidFill>
                  <a:srgbClr val="212121"/>
                </a:solidFill>
              </a:rPr>
              <a:t>reality</a:t>
            </a:r>
            <a:r>
              <a:rPr lang="de-AT" altLang="de-DE" sz="1600" dirty="0" smtClean="0">
                <a:solidFill>
                  <a:srgbClr val="212121"/>
                </a:solidFill>
              </a:rPr>
              <a:t>. </a:t>
            </a:r>
            <a:r>
              <a:rPr lang="de-AT" altLang="de-DE" sz="1600" dirty="0">
                <a:solidFill>
                  <a:srgbClr val="212121"/>
                </a:solidFill>
              </a:rPr>
              <a:t>IJED </a:t>
            </a:r>
            <a:r>
              <a:rPr lang="de-AT" altLang="de-DE" sz="1600" dirty="0" smtClean="0">
                <a:solidFill>
                  <a:srgbClr val="212121"/>
                </a:solidFill>
              </a:rPr>
              <a:t>2020</a:t>
            </a:r>
          </a:p>
          <a:p>
            <a:pPr marL="342900" indent="-342900">
              <a:buFont typeface="Arial" panose="020B0604020202020204" pitchFamily="34" charset="0"/>
              <a:buChar char="•"/>
            </a:pPr>
            <a:endParaRPr lang="de-AT" altLang="de-DE" sz="1600" dirty="0">
              <a:solidFill>
                <a:srgbClr val="212121"/>
              </a:solidFill>
            </a:endParaRPr>
          </a:p>
          <a:p>
            <a:pPr marL="342900" indent="-342900">
              <a:buFont typeface="Arial" panose="020B0604020202020204" pitchFamily="34" charset="0"/>
              <a:buChar char="•"/>
            </a:pPr>
            <a:r>
              <a:rPr lang="de-AT" altLang="de-DE" sz="1600" dirty="0" smtClean="0">
                <a:solidFill>
                  <a:srgbClr val="212121"/>
                </a:solidFill>
              </a:rPr>
              <a:t>Ramos et al: </a:t>
            </a:r>
            <a:r>
              <a:rPr lang="de-AT" altLang="de-DE" sz="1600" dirty="0" err="1" smtClean="0">
                <a:solidFill>
                  <a:srgbClr val="212121"/>
                </a:solidFill>
              </a:rPr>
              <a:t>Severe</a:t>
            </a:r>
            <a:r>
              <a:rPr lang="de-AT" altLang="de-DE" sz="1600" dirty="0" smtClean="0">
                <a:solidFill>
                  <a:srgbClr val="212121"/>
                </a:solidFill>
              </a:rPr>
              <a:t> and </a:t>
            </a:r>
            <a:r>
              <a:rPr lang="de-AT" altLang="de-DE" sz="1600" dirty="0" err="1" smtClean="0">
                <a:solidFill>
                  <a:srgbClr val="212121"/>
                </a:solidFill>
              </a:rPr>
              <a:t>Enduring</a:t>
            </a:r>
            <a:r>
              <a:rPr lang="de-AT" altLang="de-DE" sz="1600" dirty="0" smtClean="0">
                <a:solidFill>
                  <a:srgbClr val="212121"/>
                </a:solidFill>
              </a:rPr>
              <a:t> Stage in Anorexia </a:t>
            </a:r>
            <a:r>
              <a:rPr lang="de-AT" altLang="de-DE" sz="1600" dirty="0" err="1" smtClean="0">
                <a:solidFill>
                  <a:srgbClr val="212121"/>
                </a:solidFill>
              </a:rPr>
              <a:t>nervosa</a:t>
            </a:r>
            <a:r>
              <a:rPr lang="de-AT" altLang="de-DE" sz="1600" dirty="0" smtClean="0">
                <a:solidFill>
                  <a:srgbClr val="212121"/>
                </a:solidFill>
              </a:rPr>
              <a:t>: </a:t>
            </a:r>
            <a:r>
              <a:rPr lang="de-AT" altLang="de-DE" sz="1600" dirty="0" err="1" smtClean="0">
                <a:solidFill>
                  <a:srgbClr val="212121"/>
                </a:solidFill>
              </a:rPr>
              <a:t>Comparing</a:t>
            </a:r>
            <a:r>
              <a:rPr lang="de-AT" altLang="de-DE" sz="1600" dirty="0" smtClean="0">
                <a:solidFill>
                  <a:srgbClr val="212121"/>
                </a:solidFill>
              </a:rPr>
              <a:t> Eating </a:t>
            </a:r>
            <a:r>
              <a:rPr lang="de-AT" altLang="de-DE" sz="1600" dirty="0" err="1" smtClean="0">
                <a:solidFill>
                  <a:srgbClr val="212121"/>
                </a:solidFill>
              </a:rPr>
              <a:t>Attitudes</a:t>
            </a:r>
            <a:r>
              <a:rPr lang="de-AT" altLang="de-DE" sz="1600" dirty="0" smtClean="0">
                <a:solidFill>
                  <a:srgbClr val="212121"/>
                </a:solidFill>
              </a:rPr>
              <a:t>, </a:t>
            </a:r>
            <a:r>
              <a:rPr lang="de-AT" altLang="de-DE" sz="1600" dirty="0" err="1" smtClean="0">
                <a:solidFill>
                  <a:srgbClr val="212121"/>
                </a:solidFill>
              </a:rPr>
              <a:t>Impairment</a:t>
            </a:r>
            <a:r>
              <a:rPr lang="de-AT" altLang="de-DE" sz="1600" dirty="0" smtClean="0">
                <a:solidFill>
                  <a:srgbClr val="212121"/>
                </a:solidFill>
              </a:rPr>
              <a:t> and Associated </a:t>
            </a:r>
            <a:r>
              <a:rPr lang="de-AT" altLang="de-DE" sz="1600" dirty="0" err="1" smtClean="0">
                <a:solidFill>
                  <a:srgbClr val="212121"/>
                </a:solidFill>
              </a:rPr>
              <a:t>Psychoptahology</a:t>
            </a:r>
            <a:r>
              <a:rPr lang="de-AT" altLang="de-DE" sz="1600" dirty="0" smtClean="0">
                <a:solidFill>
                  <a:srgbClr val="212121"/>
                </a:solidFill>
              </a:rPr>
              <a:t>, Front </a:t>
            </a:r>
            <a:r>
              <a:rPr lang="de-AT" altLang="de-DE" sz="1600" dirty="0" err="1" smtClean="0">
                <a:solidFill>
                  <a:srgbClr val="212121"/>
                </a:solidFill>
              </a:rPr>
              <a:t>Nutr</a:t>
            </a:r>
            <a:r>
              <a:rPr lang="de-AT" altLang="de-DE" sz="1600" dirty="0" smtClean="0">
                <a:solidFill>
                  <a:srgbClr val="212121"/>
                </a:solidFill>
              </a:rPr>
              <a:t>, 2022</a:t>
            </a:r>
          </a:p>
          <a:p>
            <a:pPr marL="342900" indent="-342900">
              <a:buFont typeface="Arial" panose="020B0604020202020204" pitchFamily="34" charset="0"/>
              <a:buChar char="•"/>
            </a:pPr>
            <a:endParaRPr lang="de-AT" altLang="de-DE" sz="1600" dirty="0">
              <a:solidFill>
                <a:srgbClr val="212121"/>
              </a:solidFill>
            </a:endParaRPr>
          </a:p>
          <a:p>
            <a:pPr marL="342900" indent="-342900">
              <a:buFont typeface="Arial" panose="020B0604020202020204" pitchFamily="34" charset="0"/>
              <a:buChar char="•"/>
            </a:pPr>
            <a:r>
              <a:rPr lang="de-AT" altLang="de-DE" sz="1600" dirty="0" smtClean="0">
                <a:solidFill>
                  <a:srgbClr val="212121"/>
                </a:solidFill>
              </a:rPr>
              <a:t>Cummings et al: </a:t>
            </a:r>
            <a:r>
              <a:rPr lang="de-AT" altLang="de-DE" sz="1600" dirty="0" err="1" smtClean="0">
                <a:solidFill>
                  <a:srgbClr val="212121"/>
                </a:solidFill>
              </a:rPr>
              <a:t>Ordinary</a:t>
            </a:r>
            <a:r>
              <a:rPr lang="de-AT" altLang="de-DE" sz="1600" dirty="0" smtClean="0">
                <a:solidFill>
                  <a:srgbClr val="212121"/>
                </a:solidFill>
              </a:rPr>
              <a:t> </a:t>
            </a:r>
            <a:r>
              <a:rPr lang="de-AT" altLang="de-DE" sz="1600" dirty="0" err="1" smtClean="0">
                <a:solidFill>
                  <a:srgbClr val="212121"/>
                </a:solidFill>
              </a:rPr>
              <a:t>days</a:t>
            </a:r>
            <a:r>
              <a:rPr lang="de-AT" altLang="de-DE" sz="1600" dirty="0" smtClean="0">
                <a:solidFill>
                  <a:srgbClr val="212121"/>
                </a:solidFill>
              </a:rPr>
              <a:t> </a:t>
            </a:r>
            <a:r>
              <a:rPr lang="de-AT" altLang="de-DE" sz="1600" dirty="0" err="1" smtClean="0">
                <a:solidFill>
                  <a:srgbClr val="212121"/>
                </a:solidFill>
              </a:rPr>
              <a:t>would</a:t>
            </a:r>
            <a:r>
              <a:rPr lang="de-AT" altLang="de-DE" sz="1600" dirty="0" smtClean="0">
                <a:solidFill>
                  <a:srgbClr val="212121"/>
                </a:solidFill>
              </a:rPr>
              <a:t> </a:t>
            </a:r>
            <a:r>
              <a:rPr lang="de-AT" altLang="de-DE" sz="1600" dirty="0" err="1" smtClean="0">
                <a:solidFill>
                  <a:srgbClr val="212121"/>
                </a:solidFill>
              </a:rPr>
              <a:t>be</a:t>
            </a:r>
            <a:r>
              <a:rPr lang="de-AT" altLang="de-DE" sz="1600" dirty="0" smtClean="0">
                <a:solidFill>
                  <a:srgbClr val="212121"/>
                </a:solidFill>
              </a:rPr>
              <a:t> </a:t>
            </a:r>
            <a:r>
              <a:rPr lang="de-AT" altLang="de-DE" sz="1600" dirty="0" err="1" smtClean="0">
                <a:solidFill>
                  <a:srgbClr val="212121"/>
                </a:solidFill>
              </a:rPr>
              <a:t>extraordinary</a:t>
            </a:r>
            <a:r>
              <a:rPr lang="de-AT" altLang="de-DE" sz="1600" dirty="0" smtClean="0">
                <a:solidFill>
                  <a:srgbClr val="212121"/>
                </a:solidFill>
              </a:rPr>
              <a:t>…, </a:t>
            </a:r>
            <a:r>
              <a:rPr lang="de-AT" altLang="de-DE" sz="1600" dirty="0" err="1" smtClean="0">
                <a:solidFill>
                  <a:srgbClr val="212121"/>
                </a:solidFill>
              </a:rPr>
              <a:t>Int</a:t>
            </a:r>
            <a:r>
              <a:rPr lang="de-AT" altLang="de-DE" sz="1600" dirty="0" smtClean="0">
                <a:solidFill>
                  <a:srgbClr val="212121"/>
                </a:solidFill>
              </a:rPr>
              <a:t> J </a:t>
            </a:r>
            <a:r>
              <a:rPr lang="de-AT" altLang="de-DE" sz="1600" dirty="0" err="1" smtClean="0">
                <a:solidFill>
                  <a:srgbClr val="212121"/>
                </a:solidFill>
              </a:rPr>
              <a:t>Eat</a:t>
            </a:r>
            <a:r>
              <a:rPr lang="de-AT" altLang="de-DE" sz="1600" dirty="0" smtClean="0">
                <a:solidFill>
                  <a:srgbClr val="212121"/>
                </a:solidFill>
              </a:rPr>
              <a:t> </a:t>
            </a:r>
            <a:r>
              <a:rPr lang="de-AT" altLang="de-DE" sz="1600" dirty="0" err="1" smtClean="0">
                <a:solidFill>
                  <a:srgbClr val="212121"/>
                </a:solidFill>
              </a:rPr>
              <a:t>Disord</a:t>
            </a:r>
            <a:r>
              <a:rPr lang="de-AT" altLang="de-DE" sz="1600" dirty="0" smtClean="0">
                <a:solidFill>
                  <a:srgbClr val="212121"/>
                </a:solidFill>
              </a:rPr>
              <a:t>, 2023</a:t>
            </a:r>
          </a:p>
          <a:p>
            <a:pPr marL="342900" indent="-342900">
              <a:buFont typeface="Arial" panose="020B0604020202020204" pitchFamily="34" charset="0"/>
              <a:buChar char="•"/>
            </a:pPr>
            <a:endParaRPr lang="de-AT" altLang="de-DE" sz="1600" dirty="0">
              <a:solidFill>
                <a:srgbClr val="212121"/>
              </a:solidFill>
            </a:endParaRPr>
          </a:p>
          <a:p>
            <a:pPr marL="342900" indent="-342900">
              <a:buFont typeface="Arial" panose="020B0604020202020204" pitchFamily="34" charset="0"/>
              <a:buChar char="•"/>
            </a:pPr>
            <a:r>
              <a:rPr lang="de-AT" altLang="de-DE" sz="1600" dirty="0" smtClean="0">
                <a:solidFill>
                  <a:srgbClr val="212121"/>
                </a:solidFill>
              </a:rPr>
              <a:t>Kiel, Conti, Hay: </a:t>
            </a:r>
            <a:r>
              <a:rPr lang="de-AT" altLang="de-DE" sz="1600" dirty="0" err="1" smtClean="0">
                <a:solidFill>
                  <a:srgbClr val="212121"/>
                </a:solidFill>
              </a:rPr>
              <a:t>Concptualation</a:t>
            </a:r>
            <a:r>
              <a:rPr lang="de-AT" altLang="de-DE" sz="1600" dirty="0" smtClean="0">
                <a:solidFill>
                  <a:srgbClr val="212121"/>
                </a:solidFill>
              </a:rPr>
              <a:t> </a:t>
            </a:r>
            <a:r>
              <a:rPr lang="de-AT" altLang="de-DE" sz="1600" dirty="0" err="1" smtClean="0">
                <a:solidFill>
                  <a:srgbClr val="212121"/>
                </a:solidFill>
              </a:rPr>
              <a:t>of</a:t>
            </a:r>
            <a:r>
              <a:rPr lang="de-AT" altLang="de-DE" sz="1600" dirty="0" smtClean="0">
                <a:solidFill>
                  <a:srgbClr val="212121"/>
                </a:solidFill>
              </a:rPr>
              <a:t> </a:t>
            </a:r>
            <a:r>
              <a:rPr lang="de-AT" altLang="de-DE" sz="1600" dirty="0" err="1" smtClean="0">
                <a:solidFill>
                  <a:srgbClr val="212121"/>
                </a:solidFill>
              </a:rPr>
              <a:t>severe</a:t>
            </a:r>
            <a:r>
              <a:rPr lang="de-AT" altLang="de-DE" sz="1600" dirty="0" smtClean="0">
                <a:solidFill>
                  <a:srgbClr val="212121"/>
                </a:solidFill>
              </a:rPr>
              <a:t> </a:t>
            </a:r>
            <a:r>
              <a:rPr lang="de-AT" altLang="de-DE" sz="1600" dirty="0" err="1" smtClean="0">
                <a:solidFill>
                  <a:srgbClr val="212121"/>
                </a:solidFill>
              </a:rPr>
              <a:t>and</a:t>
            </a:r>
            <a:r>
              <a:rPr lang="de-AT" altLang="de-DE" sz="1600" dirty="0" smtClean="0">
                <a:solidFill>
                  <a:srgbClr val="212121"/>
                </a:solidFill>
              </a:rPr>
              <a:t> </a:t>
            </a:r>
            <a:r>
              <a:rPr lang="de-AT" altLang="de-DE" sz="1600" dirty="0" err="1" smtClean="0">
                <a:solidFill>
                  <a:srgbClr val="212121"/>
                </a:solidFill>
              </a:rPr>
              <a:t>enduring</a:t>
            </a:r>
            <a:r>
              <a:rPr lang="de-AT" altLang="de-DE" sz="1600" dirty="0" smtClean="0">
                <a:solidFill>
                  <a:srgbClr val="212121"/>
                </a:solidFill>
              </a:rPr>
              <a:t> </a:t>
            </a:r>
            <a:r>
              <a:rPr lang="de-AT" altLang="de-DE" sz="1600" dirty="0" err="1" smtClean="0">
                <a:solidFill>
                  <a:srgbClr val="212121"/>
                </a:solidFill>
              </a:rPr>
              <a:t>anorexia</a:t>
            </a:r>
            <a:r>
              <a:rPr lang="de-AT" altLang="de-DE" sz="1600" dirty="0" smtClean="0">
                <a:solidFill>
                  <a:srgbClr val="212121"/>
                </a:solidFill>
              </a:rPr>
              <a:t> </a:t>
            </a:r>
            <a:r>
              <a:rPr lang="de-AT" altLang="de-DE" sz="1600" dirty="0" err="1" smtClean="0">
                <a:solidFill>
                  <a:srgbClr val="212121"/>
                </a:solidFill>
              </a:rPr>
              <a:t>nervosa</a:t>
            </a:r>
            <a:r>
              <a:rPr lang="de-AT" altLang="de-DE" sz="1600" dirty="0" smtClean="0">
                <a:solidFill>
                  <a:srgbClr val="212121"/>
                </a:solidFill>
              </a:rPr>
              <a:t>…, BMC </a:t>
            </a:r>
            <a:r>
              <a:rPr lang="de-AT" altLang="de-DE" sz="1600" dirty="0" err="1" smtClean="0">
                <a:solidFill>
                  <a:srgbClr val="212121"/>
                </a:solidFill>
              </a:rPr>
              <a:t>Psychiatry</a:t>
            </a:r>
            <a:r>
              <a:rPr lang="de-AT" altLang="de-DE" sz="1600" dirty="0" smtClean="0">
                <a:solidFill>
                  <a:srgbClr val="212121"/>
                </a:solidFill>
              </a:rPr>
              <a:t>, 2023</a:t>
            </a:r>
          </a:p>
          <a:p>
            <a:pPr marL="342900" indent="-342900">
              <a:buFont typeface="Arial" panose="020B0604020202020204" pitchFamily="34" charset="0"/>
              <a:buChar char="•"/>
            </a:pPr>
            <a:endParaRPr lang="de-AT" altLang="de-DE" sz="1600" dirty="0">
              <a:solidFill>
                <a:srgbClr val="212121"/>
              </a:solidFill>
            </a:endParaRPr>
          </a:p>
          <a:p>
            <a:pPr marL="342900" indent="-342900">
              <a:buFont typeface="Arial" panose="020B0604020202020204" pitchFamily="34" charset="0"/>
              <a:buChar char="•"/>
            </a:pPr>
            <a:r>
              <a:rPr lang="de-AT" altLang="de-DE" sz="1600" dirty="0" smtClean="0">
                <a:solidFill>
                  <a:srgbClr val="212121"/>
                </a:solidFill>
              </a:rPr>
              <a:t>Zhu et al: </a:t>
            </a:r>
            <a:r>
              <a:rPr lang="de-AT" altLang="de-DE" sz="1600" dirty="0" err="1" smtClean="0">
                <a:solidFill>
                  <a:srgbClr val="212121"/>
                </a:solidFill>
              </a:rPr>
              <a:t>Specific</a:t>
            </a:r>
            <a:r>
              <a:rPr lang="de-AT" altLang="de-DE" sz="1600" dirty="0" smtClean="0">
                <a:solidFill>
                  <a:srgbClr val="212121"/>
                </a:solidFill>
              </a:rPr>
              <a:t> </a:t>
            </a:r>
            <a:r>
              <a:rPr lang="de-AT" altLang="de-DE" sz="1600" dirty="0" err="1" smtClean="0">
                <a:solidFill>
                  <a:srgbClr val="212121"/>
                </a:solidFill>
              </a:rPr>
              <a:t>psychological</a:t>
            </a:r>
            <a:r>
              <a:rPr lang="de-AT" altLang="de-DE" sz="1600" dirty="0" smtClean="0">
                <a:solidFill>
                  <a:srgbClr val="212121"/>
                </a:solidFill>
              </a:rPr>
              <a:t> </a:t>
            </a:r>
            <a:r>
              <a:rPr lang="de-AT" altLang="de-DE" sz="1600" dirty="0" err="1" smtClean="0">
                <a:solidFill>
                  <a:srgbClr val="212121"/>
                </a:solidFill>
              </a:rPr>
              <a:t>therapies</a:t>
            </a:r>
            <a:r>
              <a:rPr lang="de-AT" altLang="de-DE" sz="1600" dirty="0" smtClean="0">
                <a:solidFill>
                  <a:srgbClr val="212121"/>
                </a:solidFill>
              </a:rPr>
              <a:t> versus </a:t>
            </a:r>
            <a:r>
              <a:rPr lang="de-AT" altLang="de-DE" sz="1600" dirty="0" err="1" smtClean="0">
                <a:solidFill>
                  <a:srgbClr val="212121"/>
                </a:solidFill>
              </a:rPr>
              <a:t>other</a:t>
            </a:r>
            <a:r>
              <a:rPr lang="de-AT" altLang="de-DE" sz="1600" dirty="0" smtClean="0">
                <a:solidFill>
                  <a:srgbClr val="212121"/>
                </a:solidFill>
              </a:rPr>
              <a:t> </a:t>
            </a:r>
            <a:r>
              <a:rPr lang="de-AT" altLang="de-DE" sz="1600" dirty="0" err="1" smtClean="0">
                <a:solidFill>
                  <a:srgbClr val="212121"/>
                </a:solidFill>
              </a:rPr>
              <a:t>therapies</a:t>
            </a:r>
            <a:r>
              <a:rPr lang="de-AT" altLang="de-DE" sz="1600" dirty="0" smtClean="0">
                <a:solidFill>
                  <a:srgbClr val="212121"/>
                </a:solidFill>
              </a:rPr>
              <a:t> </a:t>
            </a:r>
            <a:r>
              <a:rPr lang="de-AT" altLang="de-DE" sz="1600" dirty="0" err="1" smtClean="0">
                <a:solidFill>
                  <a:srgbClr val="212121"/>
                </a:solidFill>
              </a:rPr>
              <a:t>or</a:t>
            </a:r>
            <a:r>
              <a:rPr lang="de-AT" altLang="de-DE" sz="1600" dirty="0" smtClean="0">
                <a:solidFill>
                  <a:srgbClr val="212121"/>
                </a:solidFill>
              </a:rPr>
              <a:t> </a:t>
            </a:r>
            <a:r>
              <a:rPr lang="de-AT" altLang="de-DE" sz="1600" dirty="0" err="1" smtClean="0">
                <a:solidFill>
                  <a:srgbClr val="212121"/>
                </a:solidFill>
              </a:rPr>
              <a:t>no</a:t>
            </a:r>
            <a:r>
              <a:rPr lang="de-AT" altLang="de-DE" sz="1600" dirty="0" smtClean="0">
                <a:solidFill>
                  <a:srgbClr val="212121"/>
                </a:solidFill>
              </a:rPr>
              <a:t> </a:t>
            </a:r>
            <a:r>
              <a:rPr lang="de-AT" altLang="de-DE" sz="1600" dirty="0" err="1" smtClean="0">
                <a:solidFill>
                  <a:srgbClr val="212121"/>
                </a:solidFill>
              </a:rPr>
              <a:t>treatment</a:t>
            </a:r>
            <a:r>
              <a:rPr lang="de-AT" altLang="de-DE" sz="1600" dirty="0" smtClean="0">
                <a:solidFill>
                  <a:srgbClr val="212121"/>
                </a:solidFill>
              </a:rPr>
              <a:t> in </a:t>
            </a:r>
            <a:r>
              <a:rPr lang="de-AT" altLang="de-DE" sz="1600" dirty="0" err="1" smtClean="0">
                <a:solidFill>
                  <a:srgbClr val="212121"/>
                </a:solidFill>
              </a:rPr>
              <a:t>severe</a:t>
            </a:r>
            <a:r>
              <a:rPr lang="de-AT" altLang="de-DE" sz="1600" dirty="0" smtClean="0">
                <a:solidFill>
                  <a:srgbClr val="212121"/>
                </a:solidFill>
              </a:rPr>
              <a:t> </a:t>
            </a:r>
            <a:r>
              <a:rPr lang="de-AT" altLang="de-DE" sz="1600" dirty="0" err="1" smtClean="0">
                <a:solidFill>
                  <a:srgbClr val="212121"/>
                </a:solidFill>
              </a:rPr>
              <a:t>and</a:t>
            </a:r>
            <a:r>
              <a:rPr lang="de-AT" altLang="de-DE" sz="1600" dirty="0" smtClean="0">
                <a:solidFill>
                  <a:srgbClr val="212121"/>
                </a:solidFill>
              </a:rPr>
              <a:t> </a:t>
            </a:r>
            <a:r>
              <a:rPr lang="de-AT" altLang="de-DE" sz="1600" dirty="0" err="1" smtClean="0">
                <a:solidFill>
                  <a:srgbClr val="212121"/>
                </a:solidFill>
              </a:rPr>
              <a:t>enduring</a:t>
            </a:r>
            <a:r>
              <a:rPr lang="de-AT" altLang="de-DE" sz="1600" dirty="0" smtClean="0">
                <a:solidFill>
                  <a:srgbClr val="212121"/>
                </a:solidFill>
              </a:rPr>
              <a:t> </a:t>
            </a:r>
            <a:r>
              <a:rPr lang="de-DE" altLang="de-DE" sz="1600" dirty="0" err="1" smtClean="0">
                <a:solidFill>
                  <a:srgbClr val="212121"/>
                </a:solidFill>
              </a:rPr>
              <a:t>anorexia</a:t>
            </a:r>
            <a:r>
              <a:rPr lang="de-DE" altLang="de-DE" sz="1600" dirty="0" smtClean="0">
                <a:solidFill>
                  <a:srgbClr val="212121"/>
                </a:solidFill>
              </a:rPr>
              <a:t> </a:t>
            </a:r>
            <a:r>
              <a:rPr lang="de-DE" altLang="de-DE" sz="1600" dirty="0" err="1" smtClean="0">
                <a:solidFill>
                  <a:srgbClr val="212121"/>
                </a:solidFill>
              </a:rPr>
              <a:t>nervosa</a:t>
            </a:r>
            <a:r>
              <a:rPr lang="de-DE" altLang="de-DE" sz="1600" dirty="0" smtClean="0">
                <a:solidFill>
                  <a:srgbClr val="212121"/>
                </a:solidFill>
              </a:rPr>
              <a:t>. </a:t>
            </a:r>
            <a:r>
              <a:rPr lang="de-DE" altLang="de-DE" sz="1600" dirty="0" err="1" smtClean="0">
                <a:solidFill>
                  <a:srgbClr val="212121"/>
                </a:solidFill>
              </a:rPr>
              <a:t>Cochrane</a:t>
            </a:r>
            <a:r>
              <a:rPr lang="de-DE" altLang="de-DE" sz="1600" dirty="0" smtClean="0">
                <a:solidFill>
                  <a:srgbClr val="212121"/>
                </a:solidFill>
              </a:rPr>
              <a:t> Database </a:t>
            </a:r>
            <a:r>
              <a:rPr lang="de-DE" altLang="de-DE" sz="1600" dirty="0" err="1">
                <a:solidFill>
                  <a:srgbClr val="212121"/>
                </a:solidFill>
              </a:rPr>
              <a:t>s</a:t>
            </a:r>
            <a:r>
              <a:rPr lang="de-DE" altLang="de-DE" sz="1600" dirty="0" err="1" smtClean="0">
                <a:solidFill>
                  <a:srgbClr val="212121"/>
                </a:solidFill>
              </a:rPr>
              <a:t>yst</a:t>
            </a:r>
            <a:r>
              <a:rPr lang="de-DE" altLang="de-DE" sz="1600" dirty="0" smtClean="0">
                <a:solidFill>
                  <a:srgbClr val="212121"/>
                </a:solidFill>
              </a:rPr>
              <a:t> </a:t>
            </a:r>
            <a:r>
              <a:rPr lang="de-DE" altLang="de-DE" sz="1600" dirty="0" err="1" smtClean="0">
                <a:solidFill>
                  <a:srgbClr val="212121"/>
                </a:solidFill>
              </a:rPr>
              <a:t>rev</a:t>
            </a:r>
            <a:r>
              <a:rPr lang="de-DE" altLang="de-DE" sz="1600" dirty="0" smtClean="0">
                <a:solidFill>
                  <a:srgbClr val="212121"/>
                </a:solidFill>
              </a:rPr>
              <a:t>, 2023</a:t>
            </a:r>
            <a:endParaRPr lang="de-DE" altLang="de-DE" sz="1600" dirty="0">
              <a:solidFill>
                <a:srgbClr val="212121"/>
              </a:solidFill>
            </a:endParaRPr>
          </a:p>
          <a:p>
            <a:pPr marL="342900" indent="-342900">
              <a:buFont typeface="Arial" panose="020B0604020202020204" pitchFamily="34" charset="0"/>
              <a:buChar char="•"/>
            </a:pPr>
            <a:endParaRPr lang="de-DE" altLang="de-DE" dirty="0">
              <a:solidFill>
                <a:srgbClr val="212121"/>
              </a:solidFill>
              <a:latin typeface="Merriweather"/>
            </a:endParaRP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endParaRPr lang="en-US" dirty="0"/>
          </a:p>
          <a:p>
            <a:endParaRPr lang="en-US" dirty="0"/>
          </a:p>
        </p:txBody>
      </p:sp>
      <p:sp>
        <p:nvSpPr>
          <p:cNvPr id="5" name="Rectangle 1"/>
          <p:cNvSpPr>
            <a:spLocks noChangeArrowheads="1"/>
          </p:cNvSpPr>
          <p:nvPr/>
        </p:nvSpPr>
        <p:spPr bwMode="auto">
          <a:xfrm>
            <a:off x="1524001" y="-92333"/>
            <a:ext cx="65" cy="18466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eaLnBrk="0" fontAlgn="base" hangingPunct="0">
              <a:spcBef>
                <a:spcPct val="0"/>
              </a:spcBef>
              <a:spcAft>
                <a:spcPct val="0"/>
              </a:spcAft>
            </a:pPr>
            <a:endParaRPr lang="de-DE" altLang="de-DE" sz="1200" dirty="0">
              <a:solidFill>
                <a:srgbClr val="5B616B"/>
              </a:solidFill>
              <a:latin typeface="BlinkMacSystemFont"/>
            </a:endParaRPr>
          </a:p>
        </p:txBody>
      </p:sp>
    </p:spTree>
    <p:extLst>
      <p:ext uri="{BB962C8B-B14F-4D97-AF65-F5344CB8AC3E}">
        <p14:creationId xmlns:p14="http://schemas.microsoft.com/office/powerpoint/2010/main" val="23950369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b="1" dirty="0" smtClean="0">
                <a:solidFill>
                  <a:schemeClr val="accent1"/>
                </a:solidFill>
              </a:rPr>
              <a:t>2. Studiendesign (laufend)</a:t>
            </a:r>
            <a:endParaRPr lang="de-DE" b="1" dirty="0">
              <a:solidFill>
                <a:schemeClr val="accent1"/>
              </a:solidFill>
            </a:endParaRPr>
          </a:p>
        </p:txBody>
      </p:sp>
      <p:sp>
        <p:nvSpPr>
          <p:cNvPr id="3" name="Inhaltsplatzhalter 2"/>
          <p:cNvSpPr>
            <a:spLocks noGrp="1"/>
          </p:cNvSpPr>
          <p:nvPr>
            <p:ph idx="1"/>
          </p:nvPr>
        </p:nvSpPr>
        <p:spPr>
          <a:xfrm>
            <a:off x="320040" y="1825625"/>
            <a:ext cx="11676888" cy="4634996"/>
          </a:xfrm>
        </p:spPr>
        <p:txBody>
          <a:bodyPr>
            <a:normAutofit lnSpcReduction="10000"/>
          </a:bodyPr>
          <a:lstStyle/>
          <a:p>
            <a:r>
              <a:rPr lang="de-AT" u="sng" dirty="0" smtClean="0"/>
              <a:t>Ursprünglicher Plan</a:t>
            </a:r>
            <a:r>
              <a:rPr lang="de-AT" dirty="0" smtClean="0"/>
              <a:t>: </a:t>
            </a:r>
            <a:r>
              <a:rPr lang="de-AT" dirty="0"/>
              <a:t>N</a:t>
            </a:r>
            <a:r>
              <a:rPr lang="de-AT" dirty="0" smtClean="0"/>
              <a:t>achuntersuchung aller bisherigen stationärer </a:t>
            </a:r>
            <a:r>
              <a:rPr lang="de-AT" dirty="0" err="1" smtClean="0"/>
              <a:t>PatientInnen</a:t>
            </a:r>
            <a:r>
              <a:rPr lang="de-AT" dirty="0" smtClean="0"/>
              <a:t> mit AN oder BN (</a:t>
            </a:r>
            <a:r>
              <a:rPr lang="de-AT" dirty="0" err="1" smtClean="0"/>
              <a:t>mindest</a:t>
            </a:r>
            <a:r>
              <a:rPr lang="de-AT" dirty="0" smtClean="0"/>
              <a:t>. 3 Jahre krank); </a:t>
            </a:r>
          </a:p>
          <a:p>
            <a:endParaRPr lang="de-AT" dirty="0" smtClean="0"/>
          </a:p>
          <a:p>
            <a:r>
              <a:rPr lang="de-AT" u="sng" dirty="0" smtClean="0"/>
              <a:t>Outcome-Variable:</a:t>
            </a:r>
            <a:r>
              <a:rPr lang="de-AT" dirty="0" smtClean="0"/>
              <a:t> Gesundheitsstatus heute (genesen, erkrankt, fluktuierend) und assoziierte Charakteristika</a:t>
            </a:r>
          </a:p>
          <a:p>
            <a:endParaRPr lang="de-AT" dirty="0" smtClean="0"/>
          </a:p>
          <a:p>
            <a:r>
              <a:rPr lang="de-AT" u="sng" dirty="0" smtClean="0"/>
              <a:t>Ergebnis</a:t>
            </a:r>
            <a:r>
              <a:rPr lang="de-AT" dirty="0" smtClean="0"/>
              <a:t>: N=90, Rücklauf knapp 25%; zusätzlich Rekrutierung von KO</a:t>
            </a:r>
          </a:p>
          <a:p>
            <a:endParaRPr lang="de-AT" dirty="0"/>
          </a:p>
          <a:p>
            <a:r>
              <a:rPr lang="de-AT" u="sng" dirty="0"/>
              <a:t>Stichprobe</a:t>
            </a:r>
            <a:r>
              <a:rPr lang="de-AT" dirty="0"/>
              <a:t>: N=90 Patientinnen:  </a:t>
            </a:r>
            <a:r>
              <a:rPr lang="de-AT" dirty="0" smtClean="0"/>
              <a:t>21 </a:t>
            </a:r>
            <a:r>
              <a:rPr lang="de-AT" dirty="0"/>
              <a:t>genesen (3-22 Jahre, </a:t>
            </a:r>
            <a:r>
              <a:rPr lang="de-AT" dirty="0" smtClean="0"/>
              <a:t>M=10 </a:t>
            </a:r>
            <a:r>
              <a:rPr lang="de-AT" dirty="0"/>
              <a:t>J</a:t>
            </a:r>
            <a:r>
              <a:rPr lang="de-AT" dirty="0" smtClean="0"/>
              <a:t>) </a:t>
            </a:r>
            <a:r>
              <a:rPr lang="de-AT" dirty="0"/>
              <a:t>					    </a:t>
            </a:r>
            <a:r>
              <a:rPr lang="de-AT" dirty="0" smtClean="0"/>
              <a:t>           	    74 aktuell, </a:t>
            </a:r>
            <a:r>
              <a:rPr lang="de-AT" dirty="0" err="1"/>
              <a:t>mindest</a:t>
            </a:r>
            <a:r>
              <a:rPr lang="de-AT" dirty="0"/>
              <a:t>. 3 </a:t>
            </a:r>
            <a:r>
              <a:rPr lang="de-AT" dirty="0" smtClean="0"/>
              <a:t>J</a:t>
            </a:r>
            <a:r>
              <a:rPr lang="de-AT" dirty="0"/>
              <a:t>,</a:t>
            </a:r>
            <a:r>
              <a:rPr lang="de-AT" dirty="0" smtClean="0"/>
              <a:t> (3-40 J, M=14 J)</a:t>
            </a:r>
            <a:endParaRPr lang="de-AT" dirty="0"/>
          </a:p>
          <a:p>
            <a:endParaRPr lang="de-AT" dirty="0" smtClean="0"/>
          </a:p>
          <a:p>
            <a:pPr lvl="1"/>
            <a:endParaRPr lang="de-AT" dirty="0" smtClean="0"/>
          </a:p>
          <a:p>
            <a:pPr lvl="1"/>
            <a:endParaRPr lang="de-DE" dirty="0"/>
          </a:p>
        </p:txBody>
      </p:sp>
    </p:spTree>
    <p:extLst>
      <p:ext uri="{BB962C8B-B14F-4D97-AF65-F5344CB8AC3E}">
        <p14:creationId xmlns:p14="http://schemas.microsoft.com/office/powerpoint/2010/main" val="9234647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b="1" dirty="0" smtClean="0">
                <a:solidFill>
                  <a:schemeClr val="accent1"/>
                </a:solidFill>
              </a:rPr>
              <a:t>2. Studiendesign (laufend)</a:t>
            </a:r>
            <a:endParaRPr lang="de-DE" b="1" dirty="0">
              <a:solidFill>
                <a:schemeClr val="accent1"/>
              </a:solidFill>
            </a:endParaRPr>
          </a:p>
        </p:txBody>
      </p:sp>
      <p:sp>
        <p:nvSpPr>
          <p:cNvPr id="3" name="Inhaltsplatzhalter 2"/>
          <p:cNvSpPr>
            <a:spLocks noGrp="1"/>
          </p:cNvSpPr>
          <p:nvPr>
            <p:ph idx="1"/>
          </p:nvPr>
        </p:nvSpPr>
        <p:spPr>
          <a:xfrm>
            <a:off x="838200" y="1825625"/>
            <a:ext cx="10896600" cy="4351338"/>
          </a:xfrm>
        </p:spPr>
        <p:txBody>
          <a:bodyPr>
            <a:normAutofit/>
          </a:bodyPr>
          <a:lstStyle/>
          <a:p>
            <a:r>
              <a:rPr lang="de-AT" u="sng" dirty="0" smtClean="0"/>
              <a:t>Instrumente</a:t>
            </a:r>
            <a:r>
              <a:rPr lang="de-AT" dirty="0" smtClean="0"/>
              <a:t>:  Fragebogen und strukturiertes Interview</a:t>
            </a:r>
          </a:p>
          <a:p>
            <a:pPr lvl="1"/>
            <a:r>
              <a:rPr lang="de-AT" dirty="0" smtClean="0"/>
              <a:t>Demographie</a:t>
            </a:r>
          </a:p>
          <a:p>
            <a:pPr lvl="1"/>
            <a:r>
              <a:rPr lang="de-AT" dirty="0" smtClean="0"/>
              <a:t>Essverhalten &amp; Essstörung (EDEQ, DSM-5)</a:t>
            </a:r>
          </a:p>
          <a:p>
            <a:pPr lvl="1"/>
            <a:r>
              <a:rPr lang="de-AT" dirty="0" smtClean="0"/>
              <a:t>Körperliche, psychische Gesundheit</a:t>
            </a:r>
          </a:p>
          <a:p>
            <a:pPr lvl="1"/>
            <a:r>
              <a:rPr lang="de-AT" dirty="0" smtClean="0"/>
              <a:t>Gewicht, Sport</a:t>
            </a:r>
          </a:p>
          <a:p>
            <a:pPr lvl="1"/>
            <a:r>
              <a:rPr lang="de-AT" dirty="0" smtClean="0"/>
              <a:t>Kindheit</a:t>
            </a:r>
          </a:p>
          <a:p>
            <a:pPr lvl="1"/>
            <a:r>
              <a:rPr lang="de-AT" dirty="0" smtClean="0"/>
              <a:t>Traumata (CTQ)</a:t>
            </a:r>
          </a:p>
          <a:p>
            <a:pPr marL="457200" lvl="1" indent="0">
              <a:buNone/>
            </a:pPr>
            <a:endParaRPr lang="de-AT" dirty="0" smtClean="0"/>
          </a:p>
          <a:p>
            <a:pPr lvl="1"/>
            <a:endParaRPr lang="de-AT" dirty="0" smtClean="0"/>
          </a:p>
          <a:p>
            <a:pPr lvl="1"/>
            <a:endParaRPr lang="de-DE" dirty="0"/>
          </a:p>
        </p:txBody>
      </p:sp>
    </p:spTree>
    <p:extLst>
      <p:ext uri="{BB962C8B-B14F-4D97-AF65-F5344CB8AC3E}">
        <p14:creationId xmlns:p14="http://schemas.microsoft.com/office/powerpoint/2010/main" val="7805842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0144" y="282829"/>
            <a:ext cx="10515600" cy="1325563"/>
          </a:xfrm>
        </p:spPr>
        <p:txBody>
          <a:bodyPr/>
          <a:lstStyle/>
          <a:p>
            <a:r>
              <a:rPr lang="de-AT" b="1" dirty="0" smtClean="0"/>
              <a:t>Fragen</a:t>
            </a:r>
            <a:endParaRPr lang="de-DE" b="1" dirty="0"/>
          </a:p>
        </p:txBody>
      </p:sp>
      <p:sp>
        <p:nvSpPr>
          <p:cNvPr id="3" name="Inhaltsplatzhalter 2"/>
          <p:cNvSpPr>
            <a:spLocks noGrp="1"/>
          </p:cNvSpPr>
          <p:nvPr>
            <p:ph idx="1"/>
          </p:nvPr>
        </p:nvSpPr>
        <p:spPr>
          <a:xfrm>
            <a:off x="600456" y="1853057"/>
            <a:ext cx="10515600" cy="4351338"/>
          </a:xfrm>
        </p:spPr>
        <p:txBody>
          <a:bodyPr/>
          <a:lstStyle/>
          <a:p>
            <a:pPr marL="0" indent="0">
              <a:buNone/>
            </a:pPr>
            <a:endParaRPr lang="de-AT" dirty="0" smtClean="0"/>
          </a:p>
          <a:p>
            <a:pPr marL="514350" indent="-514350">
              <a:buAutoNum type="arabicParenR"/>
            </a:pPr>
            <a:r>
              <a:rPr lang="de-AT" dirty="0" smtClean="0"/>
              <a:t>Worin unterscheiden sie sich </a:t>
            </a:r>
            <a:r>
              <a:rPr lang="de-AT" dirty="0"/>
              <a:t>Patientinnen mit aktueller SEED von </a:t>
            </a:r>
            <a:r>
              <a:rPr lang="de-AT" dirty="0" smtClean="0"/>
              <a:t>genesenen Patientinnen?</a:t>
            </a:r>
          </a:p>
          <a:p>
            <a:pPr marL="514350" indent="-514350">
              <a:buAutoNum type="arabicParenR"/>
            </a:pPr>
            <a:r>
              <a:rPr lang="de-AT" dirty="0" smtClean="0"/>
              <a:t>Sind genesene Patientinnen gleich wie die Kontrollprobandinnen?</a:t>
            </a:r>
            <a:endParaRPr lang="de-DE" dirty="0"/>
          </a:p>
        </p:txBody>
      </p:sp>
    </p:spTree>
    <p:extLst>
      <p:ext uri="{BB962C8B-B14F-4D97-AF65-F5344CB8AC3E}">
        <p14:creationId xmlns:p14="http://schemas.microsoft.com/office/powerpoint/2010/main" val="32277486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extLst>
              <p:ext uri="{D42A27DB-BD31-4B8C-83A1-F6EECF244321}">
                <p14:modId xmlns:p14="http://schemas.microsoft.com/office/powerpoint/2010/main" val="3619696269"/>
              </p:ext>
            </p:extLst>
          </p:nvPr>
        </p:nvGraphicFramePr>
        <p:xfrm>
          <a:off x="538352" y="318509"/>
          <a:ext cx="11155680" cy="6209988"/>
        </p:xfrm>
        <a:graphic>
          <a:graphicData uri="http://schemas.openxmlformats.org/drawingml/2006/table">
            <a:tbl>
              <a:tblPr>
                <a:tableStyleId>{5C22544A-7EE6-4342-B048-85BDC9FD1C3A}</a:tableStyleId>
              </a:tblPr>
              <a:tblGrid>
                <a:gridCol w="4723887">
                  <a:extLst>
                    <a:ext uri="{9D8B030D-6E8A-4147-A177-3AD203B41FA5}">
                      <a16:colId xmlns:a16="http://schemas.microsoft.com/office/drawing/2014/main" val="116861701"/>
                    </a:ext>
                  </a:extLst>
                </a:gridCol>
                <a:gridCol w="1569693">
                  <a:extLst>
                    <a:ext uri="{9D8B030D-6E8A-4147-A177-3AD203B41FA5}">
                      <a16:colId xmlns:a16="http://schemas.microsoft.com/office/drawing/2014/main" val="2002090227"/>
                    </a:ext>
                  </a:extLst>
                </a:gridCol>
                <a:gridCol w="1530204">
                  <a:extLst>
                    <a:ext uri="{9D8B030D-6E8A-4147-A177-3AD203B41FA5}">
                      <a16:colId xmlns:a16="http://schemas.microsoft.com/office/drawing/2014/main" val="98205217"/>
                    </a:ext>
                  </a:extLst>
                </a:gridCol>
                <a:gridCol w="1604247">
                  <a:extLst>
                    <a:ext uri="{9D8B030D-6E8A-4147-A177-3AD203B41FA5}">
                      <a16:colId xmlns:a16="http://schemas.microsoft.com/office/drawing/2014/main" val="2796167735"/>
                    </a:ext>
                  </a:extLst>
                </a:gridCol>
                <a:gridCol w="1727649">
                  <a:extLst>
                    <a:ext uri="{9D8B030D-6E8A-4147-A177-3AD203B41FA5}">
                      <a16:colId xmlns:a16="http://schemas.microsoft.com/office/drawing/2014/main" val="3881320566"/>
                    </a:ext>
                  </a:extLst>
                </a:gridCol>
              </a:tblGrid>
              <a:tr h="275652">
                <a:tc gridSpan="2">
                  <a:txBody>
                    <a:bodyPr/>
                    <a:lstStyle/>
                    <a:p>
                      <a:pPr algn="l" fontAlgn="b"/>
                      <a:r>
                        <a:rPr lang="en-US" sz="3200" b="1" u="none" strike="noStrike" dirty="0">
                          <a:effectLst/>
                        </a:rPr>
                        <a:t>TABLE </a:t>
                      </a:r>
                      <a:r>
                        <a:rPr lang="en-US" sz="3200" b="1" u="none" strike="noStrike" dirty="0" smtClean="0">
                          <a:effectLst/>
                        </a:rPr>
                        <a:t>2: Characteristics</a:t>
                      </a:r>
                      <a:endParaRPr lang="en-US" sz="3200" b="1" i="0" u="none" strike="noStrike" dirty="0">
                        <a:solidFill>
                          <a:srgbClr val="000000"/>
                        </a:solidFill>
                        <a:effectLst/>
                        <a:latin typeface="Times New Roman" panose="02020603050405020304" pitchFamily="18" charset="0"/>
                      </a:endParaRPr>
                    </a:p>
                  </a:txBody>
                  <a:tcPr marL="7620" marR="7620" marT="7620" marB="0" anchor="b"/>
                </a:tc>
                <a:tc hMerge="1">
                  <a:txBody>
                    <a:bodyPr/>
                    <a:lstStyle/>
                    <a:p>
                      <a:endParaRPr lang="de-DE"/>
                    </a:p>
                  </a:txBody>
                  <a:tcPr/>
                </a:tc>
                <a:tc>
                  <a:txBody>
                    <a:bodyPr/>
                    <a:lstStyle/>
                    <a:p>
                      <a:pPr algn="ctr" fontAlgn="b"/>
                      <a:endParaRPr lang="de-DE" sz="1800" b="0" i="0" u="none" strike="noStrike" dirty="0">
                        <a:solidFill>
                          <a:srgbClr val="000000"/>
                        </a:solidFill>
                        <a:effectLst/>
                        <a:latin typeface="Times New Roman" panose="02020603050405020304" pitchFamily="18" charset="0"/>
                      </a:endParaRPr>
                    </a:p>
                  </a:txBody>
                  <a:tcPr marL="7620" marR="7620" marT="7620" marB="0" anchor="b"/>
                </a:tc>
                <a:tc>
                  <a:txBody>
                    <a:bodyPr/>
                    <a:lstStyle/>
                    <a:p>
                      <a:pPr algn="ctr" fontAlgn="b"/>
                      <a:endParaRPr lang="de-DE" sz="1800" b="0" i="0" u="none" strike="noStrike" dirty="0">
                        <a:solidFill>
                          <a:srgbClr val="000000"/>
                        </a:solidFill>
                        <a:effectLst/>
                        <a:latin typeface="Times New Roman" panose="02020603050405020304" pitchFamily="18" charset="0"/>
                      </a:endParaRPr>
                    </a:p>
                  </a:txBody>
                  <a:tcPr marL="7620" marR="7620" marT="7620" marB="0" anchor="b"/>
                </a:tc>
                <a:tc>
                  <a:txBody>
                    <a:bodyPr/>
                    <a:lstStyle/>
                    <a:p>
                      <a:pPr algn="ctr" fontAlgn="b"/>
                      <a:endParaRPr lang="de-DE" sz="1800" b="0" i="0" u="none" strike="noStrike" dirty="0">
                        <a:solidFill>
                          <a:srgbClr val="000000"/>
                        </a:solidFill>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3051356555"/>
                  </a:ext>
                </a:extLst>
              </a:tr>
              <a:tr h="0">
                <a:tc>
                  <a:txBody>
                    <a:bodyPr/>
                    <a:lstStyle/>
                    <a:p>
                      <a:pPr algn="l" fontAlgn="b"/>
                      <a:r>
                        <a:rPr lang="de-DE" sz="900" u="none" strike="noStrike" dirty="0">
                          <a:effectLst/>
                        </a:rPr>
                        <a:t> </a:t>
                      </a:r>
                      <a:endParaRPr lang="de-DE" sz="500" b="0" i="0" u="none" strike="noStrike" dirty="0">
                        <a:solidFill>
                          <a:srgbClr val="000000"/>
                        </a:solidFill>
                        <a:effectLst/>
                        <a:latin typeface="Times New Roman" panose="02020603050405020304" pitchFamily="18" charset="0"/>
                      </a:endParaRPr>
                    </a:p>
                  </a:txBody>
                  <a:tcPr marL="7620" marR="7620" marT="7620" marB="0" anchor="b"/>
                </a:tc>
                <a:tc>
                  <a:txBody>
                    <a:bodyPr/>
                    <a:lstStyle/>
                    <a:p>
                      <a:pPr algn="ctr" fontAlgn="b"/>
                      <a:endParaRPr lang="de-DE" sz="900" b="0" i="0" u="none" strike="noStrike" dirty="0">
                        <a:solidFill>
                          <a:srgbClr val="000000"/>
                        </a:solidFill>
                        <a:effectLst/>
                        <a:latin typeface="Times New Roman" panose="02020603050405020304" pitchFamily="18" charset="0"/>
                      </a:endParaRPr>
                    </a:p>
                  </a:txBody>
                  <a:tcPr marL="7620" marR="7620" marT="7620" marB="0" anchor="b"/>
                </a:tc>
                <a:tc>
                  <a:txBody>
                    <a:bodyPr/>
                    <a:lstStyle/>
                    <a:p>
                      <a:pPr algn="ctr" fontAlgn="b"/>
                      <a:endParaRPr lang="de-DE" sz="900" b="0" i="0" u="none" strike="noStrike" dirty="0">
                        <a:solidFill>
                          <a:srgbClr val="000000"/>
                        </a:solidFill>
                        <a:effectLst/>
                        <a:latin typeface="Times New Roman" panose="02020603050405020304" pitchFamily="18" charset="0"/>
                      </a:endParaRPr>
                    </a:p>
                  </a:txBody>
                  <a:tcPr marL="7620" marR="7620" marT="7620" marB="0" anchor="b"/>
                </a:tc>
                <a:tc>
                  <a:txBody>
                    <a:bodyPr/>
                    <a:lstStyle/>
                    <a:p>
                      <a:pPr algn="ctr" fontAlgn="b"/>
                      <a:endParaRPr lang="de-DE" sz="900" b="0" i="0" u="none" strike="noStrike" dirty="0">
                        <a:solidFill>
                          <a:srgbClr val="000000"/>
                        </a:solidFill>
                        <a:effectLst/>
                        <a:latin typeface="Times New Roman" panose="02020603050405020304" pitchFamily="18" charset="0"/>
                      </a:endParaRPr>
                    </a:p>
                  </a:txBody>
                  <a:tcPr marL="7620" marR="7620" marT="7620" marB="0" anchor="b"/>
                </a:tc>
                <a:tc>
                  <a:txBody>
                    <a:bodyPr/>
                    <a:lstStyle/>
                    <a:p>
                      <a:pPr algn="ctr" fontAlgn="b"/>
                      <a:endParaRPr lang="de-DE" sz="900" b="0" i="0" u="none" strike="noStrike" dirty="0">
                        <a:solidFill>
                          <a:srgbClr val="000000"/>
                        </a:solidFill>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2194279777"/>
                  </a:ext>
                </a:extLst>
              </a:tr>
              <a:tr h="254448">
                <a:tc>
                  <a:txBody>
                    <a:bodyPr/>
                    <a:lstStyle/>
                    <a:p>
                      <a:pPr algn="l" fontAlgn="b"/>
                      <a:endParaRPr lang="de-DE" sz="1800" b="0" i="0" u="none" strike="noStrike" dirty="0">
                        <a:solidFill>
                          <a:srgbClr val="000000"/>
                        </a:solidFill>
                        <a:effectLst/>
                        <a:latin typeface="Times New Roman" panose="02020603050405020304" pitchFamily="18" charset="0"/>
                      </a:endParaRPr>
                    </a:p>
                  </a:txBody>
                  <a:tcPr marL="7620" marR="7620" marT="7620" marB="0" anchor="b">
                    <a:solidFill>
                      <a:schemeClr val="bg1">
                        <a:lumMod val="75000"/>
                      </a:schemeClr>
                    </a:solidFill>
                  </a:tcPr>
                </a:tc>
                <a:tc>
                  <a:txBody>
                    <a:bodyPr/>
                    <a:lstStyle/>
                    <a:p>
                      <a:pPr algn="ctr" fontAlgn="b"/>
                      <a:endParaRPr lang="de-DE" sz="1800" b="1" i="0" u="none" strike="noStrike" dirty="0">
                        <a:solidFill>
                          <a:schemeClr val="accent3">
                            <a:lumMod val="20000"/>
                            <a:lumOff val="80000"/>
                          </a:schemeClr>
                        </a:solidFill>
                        <a:effectLst/>
                        <a:latin typeface="Times New Roman" panose="02020603050405020304" pitchFamily="18" charset="0"/>
                      </a:endParaRPr>
                    </a:p>
                  </a:txBody>
                  <a:tcPr marL="7620" marR="7620" marT="7620" marB="0" anchor="b">
                    <a:solidFill>
                      <a:schemeClr val="bg1">
                        <a:lumMod val="75000"/>
                      </a:schemeClr>
                    </a:solidFill>
                  </a:tcPr>
                </a:tc>
                <a:tc>
                  <a:txBody>
                    <a:bodyPr/>
                    <a:lstStyle/>
                    <a:p>
                      <a:pPr algn="ctr" fontAlgn="b"/>
                      <a:r>
                        <a:rPr lang="de-DE" sz="1800" b="1" u="none" strike="noStrike" dirty="0" err="1">
                          <a:solidFill>
                            <a:srgbClr val="C00000"/>
                          </a:solidFill>
                          <a:effectLst/>
                        </a:rPr>
                        <a:t>curr</a:t>
                      </a:r>
                      <a:r>
                        <a:rPr lang="de-DE" sz="1800" b="1" u="none" strike="noStrike" dirty="0">
                          <a:solidFill>
                            <a:srgbClr val="C00000"/>
                          </a:solidFill>
                          <a:effectLst/>
                        </a:rPr>
                        <a:t>-ED</a:t>
                      </a:r>
                      <a:endParaRPr lang="de-DE" sz="1800" b="1" i="0" u="none" strike="noStrike" dirty="0">
                        <a:solidFill>
                          <a:srgbClr val="C00000"/>
                        </a:solidFill>
                        <a:effectLst/>
                        <a:latin typeface="Times New Roman" panose="02020603050405020304" pitchFamily="18" charset="0"/>
                      </a:endParaRPr>
                    </a:p>
                  </a:txBody>
                  <a:tcPr marL="7620" marR="7620" marT="7620" marB="0" anchor="b">
                    <a:solidFill>
                      <a:schemeClr val="bg1">
                        <a:lumMod val="75000"/>
                      </a:schemeClr>
                    </a:solidFill>
                  </a:tcPr>
                </a:tc>
                <a:tc>
                  <a:txBody>
                    <a:bodyPr/>
                    <a:lstStyle/>
                    <a:p>
                      <a:pPr algn="ctr" fontAlgn="b"/>
                      <a:r>
                        <a:rPr lang="de-DE" sz="1800" b="1" u="none" strike="noStrike" dirty="0" err="1">
                          <a:solidFill>
                            <a:srgbClr val="FF9900"/>
                          </a:solidFill>
                          <a:effectLst>
                            <a:outerShdw blurRad="38100" dist="38100" dir="2700000" algn="tl">
                              <a:srgbClr val="000000">
                                <a:alpha val="43137"/>
                              </a:srgbClr>
                            </a:outerShdw>
                          </a:effectLst>
                        </a:rPr>
                        <a:t>remitt</a:t>
                      </a:r>
                      <a:r>
                        <a:rPr lang="de-DE" sz="1800" b="1" u="none" strike="noStrike" dirty="0">
                          <a:solidFill>
                            <a:srgbClr val="FF9900"/>
                          </a:solidFill>
                          <a:effectLst>
                            <a:outerShdw blurRad="38100" dist="38100" dir="2700000" algn="tl">
                              <a:srgbClr val="000000">
                                <a:alpha val="43137"/>
                              </a:srgbClr>
                            </a:outerShdw>
                          </a:effectLst>
                        </a:rPr>
                        <a:t>-ED</a:t>
                      </a:r>
                      <a:endParaRPr lang="de-DE" sz="1800" b="1" i="0" u="none" strike="noStrike" dirty="0">
                        <a:solidFill>
                          <a:srgbClr val="FF9900"/>
                        </a:solidFill>
                        <a:effectLst>
                          <a:outerShdw blurRad="38100" dist="38100" dir="2700000" algn="tl">
                            <a:srgbClr val="000000">
                              <a:alpha val="43137"/>
                            </a:srgbClr>
                          </a:outerShdw>
                        </a:effectLst>
                        <a:latin typeface="Times New Roman" panose="02020603050405020304" pitchFamily="18" charset="0"/>
                      </a:endParaRPr>
                    </a:p>
                  </a:txBody>
                  <a:tcPr marL="7620" marR="7620" marT="7620" marB="0" anchor="b">
                    <a:solidFill>
                      <a:schemeClr val="bg1">
                        <a:lumMod val="75000"/>
                      </a:schemeClr>
                    </a:solidFill>
                  </a:tcPr>
                </a:tc>
                <a:tc>
                  <a:txBody>
                    <a:bodyPr/>
                    <a:lstStyle/>
                    <a:p>
                      <a:pPr algn="ctr" fontAlgn="b"/>
                      <a:r>
                        <a:rPr lang="de-DE" sz="1800" b="1" u="none" strike="noStrike">
                          <a:effectLst/>
                        </a:rPr>
                        <a:t>P-value</a:t>
                      </a:r>
                      <a:endParaRPr lang="de-DE" sz="1800" b="1" i="0" u="none" strike="noStrike">
                        <a:solidFill>
                          <a:srgbClr val="000000"/>
                        </a:solidFill>
                        <a:effectLst/>
                        <a:latin typeface="Times New Roman" panose="02020603050405020304" pitchFamily="18" charset="0"/>
                      </a:endParaRPr>
                    </a:p>
                  </a:txBody>
                  <a:tcPr marL="7620" marR="7620" marT="7620" marB="0" anchor="b">
                    <a:solidFill>
                      <a:schemeClr val="bg1">
                        <a:lumMod val="75000"/>
                      </a:schemeClr>
                    </a:solidFill>
                  </a:tcPr>
                </a:tc>
                <a:extLst>
                  <a:ext uri="{0D108BD9-81ED-4DB2-BD59-A6C34878D82A}">
                    <a16:rowId xmlns:a16="http://schemas.microsoft.com/office/drawing/2014/main" val="477545842"/>
                  </a:ext>
                </a:extLst>
              </a:tr>
              <a:tr h="307458">
                <a:tc>
                  <a:txBody>
                    <a:bodyPr/>
                    <a:lstStyle/>
                    <a:p>
                      <a:pPr algn="l" fontAlgn="b"/>
                      <a:r>
                        <a:rPr lang="de-DE" sz="1800" u="none" strike="noStrike" dirty="0">
                          <a:effectLst/>
                        </a:rPr>
                        <a:t> </a:t>
                      </a:r>
                      <a:endParaRPr lang="de-DE" sz="1800" b="0" i="0" u="none" strike="noStrike" dirty="0">
                        <a:solidFill>
                          <a:srgbClr val="000000"/>
                        </a:solidFill>
                        <a:effectLst/>
                        <a:latin typeface="Times New Roman" panose="02020603050405020304" pitchFamily="18" charset="0"/>
                      </a:endParaRPr>
                    </a:p>
                  </a:txBody>
                  <a:tcPr marL="7620" marR="7620" marT="7620" marB="0" anchor="b">
                    <a:solidFill>
                      <a:schemeClr val="bg1">
                        <a:lumMod val="75000"/>
                      </a:schemeClr>
                    </a:solidFill>
                  </a:tcPr>
                </a:tc>
                <a:tc>
                  <a:txBody>
                    <a:bodyPr/>
                    <a:lstStyle/>
                    <a:p>
                      <a:pPr algn="ctr" fontAlgn="b"/>
                      <a:endParaRPr lang="de-DE" sz="1800" b="1" i="0" u="sng" strike="noStrike" dirty="0">
                        <a:solidFill>
                          <a:schemeClr val="accent3">
                            <a:lumMod val="20000"/>
                            <a:lumOff val="80000"/>
                          </a:schemeClr>
                        </a:solidFill>
                        <a:effectLst/>
                        <a:latin typeface="Times New Roman" panose="02020603050405020304" pitchFamily="18" charset="0"/>
                      </a:endParaRPr>
                    </a:p>
                  </a:txBody>
                  <a:tcPr marL="7620" marR="7620" marT="7620" marB="0" anchor="b">
                    <a:solidFill>
                      <a:schemeClr val="bg1">
                        <a:lumMod val="75000"/>
                      </a:schemeClr>
                    </a:solidFill>
                  </a:tcPr>
                </a:tc>
                <a:tc>
                  <a:txBody>
                    <a:bodyPr/>
                    <a:lstStyle/>
                    <a:p>
                      <a:pPr algn="ctr" fontAlgn="b"/>
                      <a:r>
                        <a:rPr lang="de-DE" sz="1800" b="1" u="sng" strike="noStrike" dirty="0">
                          <a:solidFill>
                            <a:srgbClr val="C00000"/>
                          </a:solidFill>
                          <a:effectLst/>
                        </a:rPr>
                        <a:t>N=74</a:t>
                      </a:r>
                      <a:endParaRPr lang="de-DE" sz="1800" b="1" i="0" u="sng" strike="noStrike" dirty="0">
                        <a:solidFill>
                          <a:srgbClr val="C00000"/>
                        </a:solidFill>
                        <a:effectLst/>
                        <a:latin typeface="Times New Roman" panose="02020603050405020304" pitchFamily="18" charset="0"/>
                      </a:endParaRPr>
                    </a:p>
                  </a:txBody>
                  <a:tcPr marL="7620" marR="7620" marT="7620" marB="0" anchor="b">
                    <a:solidFill>
                      <a:schemeClr val="bg1">
                        <a:lumMod val="75000"/>
                      </a:schemeClr>
                    </a:solidFill>
                  </a:tcPr>
                </a:tc>
                <a:tc>
                  <a:txBody>
                    <a:bodyPr/>
                    <a:lstStyle/>
                    <a:p>
                      <a:pPr algn="ctr" fontAlgn="b"/>
                      <a:r>
                        <a:rPr lang="de-DE" sz="1800" b="1" u="sng" strike="noStrike" dirty="0" smtClean="0">
                          <a:solidFill>
                            <a:srgbClr val="FF9900"/>
                          </a:solidFill>
                          <a:effectLst>
                            <a:outerShdw blurRad="38100" dist="38100" dir="2700000" algn="tl">
                              <a:srgbClr val="000000">
                                <a:alpha val="43137"/>
                              </a:srgbClr>
                            </a:outerShdw>
                          </a:effectLst>
                        </a:rPr>
                        <a:t>N=21</a:t>
                      </a:r>
                      <a:endParaRPr lang="de-DE" sz="1800" b="1" i="0" u="sng" strike="noStrike" dirty="0">
                        <a:solidFill>
                          <a:srgbClr val="FF9900"/>
                        </a:solidFill>
                        <a:effectLst>
                          <a:outerShdw blurRad="38100" dist="38100" dir="2700000" algn="tl">
                            <a:srgbClr val="000000">
                              <a:alpha val="43137"/>
                            </a:srgbClr>
                          </a:outerShdw>
                        </a:effectLst>
                        <a:latin typeface="Times New Roman" panose="02020603050405020304" pitchFamily="18" charset="0"/>
                      </a:endParaRPr>
                    </a:p>
                  </a:txBody>
                  <a:tcPr marL="7620" marR="7620" marT="7620" marB="0" anchor="b">
                    <a:solidFill>
                      <a:schemeClr val="bg1">
                        <a:lumMod val="75000"/>
                      </a:schemeClr>
                    </a:solidFill>
                  </a:tcPr>
                </a:tc>
                <a:tc>
                  <a:txBody>
                    <a:bodyPr/>
                    <a:lstStyle/>
                    <a:p>
                      <a:pPr algn="ctr" fontAlgn="b"/>
                      <a:r>
                        <a:rPr lang="de-DE" sz="1800" b="1" u="none" strike="noStrike" dirty="0">
                          <a:effectLst/>
                        </a:rPr>
                        <a:t> </a:t>
                      </a:r>
                      <a:endParaRPr lang="de-DE" sz="1800" b="1" i="0" u="none" strike="noStrike" dirty="0">
                        <a:solidFill>
                          <a:srgbClr val="000000"/>
                        </a:solidFill>
                        <a:effectLst/>
                        <a:latin typeface="Times New Roman" panose="02020603050405020304" pitchFamily="18" charset="0"/>
                      </a:endParaRPr>
                    </a:p>
                  </a:txBody>
                  <a:tcPr marL="7620" marR="7620" marT="7620" marB="0" anchor="b">
                    <a:solidFill>
                      <a:schemeClr val="bg1">
                        <a:lumMod val="75000"/>
                      </a:schemeClr>
                    </a:solidFill>
                  </a:tcPr>
                </a:tc>
                <a:extLst>
                  <a:ext uri="{0D108BD9-81ED-4DB2-BD59-A6C34878D82A}">
                    <a16:rowId xmlns:a16="http://schemas.microsoft.com/office/drawing/2014/main" val="2978683498"/>
                  </a:ext>
                </a:extLst>
              </a:tr>
              <a:tr h="254448">
                <a:tc>
                  <a:txBody>
                    <a:bodyPr/>
                    <a:lstStyle/>
                    <a:p>
                      <a:pPr algn="l" fontAlgn="b"/>
                      <a:r>
                        <a:rPr lang="de-DE" sz="1800" b="1" u="sng" strike="noStrike" dirty="0" err="1" smtClean="0">
                          <a:solidFill>
                            <a:schemeClr val="tx1"/>
                          </a:solidFill>
                          <a:effectLst/>
                        </a:rPr>
                        <a:t>Current</a:t>
                      </a:r>
                      <a:r>
                        <a:rPr lang="de-DE" sz="1800" b="1" u="sng" strike="noStrike" dirty="0" smtClean="0">
                          <a:solidFill>
                            <a:schemeClr val="tx1"/>
                          </a:solidFill>
                          <a:effectLst/>
                        </a:rPr>
                        <a:t> </a:t>
                      </a:r>
                      <a:r>
                        <a:rPr lang="de-DE" sz="1800" b="1" u="sng" strike="noStrike" dirty="0" err="1">
                          <a:solidFill>
                            <a:schemeClr val="tx1"/>
                          </a:solidFill>
                          <a:effectLst/>
                        </a:rPr>
                        <a:t>or</a:t>
                      </a:r>
                      <a:r>
                        <a:rPr lang="de-DE" sz="1800" b="1" u="sng" strike="noStrike" dirty="0">
                          <a:solidFill>
                            <a:schemeClr val="tx1"/>
                          </a:solidFill>
                          <a:effectLst/>
                        </a:rPr>
                        <a:t> </a:t>
                      </a:r>
                      <a:r>
                        <a:rPr lang="de-DE" sz="1800" b="1" u="sng" strike="noStrike" dirty="0" err="1">
                          <a:solidFill>
                            <a:schemeClr val="tx1"/>
                          </a:solidFill>
                          <a:effectLst/>
                        </a:rPr>
                        <a:t>former</a:t>
                      </a:r>
                      <a:r>
                        <a:rPr lang="de-DE" sz="1800" b="1" u="sng" strike="noStrike" dirty="0">
                          <a:solidFill>
                            <a:schemeClr val="tx1"/>
                          </a:solidFill>
                          <a:effectLst/>
                        </a:rPr>
                        <a:t> </a:t>
                      </a:r>
                      <a:r>
                        <a:rPr lang="de-DE" sz="1800" b="1" u="sng" strike="noStrike" dirty="0" err="1">
                          <a:solidFill>
                            <a:schemeClr val="tx1"/>
                          </a:solidFill>
                          <a:effectLst/>
                        </a:rPr>
                        <a:t>Diagnoses</a:t>
                      </a:r>
                      <a:r>
                        <a:rPr lang="de-DE" sz="1800" u="sng" strike="noStrike" dirty="0">
                          <a:effectLst/>
                        </a:rPr>
                        <a:t>,</a:t>
                      </a:r>
                      <a:r>
                        <a:rPr lang="de-DE" sz="1800" u="none" strike="noStrike" dirty="0">
                          <a:effectLst/>
                        </a:rPr>
                        <a:t> </a:t>
                      </a:r>
                      <a:r>
                        <a:rPr lang="de-DE" sz="1200" u="none" strike="noStrike" dirty="0">
                          <a:effectLst/>
                        </a:rPr>
                        <a:t>N (%)</a:t>
                      </a:r>
                      <a:endParaRPr lang="de-DE" sz="1800" b="1" i="0" u="sng" strike="noStrike" dirty="0">
                        <a:solidFill>
                          <a:srgbClr val="0000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chemeClr val="accent3">
                              <a:lumMod val="20000"/>
                              <a:lumOff val="80000"/>
                            </a:schemeClr>
                          </a:solidFill>
                          <a:effectLst/>
                        </a:rPr>
                        <a:t> </a:t>
                      </a:r>
                      <a:endParaRPr lang="de-DE" sz="1800" b="0" i="0" u="none" strike="noStrike" dirty="0">
                        <a:solidFill>
                          <a:schemeClr val="accent3">
                            <a:lumMod val="20000"/>
                            <a:lumOff val="80000"/>
                          </a:schemeClr>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rgbClr val="C00000"/>
                          </a:solidFill>
                          <a:effectLst/>
                        </a:rPr>
                        <a:t> </a:t>
                      </a:r>
                      <a:endParaRPr lang="de-DE" sz="1800" b="0" i="0" u="none" strike="noStrike" dirty="0">
                        <a:solidFill>
                          <a:srgbClr val="C00000"/>
                        </a:solidFill>
                        <a:effectLst/>
                        <a:latin typeface="Times New Roman" panose="02020603050405020304" pitchFamily="18" charset="0"/>
                      </a:endParaRPr>
                    </a:p>
                  </a:txBody>
                  <a:tcPr marL="7620" marR="7620" marT="7620" marB="0" anchor="b"/>
                </a:tc>
                <a:tc>
                  <a:txBody>
                    <a:bodyPr/>
                    <a:lstStyle/>
                    <a:p>
                      <a:pPr algn="ctr" fontAlgn="b"/>
                      <a:endParaRPr lang="de-DE" sz="1800" b="0" i="0" u="none" strike="noStrike" dirty="0">
                        <a:solidFill>
                          <a:srgbClr val="FF99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a:effectLst/>
                        </a:rPr>
                        <a:t> </a:t>
                      </a:r>
                      <a:endParaRPr lang="de-DE" sz="1800" b="0" i="0" u="none" strike="noStrike">
                        <a:solidFill>
                          <a:srgbClr val="000000"/>
                        </a:solidFill>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19450708"/>
                  </a:ext>
                </a:extLst>
              </a:tr>
              <a:tr h="254448">
                <a:tc>
                  <a:txBody>
                    <a:bodyPr/>
                    <a:lstStyle/>
                    <a:p>
                      <a:pPr algn="l" fontAlgn="b"/>
                      <a:r>
                        <a:rPr lang="de-DE" sz="1800" u="none" strike="noStrike" dirty="0" smtClean="0">
                          <a:effectLst/>
                        </a:rPr>
                        <a:t>     AN </a:t>
                      </a:r>
                      <a:r>
                        <a:rPr lang="de-DE" sz="1800" u="none" strike="noStrike" smtClean="0">
                          <a:effectLst/>
                        </a:rPr>
                        <a:t>restrictive</a:t>
                      </a:r>
                      <a:endParaRPr lang="de-DE" sz="1800" b="0" i="0" u="none" strike="noStrike" dirty="0">
                        <a:solidFill>
                          <a:srgbClr val="0000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smtClean="0">
                          <a:solidFill>
                            <a:schemeClr val="accent3">
                              <a:lumMod val="20000"/>
                              <a:lumOff val="80000"/>
                            </a:schemeClr>
                          </a:solidFill>
                          <a:effectLst/>
                        </a:rPr>
                        <a:t>49 (54)</a:t>
                      </a:r>
                      <a:endParaRPr lang="de-DE" sz="1800" b="0" i="0" u="none" strike="noStrike" dirty="0">
                        <a:solidFill>
                          <a:schemeClr val="accent3">
                            <a:lumMod val="20000"/>
                            <a:lumOff val="80000"/>
                          </a:schemeClr>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rgbClr val="C00000"/>
                          </a:solidFill>
                          <a:effectLst/>
                        </a:rPr>
                        <a:t>43 (58)</a:t>
                      </a:r>
                      <a:endParaRPr lang="de-DE" sz="1800" b="0" i="0" u="none" strike="noStrike" dirty="0">
                        <a:solidFill>
                          <a:srgbClr val="C000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smtClean="0">
                          <a:solidFill>
                            <a:srgbClr val="FF9900"/>
                          </a:solidFill>
                          <a:effectLst/>
                        </a:rPr>
                        <a:t>10 (48</a:t>
                      </a:r>
                      <a:r>
                        <a:rPr lang="de-DE" sz="1800" u="none" strike="noStrike" dirty="0">
                          <a:solidFill>
                            <a:srgbClr val="FF9900"/>
                          </a:solidFill>
                          <a:effectLst/>
                        </a:rPr>
                        <a:t>)</a:t>
                      </a:r>
                      <a:endParaRPr lang="de-DE" sz="1800" b="0" i="0" u="none" strike="noStrike" dirty="0">
                        <a:solidFill>
                          <a:srgbClr val="FF99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a:effectLst/>
                        </a:rPr>
                        <a:t> </a:t>
                      </a:r>
                      <a:endParaRPr lang="de-DE" sz="1800" b="0" i="0" u="none" strike="noStrike">
                        <a:solidFill>
                          <a:srgbClr val="000000"/>
                        </a:solidFill>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4075238959"/>
                  </a:ext>
                </a:extLst>
              </a:tr>
              <a:tr h="254448">
                <a:tc>
                  <a:txBody>
                    <a:bodyPr/>
                    <a:lstStyle/>
                    <a:p>
                      <a:pPr algn="l" fontAlgn="b"/>
                      <a:r>
                        <a:rPr lang="de-DE" sz="1800" u="none" strike="noStrike" dirty="0" smtClean="0">
                          <a:effectLst/>
                        </a:rPr>
                        <a:t>     AN </a:t>
                      </a:r>
                      <a:r>
                        <a:rPr lang="de-DE" sz="1800" u="none" strike="noStrike" dirty="0" err="1">
                          <a:effectLst/>
                        </a:rPr>
                        <a:t>bulimic</a:t>
                      </a:r>
                      <a:endParaRPr lang="de-DE" sz="1800" b="0" i="0" u="none" strike="noStrike" dirty="0">
                        <a:solidFill>
                          <a:srgbClr val="0000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chemeClr val="accent3">
                              <a:lumMod val="20000"/>
                              <a:lumOff val="80000"/>
                            </a:schemeClr>
                          </a:solidFill>
                          <a:effectLst/>
                        </a:rPr>
                        <a:t> </a:t>
                      </a:r>
                      <a:r>
                        <a:rPr lang="de-DE" sz="1800" u="none" strike="noStrike" dirty="0" smtClean="0">
                          <a:solidFill>
                            <a:schemeClr val="accent3">
                              <a:lumMod val="20000"/>
                              <a:lumOff val="80000"/>
                            </a:schemeClr>
                          </a:solidFill>
                          <a:effectLst/>
                        </a:rPr>
                        <a:t>16 (18)</a:t>
                      </a:r>
                      <a:endParaRPr lang="de-DE" sz="1800" b="0" i="0" u="none" strike="noStrike" dirty="0">
                        <a:solidFill>
                          <a:schemeClr val="accent3">
                            <a:lumMod val="20000"/>
                            <a:lumOff val="80000"/>
                          </a:schemeClr>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rgbClr val="C00000"/>
                          </a:solidFill>
                          <a:effectLst/>
                        </a:rPr>
                        <a:t>8 (11)</a:t>
                      </a:r>
                      <a:endParaRPr lang="de-DE" sz="1800" b="0" i="0" u="none" strike="noStrike" dirty="0">
                        <a:solidFill>
                          <a:srgbClr val="C000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smtClean="0">
                          <a:solidFill>
                            <a:srgbClr val="FF9900"/>
                          </a:solidFill>
                          <a:effectLst/>
                        </a:rPr>
                        <a:t>8 (38)</a:t>
                      </a:r>
                      <a:endParaRPr lang="de-DE" sz="1800" b="0" i="0" u="none" strike="noStrike" dirty="0">
                        <a:solidFill>
                          <a:srgbClr val="FF99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a:effectLst/>
                        </a:rPr>
                        <a:t> </a:t>
                      </a:r>
                      <a:endParaRPr lang="de-DE" sz="1800" b="0" i="0" u="none" strike="noStrike">
                        <a:solidFill>
                          <a:srgbClr val="000000"/>
                        </a:solidFill>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3874601245"/>
                  </a:ext>
                </a:extLst>
              </a:tr>
              <a:tr h="254448">
                <a:tc>
                  <a:txBody>
                    <a:bodyPr/>
                    <a:lstStyle/>
                    <a:p>
                      <a:pPr algn="l" fontAlgn="b"/>
                      <a:r>
                        <a:rPr lang="de-DE" sz="1800" u="none" strike="noStrike" dirty="0" smtClean="0">
                          <a:effectLst/>
                        </a:rPr>
                        <a:t>         BN </a:t>
                      </a:r>
                      <a:r>
                        <a:rPr lang="de-DE" sz="1800" u="none" strike="noStrike" dirty="0" err="1">
                          <a:effectLst/>
                        </a:rPr>
                        <a:t>purging</a:t>
                      </a:r>
                      <a:endParaRPr lang="de-DE" sz="1800" b="0" i="0" u="none" strike="noStrike" dirty="0">
                        <a:solidFill>
                          <a:srgbClr val="0000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chemeClr val="accent3">
                              <a:lumMod val="20000"/>
                              <a:lumOff val="80000"/>
                            </a:schemeClr>
                          </a:solidFill>
                          <a:effectLst/>
                        </a:rPr>
                        <a:t> </a:t>
                      </a:r>
                      <a:r>
                        <a:rPr lang="de-DE" sz="1800" u="none" strike="noStrike" dirty="0" smtClean="0">
                          <a:solidFill>
                            <a:schemeClr val="accent3">
                              <a:lumMod val="20000"/>
                              <a:lumOff val="80000"/>
                            </a:schemeClr>
                          </a:solidFill>
                          <a:effectLst/>
                        </a:rPr>
                        <a:t>23 </a:t>
                      </a:r>
                      <a:r>
                        <a:rPr lang="de-DE" sz="1800" u="none" strike="noStrike" dirty="0">
                          <a:solidFill>
                            <a:schemeClr val="accent3">
                              <a:lumMod val="20000"/>
                              <a:lumOff val="80000"/>
                            </a:schemeClr>
                          </a:solidFill>
                          <a:effectLst/>
                        </a:rPr>
                        <a:t>(</a:t>
                      </a:r>
                      <a:r>
                        <a:rPr lang="de-DE" sz="1800" u="none" strike="noStrike" dirty="0" smtClean="0">
                          <a:solidFill>
                            <a:schemeClr val="accent3">
                              <a:lumMod val="20000"/>
                              <a:lumOff val="80000"/>
                            </a:schemeClr>
                          </a:solidFill>
                          <a:effectLst/>
                        </a:rPr>
                        <a:t>26)</a:t>
                      </a:r>
                      <a:endParaRPr lang="de-DE" sz="1800" b="0" i="0" u="none" strike="noStrike" dirty="0">
                        <a:solidFill>
                          <a:schemeClr val="accent3">
                            <a:lumMod val="20000"/>
                            <a:lumOff val="80000"/>
                          </a:schemeClr>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rgbClr val="C00000"/>
                          </a:solidFill>
                          <a:effectLst/>
                        </a:rPr>
                        <a:t>21 (28)</a:t>
                      </a:r>
                      <a:endParaRPr lang="de-DE" sz="1800" b="0" i="0" u="none" strike="noStrike" dirty="0">
                        <a:solidFill>
                          <a:srgbClr val="C000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smtClean="0">
                          <a:solidFill>
                            <a:srgbClr val="FF9900"/>
                          </a:solidFill>
                          <a:effectLst/>
                        </a:rPr>
                        <a:t>3 (14)</a:t>
                      </a:r>
                      <a:endParaRPr lang="de-DE" sz="1800" b="0" i="0" u="none" strike="noStrike" dirty="0">
                        <a:solidFill>
                          <a:srgbClr val="FF99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a:effectLst/>
                        </a:rPr>
                        <a:t> </a:t>
                      </a:r>
                      <a:endParaRPr lang="de-DE" sz="1800" b="0" i="0" u="none" strike="noStrike">
                        <a:solidFill>
                          <a:srgbClr val="000000"/>
                        </a:solidFill>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2519491945"/>
                  </a:ext>
                </a:extLst>
              </a:tr>
              <a:tr h="254448">
                <a:tc>
                  <a:txBody>
                    <a:bodyPr/>
                    <a:lstStyle/>
                    <a:p>
                      <a:pPr algn="l" fontAlgn="b"/>
                      <a:r>
                        <a:rPr lang="de-DE" sz="1800" u="none" strike="noStrike" dirty="0" smtClean="0">
                          <a:effectLst/>
                        </a:rPr>
                        <a:t>         BN </a:t>
                      </a:r>
                      <a:r>
                        <a:rPr lang="de-DE" sz="1800" u="none" strike="noStrike" dirty="0">
                          <a:effectLst/>
                        </a:rPr>
                        <a:t>non-</a:t>
                      </a:r>
                      <a:r>
                        <a:rPr lang="de-DE" sz="1800" u="none" strike="noStrike" dirty="0" err="1">
                          <a:effectLst/>
                        </a:rPr>
                        <a:t>purging</a:t>
                      </a:r>
                      <a:endParaRPr lang="de-DE" sz="1800" b="0" i="0" u="none" strike="noStrike" dirty="0">
                        <a:solidFill>
                          <a:srgbClr val="0000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chemeClr val="accent3">
                              <a:lumMod val="20000"/>
                              <a:lumOff val="80000"/>
                            </a:schemeClr>
                          </a:solidFill>
                          <a:effectLst/>
                        </a:rPr>
                        <a:t>2 (2)</a:t>
                      </a:r>
                      <a:endParaRPr lang="de-DE" sz="1800" b="0" i="0" u="none" strike="noStrike" dirty="0">
                        <a:solidFill>
                          <a:schemeClr val="accent3">
                            <a:lumMod val="20000"/>
                            <a:lumOff val="80000"/>
                          </a:schemeClr>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rgbClr val="C00000"/>
                          </a:solidFill>
                          <a:effectLst/>
                        </a:rPr>
                        <a:t>2 (3)</a:t>
                      </a:r>
                      <a:endParaRPr lang="de-DE" sz="1800" b="0" i="0" u="none" strike="noStrike" dirty="0">
                        <a:solidFill>
                          <a:srgbClr val="C000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rgbClr val="FF9900"/>
                          </a:solidFill>
                          <a:effectLst/>
                        </a:rPr>
                        <a:t>0</a:t>
                      </a:r>
                      <a:endParaRPr lang="de-DE" sz="1800" b="0" i="0" u="none" strike="noStrike" dirty="0">
                        <a:solidFill>
                          <a:srgbClr val="FF99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a:effectLst/>
                        </a:rPr>
                        <a:t> </a:t>
                      </a:r>
                      <a:endParaRPr lang="de-DE" sz="1800" b="0" i="0" u="none" strike="noStrike">
                        <a:solidFill>
                          <a:srgbClr val="000000"/>
                        </a:solidFill>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3676517928"/>
                  </a:ext>
                </a:extLst>
              </a:tr>
              <a:tr h="254448">
                <a:tc>
                  <a:txBody>
                    <a:bodyPr/>
                    <a:lstStyle/>
                    <a:p>
                      <a:pPr algn="l" fontAlgn="b"/>
                      <a:r>
                        <a:rPr lang="de-DE" sz="1800" u="none" strike="noStrike">
                          <a:effectLst/>
                        </a:rPr>
                        <a:t> </a:t>
                      </a:r>
                      <a:endParaRPr lang="de-DE" sz="1800" b="0" i="0" u="none" strike="noStrike">
                        <a:solidFill>
                          <a:srgbClr val="0000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chemeClr val="accent3">
                              <a:lumMod val="20000"/>
                              <a:lumOff val="80000"/>
                            </a:schemeClr>
                          </a:solidFill>
                          <a:effectLst/>
                        </a:rPr>
                        <a:t> </a:t>
                      </a:r>
                      <a:endParaRPr lang="de-DE" sz="1800" b="0" i="0" u="none" strike="noStrike" dirty="0">
                        <a:solidFill>
                          <a:schemeClr val="accent3">
                            <a:lumMod val="20000"/>
                            <a:lumOff val="80000"/>
                          </a:schemeClr>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rgbClr val="C00000"/>
                          </a:solidFill>
                          <a:effectLst/>
                        </a:rPr>
                        <a:t> </a:t>
                      </a:r>
                      <a:endParaRPr lang="de-DE" sz="1800" b="0" i="0" u="none" strike="noStrike" dirty="0">
                        <a:solidFill>
                          <a:srgbClr val="C00000"/>
                        </a:solidFill>
                        <a:effectLst/>
                        <a:latin typeface="Times New Roman" panose="02020603050405020304" pitchFamily="18" charset="0"/>
                      </a:endParaRPr>
                    </a:p>
                  </a:txBody>
                  <a:tcPr marL="7620" marR="7620" marT="7620" marB="0" anchor="b"/>
                </a:tc>
                <a:tc>
                  <a:txBody>
                    <a:bodyPr/>
                    <a:lstStyle/>
                    <a:p>
                      <a:pPr algn="ctr" fontAlgn="b"/>
                      <a:endParaRPr lang="de-DE" sz="1800" b="0" i="0" u="none" strike="noStrike" dirty="0">
                        <a:solidFill>
                          <a:srgbClr val="FF99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a:effectLst/>
                        </a:rPr>
                        <a:t> </a:t>
                      </a:r>
                      <a:endParaRPr lang="de-DE" sz="1800" b="0" i="0" u="none" strike="noStrike">
                        <a:solidFill>
                          <a:srgbClr val="000000"/>
                        </a:solidFill>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2229864024"/>
                  </a:ext>
                </a:extLst>
              </a:tr>
              <a:tr h="254448">
                <a:tc>
                  <a:txBody>
                    <a:bodyPr/>
                    <a:lstStyle/>
                    <a:p>
                      <a:pPr algn="l" fontAlgn="b"/>
                      <a:r>
                        <a:rPr lang="en-US" sz="1800" b="1" u="sng" strike="noStrike" dirty="0">
                          <a:effectLst/>
                        </a:rPr>
                        <a:t>Chronology and frequency</a:t>
                      </a:r>
                      <a:r>
                        <a:rPr lang="en-US" sz="1800" u="sng" strike="noStrike" dirty="0">
                          <a:effectLst/>
                        </a:rPr>
                        <a:t>,</a:t>
                      </a:r>
                      <a:r>
                        <a:rPr lang="en-US" sz="1200" u="none" strike="noStrike" dirty="0">
                          <a:effectLst/>
                        </a:rPr>
                        <a:t> M (SD)</a:t>
                      </a:r>
                      <a:endParaRPr lang="en-US" sz="1800" b="0" i="0" u="sng" strike="noStrike" dirty="0">
                        <a:solidFill>
                          <a:srgbClr val="0000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chemeClr val="accent3">
                              <a:lumMod val="20000"/>
                              <a:lumOff val="80000"/>
                            </a:schemeClr>
                          </a:solidFill>
                          <a:effectLst/>
                        </a:rPr>
                        <a:t> </a:t>
                      </a:r>
                      <a:endParaRPr lang="de-DE" sz="1800" b="0" i="0" u="none" strike="noStrike" dirty="0">
                        <a:solidFill>
                          <a:schemeClr val="accent3">
                            <a:lumMod val="20000"/>
                            <a:lumOff val="80000"/>
                          </a:schemeClr>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rgbClr val="C00000"/>
                          </a:solidFill>
                          <a:effectLst/>
                        </a:rPr>
                        <a:t> </a:t>
                      </a:r>
                      <a:endParaRPr lang="de-DE" sz="1800" b="0" i="0" u="none" strike="noStrike" dirty="0">
                        <a:solidFill>
                          <a:srgbClr val="C00000"/>
                        </a:solidFill>
                        <a:effectLst/>
                        <a:latin typeface="Times New Roman" panose="02020603050405020304" pitchFamily="18" charset="0"/>
                      </a:endParaRPr>
                    </a:p>
                  </a:txBody>
                  <a:tcPr marL="7620" marR="7620" marT="7620" marB="0" anchor="b"/>
                </a:tc>
                <a:tc>
                  <a:txBody>
                    <a:bodyPr/>
                    <a:lstStyle/>
                    <a:p>
                      <a:pPr algn="ctr" fontAlgn="b"/>
                      <a:endParaRPr lang="de-DE" sz="1800" b="0" i="0" u="none" strike="noStrike" dirty="0">
                        <a:solidFill>
                          <a:srgbClr val="FF99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a:effectLst/>
                        </a:rPr>
                        <a:t> </a:t>
                      </a:r>
                      <a:endParaRPr lang="de-DE" sz="1800" b="0" i="0" u="none" strike="noStrike">
                        <a:solidFill>
                          <a:srgbClr val="000000"/>
                        </a:solidFill>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266253988"/>
                  </a:ext>
                </a:extLst>
              </a:tr>
              <a:tr h="254448">
                <a:tc>
                  <a:txBody>
                    <a:bodyPr/>
                    <a:lstStyle/>
                    <a:p>
                      <a:pPr algn="l" fontAlgn="b"/>
                      <a:r>
                        <a:rPr lang="en-US" sz="1800" u="sng" strike="noStrike" dirty="0">
                          <a:effectLst/>
                        </a:rPr>
                        <a:t>Onset</a:t>
                      </a:r>
                      <a:r>
                        <a:rPr lang="en-US" sz="1800" u="none" strike="noStrike" dirty="0">
                          <a:effectLst/>
                        </a:rPr>
                        <a:t> of eating disorder in years, range: 8 - 45</a:t>
                      </a:r>
                      <a:endParaRPr lang="en-US" sz="1800" b="0" i="0" u="none" strike="noStrike" dirty="0">
                        <a:solidFill>
                          <a:srgbClr val="0000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chemeClr val="accent3">
                              <a:lumMod val="20000"/>
                              <a:lumOff val="80000"/>
                            </a:schemeClr>
                          </a:solidFill>
                          <a:effectLst/>
                        </a:rPr>
                        <a:t>17.1 (5.3)</a:t>
                      </a:r>
                      <a:endParaRPr lang="de-DE" sz="1800" b="0" i="0" u="none" strike="noStrike" dirty="0">
                        <a:solidFill>
                          <a:schemeClr val="accent3">
                            <a:lumMod val="20000"/>
                            <a:lumOff val="80000"/>
                          </a:schemeClr>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rgbClr val="C00000"/>
                          </a:solidFill>
                          <a:effectLst/>
                        </a:rPr>
                        <a:t>17.2 (5.7)</a:t>
                      </a:r>
                      <a:endParaRPr lang="de-DE" sz="1800" b="0" i="0" u="none" strike="noStrike" dirty="0">
                        <a:solidFill>
                          <a:srgbClr val="C000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smtClean="0">
                          <a:solidFill>
                            <a:srgbClr val="FF9900"/>
                          </a:solidFill>
                          <a:effectLst/>
                        </a:rPr>
                        <a:t>16.1 (2.9)</a:t>
                      </a:r>
                      <a:endParaRPr lang="de-DE" sz="1800" b="0" i="0" u="none" strike="noStrike" dirty="0">
                        <a:solidFill>
                          <a:srgbClr val="FF99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smtClean="0">
                          <a:effectLst/>
                        </a:rPr>
                        <a:t>.867</a:t>
                      </a:r>
                      <a:endParaRPr lang="de-DE" sz="1800" b="0" i="0" u="none" strike="noStrike" dirty="0">
                        <a:solidFill>
                          <a:srgbClr val="000000"/>
                        </a:solidFill>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4045156060"/>
                  </a:ext>
                </a:extLst>
              </a:tr>
              <a:tr h="477090">
                <a:tc>
                  <a:txBody>
                    <a:bodyPr/>
                    <a:lstStyle/>
                    <a:p>
                      <a:pPr algn="l" fontAlgn="b"/>
                      <a:r>
                        <a:rPr lang="en-US" sz="1800" u="sng" strike="noStrike" dirty="0">
                          <a:effectLst/>
                        </a:rPr>
                        <a:t>Duration</a:t>
                      </a:r>
                      <a:r>
                        <a:rPr lang="en-US" sz="1800" u="none" strike="noStrike" dirty="0">
                          <a:effectLst/>
                        </a:rPr>
                        <a:t> of eating disorder in years, range: 3 - 40  </a:t>
                      </a:r>
                      <a:endParaRPr lang="en-US" sz="1800" b="0" i="0" u="none" strike="noStrike" dirty="0">
                        <a:solidFill>
                          <a:srgbClr val="0000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chemeClr val="accent3">
                              <a:lumMod val="20000"/>
                              <a:lumOff val="80000"/>
                            </a:schemeClr>
                          </a:solidFill>
                          <a:effectLst/>
                        </a:rPr>
                        <a:t>14.2 (9.9)</a:t>
                      </a:r>
                      <a:endParaRPr lang="de-DE" sz="1800" b="0" i="0" u="none" strike="noStrike" dirty="0">
                        <a:solidFill>
                          <a:schemeClr val="accent3">
                            <a:lumMod val="20000"/>
                            <a:lumOff val="80000"/>
                          </a:schemeClr>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rgbClr val="C00000"/>
                          </a:solidFill>
                          <a:effectLst/>
                        </a:rPr>
                        <a:t>14.8 (10.1)</a:t>
                      </a:r>
                      <a:endParaRPr lang="de-DE" sz="1800" b="0" i="0" u="none" strike="noStrike" dirty="0">
                        <a:solidFill>
                          <a:srgbClr val="C000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smtClean="0">
                          <a:solidFill>
                            <a:srgbClr val="FF9900"/>
                          </a:solidFill>
                          <a:effectLst/>
                        </a:rPr>
                        <a:t>10.9 (8.6)</a:t>
                      </a:r>
                      <a:endParaRPr lang="de-DE" sz="1800" b="0" i="0" u="none" strike="noStrike" dirty="0">
                        <a:solidFill>
                          <a:srgbClr val="FF99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smtClean="0">
                          <a:effectLst/>
                        </a:rPr>
                        <a:t>.116</a:t>
                      </a:r>
                    </a:p>
                  </a:txBody>
                  <a:tcPr marL="7620" marR="7620" marT="7620" marB="0" anchor="b"/>
                </a:tc>
                <a:extLst>
                  <a:ext uri="{0D108BD9-81ED-4DB2-BD59-A6C34878D82A}">
                    <a16:rowId xmlns:a16="http://schemas.microsoft.com/office/drawing/2014/main" val="347218187"/>
                  </a:ext>
                </a:extLst>
              </a:tr>
              <a:tr h="254448">
                <a:tc>
                  <a:txBody>
                    <a:bodyPr/>
                    <a:lstStyle/>
                    <a:p>
                      <a:pPr algn="l" fontAlgn="b"/>
                      <a:endParaRPr lang="de-DE" sz="1800" u="sng" strike="noStrike" dirty="0" smtClean="0">
                        <a:effectLst/>
                      </a:endParaRPr>
                    </a:p>
                    <a:p>
                      <a:pPr algn="l" fontAlgn="b"/>
                      <a:r>
                        <a:rPr lang="de-DE" sz="1800" b="1" u="sng" strike="noStrike" dirty="0" err="1" smtClean="0">
                          <a:effectLst/>
                        </a:rPr>
                        <a:t>Frequency</a:t>
                      </a:r>
                      <a:r>
                        <a:rPr lang="de-DE" sz="1800" b="1" u="sng" strike="noStrike" dirty="0" smtClean="0">
                          <a:effectLst/>
                        </a:rPr>
                        <a:t> </a:t>
                      </a:r>
                      <a:r>
                        <a:rPr lang="de-DE" sz="1800" b="1" u="sng" strike="noStrike" dirty="0" err="1">
                          <a:effectLst/>
                        </a:rPr>
                        <a:t>of</a:t>
                      </a:r>
                      <a:r>
                        <a:rPr lang="de-DE" sz="1800" b="1" u="sng" strike="noStrike" dirty="0">
                          <a:effectLst/>
                        </a:rPr>
                        <a:t> </a:t>
                      </a:r>
                      <a:endParaRPr lang="de-DE" sz="1800" b="1" i="0" u="sng" strike="noStrike" dirty="0">
                        <a:solidFill>
                          <a:srgbClr val="0000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chemeClr val="accent3">
                              <a:lumMod val="20000"/>
                              <a:lumOff val="80000"/>
                            </a:schemeClr>
                          </a:solidFill>
                          <a:effectLst/>
                        </a:rPr>
                        <a:t> </a:t>
                      </a:r>
                      <a:endParaRPr lang="de-DE" sz="1800" b="0" i="0" u="none" strike="noStrike" dirty="0">
                        <a:solidFill>
                          <a:schemeClr val="accent3">
                            <a:lumMod val="20000"/>
                            <a:lumOff val="80000"/>
                          </a:schemeClr>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rgbClr val="C00000"/>
                          </a:solidFill>
                          <a:effectLst/>
                        </a:rPr>
                        <a:t> </a:t>
                      </a:r>
                      <a:endParaRPr lang="de-DE" sz="1800" b="0" i="0" u="none" strike="noStrike" dirty="0">
                        <a:solidFill>
                          <a:srgbClr val="C00000"/>
                        </a:solidFill>
                        <a:effectLst/>
                        <a:latin typeface="Times New Roman" panose="02020603050405020304" pitchFamily="18" charset="0"/>
                      </a:endParaRPr>
                    </a:p>
                  </a:txBody>
                  <a:tcPr marL="7620" marR="7620" marT="7620" marB="0" anchor="b"/>
                </a:tc>
                <a:tc>
                  <a:txBody>
                    <a:bodyPr/>
                    <a:lstStyle/>
                    <a:p>
                      <a:pPr algn="ctr" fontAlgn="b"/>
                      <a:endParaRPr lang="de-DE" sz="1800" b="0" i="0" u="none" strike="noStrike" dirty="0">
                        <a:solidFill>
                          <a:srgbClr val="FF99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effectLst/>
                        </a:rPr>
                        <a:t> </a:t>
                      </a:r>
                      <a:endParaRPr lang="de-DE" sz="1800" b="0" i="0" u="none" strike="noStrike" dirty="0">
                        <a:solidFill>
                          <a:srgbClr val="000000"/>
                        </a:solidFill>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3438028545"/>
                  </a:ext>
                </a:extLst>
              </a:tr>
              <a:tr h="254448">
                <a:tc>
                  <a:txBody>
                    <a:bodyPr/>
                    <a:lstStyle/>
                    <a:p>
                      <a:pPr algn="l" fontAlgn="b"/>
                      <a:r>
                        <a:rPr lang="de-DE" sz="1800" u="none" strike="noStrike" dirty="0">
                          <a:solidFill>
                            <a:schemeClr val="tx1"/>
                          </a:solidFill>
                          <a:effectLst/>
                        </a:rPr>
                        <a:t>...</a:t>
                      </a:r>
                      <a:r>
                        <a:rPr lang="de-DE" sz="1800" u="none" strike="noStrike" dirty="0" err="1">
                          <a:solidFill>
                            <a:schemeClr val="tx1"/>
                          </a:solidFill>
                          <a:effectLst/>
                        </a:rPr>
                        <a:t>maximum</a:t>
                      </a:r>
                      <a:r>
                        <a:rPr lang="de-DE" sz="1800" u="none" strike="noStrike" dirty="0">
                          <a:solidFill>
                            <a:schemeClr val="tx1"/>
                          </a:solidFill>
                          <a:effectLst/>
                        </a:rPr>
                        <a:t> </a:t>
                      </a:r>
                      <a:r>
                        <a:rPr lang="de-DE" sz="1800" u="none" strike="noStrike" dirty="0" err="1">
                          <a:solidFill>
                            <a:schemeClr val="tx1"/>
                          </a:solidFill>
                          <a:effectLst/>
                        </a:rPr>
                        <a:t>binges</a:t>
                      </a:r>
                      <a:r>
                        <a:rPr lang="de-DE" sz="1800" u="none" strike="noStrike" dirty="0">
                          <a:solidFill>
                            <a:schemeClr val="tx1"/>
                          </a:solidFill>
                          <a:effectLst/>
                        </a:rPr>
                        <a:t> / </a:t>
                      </a:r>
                      <a:r>
                        <a:rPr lang="de-DE" sz="1800" u="none" strike="noStrike" dirty="0" err="1">
                          <a:solidFill>
                            <a:schemeClr val="tx1"/>
                          </a:solidFill>
                          <a:effectLst/>
                        </a:rPr>
                        <a:t>day</a:t>
                      </a:r>
                      <a:endParaRPr lang="de-DE" sz="1800" b="0" i="0" u="none" strike="noStrike" dirty="0">
                        <a:solidFill>
                          <a:schemeClr val="tx1"/>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chemeClr val="accent3">
                              <a:lumMod val="20000"/>
                              <a:lumOff val="80000"/>
                            </a:schemeClr>
                          </a:solidFill>
                          <a:effectLst/>
                        </a:rPr>
                        <a:t>5.5 (4.3) </a:t>
                      </a:r>
                      <a:endParaRPr lang="de-DE" sz="1800" b="0" i="0" u="none" strike="noStrike" dirty="0">
                        <a:solidFill>
                          <a:schemeClr val="accent3">
                            <a:lumMod val="20000"/>
                            <a:lumOff val="80000"/>
                          </a:schemeClr>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rgbClr val="C00000"/>
                          </a:solidFill>
                          <a:effectLst/>
                        </a:rPr>
                        <a:t>6.2 (4.3)</a:t>
                      </a:r>
                      <a:endParaRPr lang="de-DE" sz="1800" b="0" i="0" u="none" strike="noStrike" dirty="0">
                        <a:solidFill>
                          <a:srgbClr val="C000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smtClean="0">
                          <a:solidFill>
                            <a:srgbClr val="FF9900"/>
                          </a:solidFill>
                          <a:effectLst/>
                        </a:rPr>
                        <a:t>2.1 </a:t>
                      </a:r>
                      <a:r>
                        <a:rPr lang="de-DE" sz="1800" u="none" strike="noStrike" dirty="0">
                          <a:solidFill>
                            <a:srgbClr val="FF9900"/>
                          </a:solidFill>
                          <a:effectLst/>
                        </a:rPr>
                        <a:t>(</a:t>
                      </a:r>
                      <a:r>
                        <a:rPr lang="de-DE" sz="1800" u="none" strike="noStrike" dirty="0" smtClean="0">
                          <a:solidFill>
                            <a:srgbClr val="FF9900"/>
                          </a:solidFill>
                          <a:effectLst/>
                        </a:rPr>
                        <a:t>1.3)</a:t>
                      </a:r>
                      <a:endParaRPr lang="de-DE" sz="1800" b="0" i="0" u="none" strike="noStrike" dirty="0">
                        <a:solidFill>
                          <a:srgbClr val="FF99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a:solidFill>
                            <a:srgbClr val="FF9900"/>
                          </a:solidFill>
                          <a:effectLst>
                            <a:outerShdw blurRad="38100" dist="38100" dir="2700000" algn="tl">
                              <a:srgbClr val="000000">
                                <a:alpha val="43137"/>
                              </a:srgbClr>
                            </a:outerShdw>
                          </a:effectLst>
                        </a:rPr>
                        <a:t>.</a:t>
                      </a:r>
                      <a:r>
                        <a:rPr lang="de-DE" sz="1800" u="none" strike="noStrike" smtClean="0">
                          <a:solidFill>
                            <a:srgbClr val="FF9900"/>
                          </a:solidFill>
                          <a:effectLst>
                            <a:outerShdw blurRad="38100" dist="38100" dir="2700000" algn="tl">
                              <a:srgbClr val="000000">
                                <a:alpha val="43137"/>
                              </a:srgbClr>
                            </a:outerShdw>
                          </a:effectLst>
                        </a:rPr>
                        <a:t>004</a:t>
                      </a:r>
                      <a:endParaRPr lang="de-DE" sz="1800" b="0" i="0" u="none" strike="noStrike" dirty="0">
                        <a:solidFill>
                          <a:srgbClr val="FF9900"/>
                        </a:solidFill>
                        <a:effectLst>
                          <a:outerShdw blurRad="38100" dist="38100" dir="2700000" algn="tl">
                            <a:srgbClr val="000000">
                              <a:alpha val="43137"/>
                            </a:srgbClr>
                          </a:outerShdw>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1802986784"/>
                  </a:ext>
                </a:extLst>
              </a:tr>
              <a:tr h="254448">
                <a:tc>
                  <a:txBody>
                    <a:bodyPr/>
                    <a:lstStyle/>
                    <a:p>
                      <a:pPr algn="l" fontAlgn="b"/>
                      <a:r>
                        <a:rPr lang="de-DE" sz="1800" u="none" strike="noStrike" dirty="0">
                          <a:solidFill>
                            <a:schemeClr val="tx1"/>
                          </a:solidFill>
                          <a:effectLst/>
                        </a:rPr>
                        <a:t>...</a:t>
                      </a:r>
                      <a:r>
                        <a:rPr lang="de-DE" sz="1800" u="none" strike="noStrike" dirty="0" err="1">
                          <a:solidFill>
                            <a:schemeClr val="tx1"/>
                          </a:solidFill>
                          <a:effectLst/>
                        </a:rPr>
                        <a:t>maximum</a:t>
                      </a:r>
                      <a:r>
                        <a:rPr lang="de-DE" sz="1800" u="none" strike="noStrike" dirty="0">
                          <a:solidFill>
                            <a:schemeClr val="tx1"/>
                          </a:solidFill>
                          <a:effectLst/>
                        </a:rPr>
                        <a:t> </a:t>
                      </a:r>
                      <a:r>
                        <a:rPr lang="de-DE" sz="1800" u="none" strike="noStrike" dirty="0" err="1">
                          <a:solidFill>
                            <a:schemeClr val="tx1"/>
                          </a:solidFill>
                          <a:effectLst/>
                        </a:rPr>
                        <a:t>purges</a:t>
                      </a:r>
                      <a:r>
                        <a:rPr lang="de-DE" sz="1800" u="none" strike="noStrike" dirty="0">
                          <a:solidFill>
                            <a:schemeClr val="tx1"/>
                          </a:solidFill>
                          <a:effectLst/>
                        </a:rPr>
                        <a:t> / </a:t>
                      </a:r>
                      <a:r>
                        <a:rPr lang="de-DE" sz="1800" u="none" strike="noStrike" dirty="0" err="1">
                          <a:solidFill>
                            <a:schemeClr val="tx1"/>
                          </a:solidFill>
                          <a:effectLst/>
                        </a:rPr>
                        <a:t>day</a:t>
                      </a:r>
                      <a:endParaRPr lang="de-DE" sz="1800" b="0" i="0" u="none" strike="noStrike" dirty="0">
                        <a:solidFill>
                          <a:schemeClr val="tx1"/>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chemeClr val="accent3">
                              <a:lumMod val="20000"/>
                              <a:lumOff val="80000"/>
                            </a:schemeClr>
                          </a:solidFill>
                          <a:effectLst/>
                        </a:rPr>
                        <a:t>7.7 (8.9)</a:t>
                      </a:r>
                      <a:endParaRPr lang="de-DE" sz="1800" b="0" i="0" u="none" strike="noStrike" dirty="0">
                        <a:solidFill>
                          <a:schemeClr val="accent3">
                            <a:lumMod val="20000"/>
                            <a:lumOff val="80000"/>
                          </a:schemeClr>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rgbClr val="C00000"/>
                          </a:solidFill>
                          <a:effectLst/>
                        </a:rPr>
                        <a:t>7.1 (6.0)</a:t>
                      </a:r>
                      <a:endParaRPr lang="de-DE" sz="1800" b="0" i="0" u="none" strike="noStrike" dirty="0">
                        <a:solidFill>
                          <a:srgbClr val="C000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smtClean="0">
                          <a:solidFill>
                            <a:srgbClr val="FF9900"/>
                          </a:solidFill>
                          <a:effectLst/>
                        </a:rPr>
                        <a:t>4.3 (6.5)</a:t>
                      </a:r>
                      <a:endParaRPr lang="de-DE" sz="1800" b="0" i="0" u="none" strike="noStrike" dirty="0">
                        <a:solidFill>
                          <a:srgbClr val="FF99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rgbClr val="FF9900"/>
                          </a:solidFill>
                          <a:effectLst>
                            <a:outerShdw blurRad="38100" dist="38100" dir="2700000" algn="tl">
                              <a:srgbClr val="000000">
                                <a:alpha val="43137"/>
                              </a:srgbClr>
                            </a:outerShdw>
                          </a:effectLst>
                        </a:rPr>
                        <a:t>.</a:t>
                      </a:r>
                      <a:r>
                        <a:rPr lang="de-DE" sz="1800" u="none" strike="noStrike" dirty="0" smtClean="0">
                          <a:solidFill>
                            <a:srgbClr val="FF9900"/>
                          </a:solidFill>
                          <a:effectLst>
                            <a:outerShdw blurRad="38100" dist="38100" dir="2700000" algn="tl">
                              <a:srgbClr val="000000">
                                <a:alpha val="43137"/>
                              </a:srgbClr>
                            </a:outerShdw>
                          </a:effectLst>
                        </a:rPr>
                        <a:t>042</a:t>
                      </a:r>
                      <a:endParaRPr lang="de-DE" sz="1800" b="0" i="0" u="none" strike="noStrike" dirty="0">
                        <a:solidFill>
                          <a:srgbClr val="FF9900"/>
                        </a:solidFill>
                        <a:effectLst>
                          <a:outerShdw blurRad="38100" dist="38100" dir="2700000" algn="tl">
                            <a:srgbClr val="000000">
                              <a:alpha val="43137"/>
                            </a:srgbClr>
                          </a:outerShdw>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2952202068"/>
                  </a:ext>
                </a:extLst>
              </a:tr>
              <a:tr h="254448">
                <a:tc>
                  <a:txBody>
                    <a:bodyPr/>
                    <a:lstStyle/>
                    <a:p>
                      <a:pPr algn="l" fontAlgn="b"/>
                      <a:r>
                        <a:rPr lang="de-DE" sz="1800" u="none" strike="noStrike" dirty="0">
                          <a:effectLst/>
                        </a:rPr>
                        <a:t>...</a:t>
                      </a:r>
                      <a:r>
                        <a:rPr lang="de-DE" sz="1800" u="none" strike="noStrike" dirty="0" err="1">
                          <a:effectLst/>
                        </a:rPr>
                        <a:t>inpatient</a:t>
                      </a:r>
                      <a:r>
                        <a:rPr lang="de-DE" sz="1800" u="none" strike="noStrike" dirty="0">
                          <a:effectLst/>
                        </a:rPr>
                        <a:t> </a:t>
                      </a:r>
                      <a:r>
                        <a:rPr lang="de-DE" sz="1800" u="sng" strike="noStrike" dirty="0" err="1">
                          <a:effectLst/>
                        </a:rPr>
                        <a:t>treatment</a:t>
                      </a:r>
                      <a:endParaRPr lang="de-DE" sz="1800" b="0" i="0" u="sng" strike="noStrike" dirty="0">
                        <a:solidFill>
                          <a:srgbClr val="0000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chemeClr val="accent3">
                              <a:lumMod val="20000"/>
                              <a:lumOff val="80000"/>
                            </a:schemeClr>
                          </a:solidFill>
                          <a:effectLst/>
                        </a:rPr>
                        <a:t>3.2 (4.8)</a:t>
                      </a:r>
                      <a:endParaRPr lang="de-DE" sz="1800" b="0" i="0" u="none" strike="noStrike" dirty="0">
                        <a:solidFill>
                          <a:schemeClr val="accent3">
                            <a:lumMod val="20000"/>
                            <a:lumOff val="80000"/>
                          </a:schemeClr>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rgbClr val="C00000"/>
                          </a:solidFill>
                          <a:effectLst/>
                        </a:rPr>
                        <a:t>3.4 (5.2)</a:t>
                      </a:r>
                      <a:endParaRPr lang="de-DE" sz="1800" b="0" i="0" u="none" strike="noStrike" dirty="0">
                        <a:solidFill>
                          <a:srgbClr val="C000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smtClean="0">
                          <a:solidFill>
                            <a:srgbClr val="FF9900"/>
                          </a:solidFill>
                          <a:effectLst/>
                        </a:rPr>
                        <a:t>1.8 </a:t>
                      </a:r>
                      <a:r>
                        <a:rPr lang="de-DE" sz="1800" u="none" strike="noStrike" dirty="0">
                          <a:solidFill>
                            <a:srgbClr val="FF9900"/>
                          </a:solidFill>
                          <a:effectLst/>
                        </a:rPr>
                        <a:t>(</a:t>
                      </a:r>
                      <a:r>
                        <a:rPr lang="de-DE" sz="1800" u="none" strike="noStrike" dirty="0" smtClean="0">
                          <a:solidFill>
                            <a:srgbClr val="FF9900"/>
                          </a:solidFill>
                          <a:effectLst/>
                        </a:rPr>
                        <a:t>1.6)</a:t>
                      </a:r>
                      <a:endParaRPr lang="de-DE" sz="1800" b="0" i="0" u="none" strike="noStrike" dirty="0">
                        <a:solidFill>
                          <a:srgbClr val="FF99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a:effectLst/>
                        </a:rPr>
                        <a:t>.728</a:t>
                      </a:r>
                      <a:endParaRPr lang="de-DE" sz="1800" b="0" i="0" u="none" strike="noStrike">
                        <a:solidFill>
                          <a:srgbClr val="000000"/>
                        </a:solidFill>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1412501841"/>
                  </a:ext>
                </a:extLst>
              </a:tr>
              <a:tr h="254448">
                <a:tc>
                  <a:txBody>
                    <a:bodyPr/>
                    <a:lstStyle/>
                    <a:p>
                      <a:pPr algn="l" fontAlgn="b"/>
                      <a:r>
                        <a:rPr lang="de-DE" sz="1800" u="none" strike="noStrike" dirty="0">
                          <a:effectLst/>
                        </a:rPr>
                        <a:t>...</a:t>
                      </a:r>
                      <a:r>
                        <a:rPr lang="de-DE" sz="1800" u="none" strike="noStrike" dirty="0" err="1">
                          <a:effectLst/>
                        </a:rPr>
                        <a:t>outpatient</a:t>
                      </a:r>
                      <a:r>
                        <a:rPr lang="de-DE" sz="1800" u="none" strike="noStrike" dirty="0">
                          <a:effectLst/>
                        </a:rPr>
                        <a:t> </a:t>
                      </a:r>
                      <a:r>
                        <a:rPr lang="de-DE" sz="1800" u="sng" strike="noStrike" dirty="0" err="1">
                          <a:effectLst/>
                        </a:rPr>
                        <a:t>treatment</a:t>
                      </a:r>
                      <a:endParaRPr lang="de-DE" sz="1800" b="0" i="0" u="sng" strike="noStrike" dirty="0">
                        <a:solidFill>
                          <a:srgbClr val="0000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chemeClr val="accent3">
                              <a:lumMod val="20000"/>
                              <a:lumOff val="80000"/>
                            </a:schemeClr>
                          </a:solidFill>
                          <a:effectLst/>
                        </a:rPr>
                        <a:t>3.0 (4.5)</a:t>
                      </a:r>
                      <a:endParaRPr lang="de-DE" sz="1800" b="0" i="0" u="none" strike="noStrike" dirty="0">
                        <a:solidFill>
                          <a:schemeClr val="accent3">
                            <a:lumMod val="20000"/>
                            <a:lumOff val="80000"/>
                          </a:schemeClr>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rgbClr val="C00000"/>
                          </a:solidFill>
                          <a:effectLst/>
                        </a:rPr>
                        <a:t>3.1 (4.3)</a:t>
                      </a:r>
                      <a:endParaRPr lang="de-DE" sz="1800" b="0" i="0" u="none" strike="noStrike" dirty="0">
                        <a:solidFill>
                          <a:srgbClr val="C000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smtClean="0">
                          <a:solidFill>
                            <a:srgbClr val="FF9900"/>
                          </a:solidFill>
                          <a:effectLst/>
                        </a:rPr>
                        <a:t>2.3 (4.8)</a:t>
                      </a:r>
                      <a:endParaRPr lang="de-DE" sz="1800" b="0" i="0" u="none" strike="noStrike" dirty="0">
                        <a:solidFill>
                          <a:srgbClr val="FF99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a:effectLst/>
                        </a:rPr>
                        <a:t>.146</a:t>
                      </a:r>
                      <a:endParaRPr lang="de-DE" sz="1800" b="0" i="0" u="none" strike="noStrike">
                        <a:solidFill>
                          <a:srgbClr val="000000"/>
                        </a:solidFill>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2913075879"/>
                  </a:ext>
                </a:extLst>
              </a:tr>
              <a:tr h="254448">
                <a:tc>
                  <a:txBody>
                    <a:bodyPr/>
                    <a:lstStyle/>
                    <a:p>
                      <a:pPr algn="l" fontAlgn="b"/>
                      <a:r>
                        <a:rPr lang="de-DE" sz="1800" u="none" strike="noStrike">
                          <a:effectLst/>
                        </a:rPr>
                        <a:t>…secluded unit</a:t>
                      </a:r>
                      <a:endParaRPr lang="de-DE" sz="1800" b="0" i="0" u="none" strike="noStrike">
                        <a:solidFill>
                          <a:srgbClr val="0000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chemeClr val="accent3">
                              <a:lumMod val="20000"/>
                              <a:lumOff val="80000"/>
                            </a:schemeClr>
                          </a:solidFill>
                          <a:effectLst/>
                        </a:rPr>
                        <a:t>0.43 (1.3)</a:t>
                      </a:r>
                      <a:endParaRPr lang="de-DE" sz="1800" b="0" i="0" u="none" strike="noStrike" dirty="0">
                        <a:solidFill>
                          <a:schemeClr val="accent3">
                            <a:lumMod val="20000"/>
                            <a:lumOff val="80000"/>
                          </a:schemeClr>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rgbClr val="C00000"/>
                          </a:solidFill>
                          <a:effectLst/>
                        </a:rPr>
                        <a:t>0.5 (1.5)</a:t>
                      </a:r>
                      <a:endParaRPr lang="de-DE" sz="1800" b="0" i="0" u="none" strike="noStrike" dirty="0">
                        <a:solidFill>
                          <a:srgbClr val="C000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rgbClr val="FF9900"/>
                          </a:solidFill>
                          <a:effectLst/>
                        </a:rPr>
                        <a:t>0.1 (0.4)</a:t>
                      </a:r>
                      <a:endParaRPr lang="de-DE" sz="1800" b="0" i="0" u="none" strike="noStrike" dirty="0">
                        <a:solidFill>
                          <a:srgbClr val="FF99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a:effectLst/>
                        </a:rPr>
                        <a:t>.371</a:t>
                      </a:r>
                      <a:endParaRPr lang="de-DE" sz="1800" b="0" i="0" u="none" strike="noStrike">
                        <a:solidFill>
                          <a:srgbClr val="000000"/>
                        </a:solidFill>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352093447"/>
                  </a:ext>
                </a:extLst>
              </a:tr>
              <a:tr h="254448">
                <a:tc>
                  <a:txBody>
                    <a:bodyPr/>
                    <a:lstStyle/>
                    <a:p>
                      <a:pPr algn="l" fontAlgn="b"/>
                      <a:r>
                        <a:rPr lang="de-DE" sz="1800" u="none" strike="noStrike">
                          <a:effectLst/>
                        </a:rPr>
                        <a:t>…intensive-care treatment</a:t>
                      </a:r>
                      <a:endParaRPr lang="de-DE" sz="1800" b="0" i="0" u="none" strike="noStrike">
                        <a:solidFill>
                          <a:srgbClr val="0000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chemeClr val="accent3">
                              <a:lumMod val="20000"/>
                              <a:lumOff val="80000"/>
                            </a:schemeClr>
                          </a:solidFill>
                          <a:effectLst/>
                        </a:rPr>
                        <a:t>0.15 (0.43)</a:t>
                      </a:r>
                      <a:endParaRPr lang="de-DE" sz="1800" b="0" i="0" u="none" strike="noStrike" dirty="0">
                        <a:solidFill>
                          <a:schemeClr val="accent3">
                            <a:lumMod val="20000"/>
                            <a:lumOff val="80000"/>
                          </a:schemeClr>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rgbClr val="C00000"/>
                          </a:solidFill>
                          <a:effectLst/>
                        </a:rPr>
                        <a:t>0.2 (0.5)</a:t>
                      </a:r>
                      <a:endParaRPr lang="de-DE" sz="1800" b="0" i="0" u="none" strike="noStrike" dirty="0">
                        <a:solidFill>
                          <a:srgbClr val="C000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solidFill>
                            <a:srgbClr val="FF9900"/>
                          </a:solidFill>
                          <a:effectLst/>
                        </a:rPr>
                        <a:t>0.1  (</a:t>
                      </a:r>
                      <a:r>
                        <a:rPr lang="de-DE" sz="1800" u="none" strike="noStrike" dirty="0" smtClean="0">
                          <a:solidFill>
                            <a:srgbClr val="FF9900"/>
                          </a:solidFill>
                          <a:effectLst/>
                        </a:rPr>
                        <a:t>0.3)</a:t>
                      </a:r>
                      <a:endParaRPr lang="de-DE" sz="1800" b="0" i="0" u="none" strike="noStrike" dirty="0">
                        <a:solidFill>
                          <a:srgbClr val="FF9900"/>
                        </a:solidFill>
                        <a:effectLst/>
                        <a:latin typeface="Times New Roman" panose="02020603050405020304" pitchFamily="18" charset="0"/>
                      </a:endParaRPr>
                    </a:p>
                  </a:txBody>
                  <a:tcPr marL="7620" marR="7620" marT="7620" marB="0" anchor="b"/>
                </a:tc>
                <a:tc>
                  <a:txBody>
                    <a:bodyPr/>
                    <a:lstStyle/>
                    <a:p>
                      <a:pPr algn="ctr" fontAlgn="b"/>
                      <a:r>
                        <a:rPr lang="de-DE" sz="1800" u="none" strike="noStrike" dirty="0">
                          <a:effectLst/>
                        </a:rPr>
                        <a:t>.933</a:t>
                      </a:r>
                      <a:endParaRPr lang="de-DE" sz="1800" b="0" i="0" u="none" strike="noStrike" dirty="0">
                        <a:solidFill>
                          <a:srgbClr val="000000"/>
                        </a:solidFill>
                        <a:effectLst/>
                        <a:latin typeface="Times New Roman" panose="02020603050405020304" pitchFamily="18" charset="0"/>
                      </a:endParaRPr>
                    </a:p>
                  </a:txBody>
                  <a:tcPr marL="7620" marR="7620" marT="7620" marB="0" anchor="b"/>
                </a:tc>
                <a:extLst>
                  <a:ext uri="{0D108BD9-81ED-4DB2-BD59-A6C34878D82A}">
                    <a16:rowId xmlns:a16="http://schemas.microsoft.com/office/drawing/2014/main" val="626849982"/>
                  </a:ext>
                </a:extLst>
              </a:tr>
            </a:tbl>
          </a:graphicData>
        </a:graphic>
      </p:graphicFrame>
      <p:sp>
        <p:nvSpPr>
          <p:cNvPr id="6" name="Titel 1"/>
          <p:cNvSpPr>
            <a:spLocks noGrp="1"/>
          </p:cNvSpPr>
          <p:nvPr>
            <p:ph type="title"/>
          </p:nvPr>
        </p:nvSpPr>
        <p:spPr>
          <a:xfrm>
            <a:off x="538352" y="99949"/>
            <a:ext cx="11155680" cy="750443"/>
          </a:xfrm>
          <a:solidFill>
            <a:schemeClr val="tx2">
              <a:lumMod val="20000"/>
              <a:lumOff val="80000"/>
            </a:schemeClr>
          </a:solidFill>
        </p:spPr>
        <p:txBody>
          <a:bodyPr>
            <a:normAutofit fontScale="90000"/>
          </a:bodyPr>
          <a:lstStyle/>
          <a:p>
            <a:r>
              <a:rPr lang="en-US" dirty="0" smtClean="0"/>
              <a:t/>
            </a:r>
            <a:br>
              <a:rPr lang="en-US" dirty="0" smtClean="0"/>
            </a:br>
            <a:r>
              <a:rPr lang="en-US" b="1" dirty="0" smtClean="0"/>
              <a:t>TABLE 1:  ED - Characteristics</a:t>
            </a:r>
            <a:r>
              <a:rPr lang="en-US" b="1" dirty="0">
                <a:solidFill>
                  <a:srgbClr val="000000"/>
                </a:solidFill>
                <a:latin typeface="Times New Roman" panose="02020603050405020304" pitchFamily="18" charset="0"/>
              </a:rPr>
              <a:t/>
            </a:r>
            <a:br>
              <a:rPr lang="en-US" b="1" dirty="0">
                <a:solidFill>
                  <a:srgbClr val="000000"/>
                </a:solidFill>
                <a:latin typeface="Times New Roman" panose="02020603050405020304" pitchFamily="18" charset="0"/>
              </a:rPr>
            </a:br>
            <a:endParaRPr lang="de-DE" dirty="0"/>
          </a:p>
        </p:txBody>
      </p:sp>
    </p:spTree>
    <p:extLst>
      <p:ext uri="{BB962C8B-B14F-4D97-AF65-F5344CB8AC3E}">
        <p14:creationId xmlns:p14="http://schemas.microsoft.com/office/powerpoint/2010/main" val="39195410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p:cNvGraphicFramePr>
            <a:graphicFrameLocks noGrp="1"/>
          </p:cNvGraphicFramePr>
          <p:nvPr>
            <p:extLst>
              <p:ext uri="{D42A27DB-BD31-4B8C-83A1-F6EECF244321}">
                <p14:modId xmlns:p14="http://schemas.microsoft.com/office/powerpoint/2010/main" val="1698314665"/>
              </p:ext>
            </p:extLst>
          </p:nvPr>
        </p:nvGraphicFramePr>
        <p:xfrm>
          <a:off x="557784" y="85719"/>
          <a:ext cx="11506198" cy="6180552"/>
        </p:xfrm>
        <a:graphic>
          <a:graphicData uri="http://schemas.openxmlformats.org/drawingml/2006/table">
            <a:tbl>
              <a:tblPr>
                <a:tableStyleId>{5C22544A-7EE6-4342-B048-85BDC9FD1C3A}</a:tableStyleId>
              </a:tblPr>
              <a:tblGrid>
                <a:gridCol w="3718811">
                  <a:extLst>
                    <a:ext uri="{9D8B030D-6E8A-4147-A177-3AD203B41FA5}">
                      <a16:colId xmlns:a16="http://schemas.microsoft.com/office/drawing/2014/main" val="597653467"/>
                    </a:ext>
                  </a:extLst>
                </a:gridCol>
                <a:gridCol w="85093">
                  <a:extLst>
                    <a:ext uri="{9D8B030D-6E8A-4147-A177-3AD203B41FA5}">
                      <a16:colId xmlns:a16="http://schemas.microsoft.com/office/drawing/2014/main" val="160987017"/>
                    </a:ext>
                  </a:extLst>
                </a:gridCol>
                <a:gridCol w="1490472">
                  <a:extLst>
                    <a:ext uri="{9D8B030D-6E8A-4147-A177-3AD203B41FA5}">
                      <a16:colId xmlns:a16="http://schemas.microsoft.com/office/drawing/2014/main" val="3748969545"/>
                    </a:ext>
                  </a:extLst>
                </a:gridCol>
                <a:gridCol w="1609344">
                  <a:extLst>
                    <a:ext uri="{9D8B030D-6E8A-4147-A177-3AD203B41FA5}">
                      <a16:colId xmlns:a16="http://schemas.microsoft.com/office/drawing/2014/main" val="1098560419"/>
                    </a:ext>
                  </a:extLst>
                </a:gridCol>
                <a:gridCol w="1455419">
                  <a:extLst>
                    <a:ext uri="{9D8B030D-6E8A-4147-A177-3AD203B41FA5}">
                      <a16:colId xmlns:a16="http://schemas.microsoft.com/office/drawing/2014/main" val="612984575"/>
                    </a:ext>
                  </a:extLst>
                </a:gridCol>
                <a:gridCol w="3147059">
                  <a:extLst>
                    <a:ext uri="{9D8B030D-6E8A-4147-A177-3AD203B41FA5}">
                      <a16:colId xmlns:a16="http://schemas.microsoft.com/office/drawing/2014/main" val="3392062020"/>
                    </a:ext>
                  </a:extLst>
                </a:gridCol>
              </a:tblGrid>
              <a:tr h="487023">
                <a:tc gridSpan="3">
                  <a:txBody>
                    <a:bodyPr/>
                    <a:lstStyle/>
                    <a:p>
                      <a:pPr algn="l" fontAlgn="b"/>
                      <a:endParaRPr lang="en-US" sz="3200" b="1" i="0" u="none" strike="noStrike" dirty="0">
                        <a:solidFill>
                          <a:srgbClr val="000000"/>
                        </a:solidFill>
                        <a:effectLst/>
                        <a:latin typeface="Times New Roman" panose="02020603050405020304" pitchFamily="18" charset="0"/>
                      </a:endParaRPr>
                    </a:p>
                  </a:txBody>
                  <a:tcPr marL="6863" marR="6863" marT="6863" marB="0" anchor="b"/>
                </a:tc>
                <a:tc hMerge="1">
                  <a:txBody>
                    <a:bodyPr/>
                    <a:lstStyle/>
                    <a:p>
                      <a:endParaRPr lang="de-DE"/>
                    </a:p>
                  </a:txBody>
                  <a:tcPr/>
                </a:tc>
                <a:tc hMerge="1">
                  <a:txBody>
                    <a:bodyPr/>
                    <a:lstStyle/>
                    <a:p>
                      <a:endParaRPr lang="de-DE"/>
                    </a:p>
                  </a:txBody>
                  <a:tcPr/>
                </a:tc>
                <a:tc>
                  <a:txBody>
                    <a:bodyPr/>
                    <a:lstStyle/>
                    <a:p>
                      <a:pPr algn="ctr" fontAlgn="b"/>
                      <a:endParaRPr lang="de-DE" sz="1000" b="0" i="0" u="none" strike="noStrike" dirty="0">
                        <a:solidFill>
                          <a:srgbClr val="000000"/>
                        </a:solidFill>
                        <a:effectLst/>
                        <a:latin typeface="Times New Roman" panose="02020603050405020304" pitchFamily="18" charset="0"/>
                      </a:endParaRPr>
                    </a:p>
                  </a:txBody>
                  <a:tcPr marL="6863" marR="6863" marT="6863" marB="0" anchor="b"/>
                </a:tc>
                <a:tc>
                  <a:txBody>
                    <a:bodyPr/>
                    <a:lstStyle/>
                    <a:p>
                      <a:pPr algn="ctr" fontAlgn="b"/>
                      <a:endParaRPr lang="de-DE" sz="1000" b="0" i="0" u="none" strike="noStrike" dirty="0">
                        <a:solidFill>
                          <a:srgbClr val="00B050"/>
                        </a:solidFill>
                        <a:effectLst/>
                        <a:latin typeface="Times New Roman" panose="02020603050405020304" pitchFamily="18" charset="0"/>
                      </a:endParaRPr>
                    </a:p>
                  </a:txBody>
                  <a:tcPr marL="6863" marR="6863" marT="6863" marB="0" anchor="b"/>
                </a:tc>
                <a:tc>
                  <a:txBody>
                    <a:bodyPr/>
                    <a:lstStyle/>
                    <a:p>
                      <a:pPr algn="ctr" fontAlgn="b"/>
                      <a:endParaRPr lang="de-DE" sz="1000" b="0" i="0" u="none" strike="noStrike" dirty="0">
                        <a:solidFill>
                          <a:srgbClr val="000000"/>
                        </a:solidFill>
                        <a:effectLst/>
                        <a:latin typeface="Times New Roman" panose="02020603050405020304" pitchFamily="18" charset="0"/>
                      </a:endParaRPr>
                    </a:p>
                  </a:txBody>
                  <a:tcPr marL="6863" marR="6863" marT="6863" marB="0" anchor="b"/>
                </a:tc>
                <a:extLst>
                  <a:ext uri="{0D108BD9-81ED-4DB2-BD59-A6C34878D82A}">
                    <a16:rowId xmlns:a16="http://schemas.microsoft.com/office/drawing/2014/main" val="1717040043"/>
                  </a:ext>
                </a:extLst>
              </a:tr>
              <a:tr h="113158">
                <a:tc>
                  <a:txBody>
                    <a:bodyPr/>
                    <a:lstStyle/>
                    <a:p>
                      <a:pPr algn="l" fontAlgn="b"/>
                      <a:r>
                        <a:rPr lang="de-DE" sz="1000" u="none" strike="noStrike" dirty="0">
                          <a:effectLst/>
                        </a:rPr>
                        <a:t> </a:t>
                      </a:r>
                      <a:endParaRPr lang="de-DE" sz="1000" b="0" i="0" u="none" strike="noStrike" dirty="0">
                        <a:solidFill>
                          <a:srgbClr val="000000"/>
                        </a:solidFill>
                        <a:effectLst/>
                        <a:latin typeface="Times New Roman" panose="02020603050405020304" pitchFamily="18" charset="0"/>
                      </a:endParaRPr>
                    </a:p>
                  </a:txBody>
                  <a:tcPr marL="6863" marR="6863" marT="6863" marB="0" anchor="b"/>
                </a:tc>
                <a:tc>
                  <a:txBody>
                    <a:bodyPr/>
                    <a:lstStyle/>
                    <a:p>
                      <a:pPr algn="ctr" fontAlgn="b"/>
                      <a:endParaRPr lang="de-DE" sz="1000" b="0" i="0" u="none" strike="noStrike" dirty="0">
                        <a:solidFill>
                          <a:srgbClr val="000000"/>
                        </a:solidFill>
                        <a:effectLst/>
                        <a:latin typeface="Times New Roman" panose="02020603050405020304" pitchFamily="18" charset="0"/>
                      </a:endParaRPr>
                    </a:p>
                  </a:txBody>
                  <a:tcPr marL="6863" marR="6863" marT="6863" marB="0" anchor="b"/>
                </a:tc>
                <a:tc>
                  <a:txBody>
                    <a:bodyPr/>
                    <a:lstStyle/>
                    <a:p>
                      <a:pPr algn="ctr" fontAlgn="b"/>
                      <a:endParaRPr lang="de-DE" sz="1000" b="0" i="0" u="none" strike="noStrike">
                        <a:solidFill>
                          <a:srgbClr val="000000"/>
                        </a:solidFill>
                        <a:effectLst/>
                        <a:latin typeface="Times New Roman" panose="02020603050405020304" pitchFamily="18" charset="0"/>
                      </a:endParaRPr>
                    </a:p>
                  </a:txBody>
                  <a:tcPr marL="6863" marR="6863" marT="6863" marB="0" anchor="b"/>
                </a:tc>
                <a:tc>
                  <a:txBody>
                    <a:bodyPr/>
                    <a:lstStyle/>
                    <a:p>
                      <a:pPr algn="ctr" fontAlgn="b"/>
                      <a:endParaRPr lang="de-DE" sz="1000" b="0" i="0" u="none" strike="noStrike">
                        <a:solidFill>
                          <a:srgbClr val="000000"/>
                        </a:solidFill>
                        <a:effectLst/>
                        <a:latin typeface="Times New Roman" panose="02020603050405020304" pitchFamily="18" charset="0"/>
                      </a:endParaRPr>
                    </a:p>
                  </a:txBody>
                  <a:tcPr marL="6863" marR="6863" marT="6863" marB="0" anchor="b"/>
                </a:tc>
                <a:tc>
                  <a:txBody>
                    <a:bodyPr/>
                    <a:lstStyle/>
                    <a:p>
                      <a:pPr algn="ctr" fontAlgn="b"/>
                      <a:endParaRPr lang="de-DE" sz="1000" b="0" i="0" u="none" strike="noStrike" dirty="0">
                        <a:solidFill>
                          <a:srgbClr val="00B050"/>
                        </a:solidFill>
                        <a:effectLst/>
                        <a:latin typeface="Times New Roman" panose="02020603050405020304" pitchFamily="18" charset="0"/>
                      </a:endParaRPr>
                    </a:p>
                  </a:txBody>
                  <a:tcPr marL="6863" marR="6863" marT="6863" marB="0" anchor="b"/>
                </a:tc>
                <a:tc>
                  <a:txBody>
                    <a:bodyPr/>
                    <a:lstStyle/>
                    <a:p>
                      <a:pPr algn="ctr" fontAlgn="b"/>
                      <a:endParaRPr lang="de-DE" sz="1000" b="0" i="0" u="none" strike="noStrike">
                        <a:solidFill>
                          <a:srgbClr val="000000"/>
                        </a:solidFill>
                        <a:effectLst/>
                        <a:latin typeface="Times New Roman" panose="02020603050405020304" pitchFamily="18" charset="0"/>
                      </a:endParaRPr>
                    </a:p>
                  </a:txBody>
                  <a:tcPr marL="6863" marR="6863" marT="6863" marB="0" anchor="b"/>
                </a:tc>
                <a:extLst>
                  <a:ext uri="{0D108BD9-81ED-4DB2-BD59-A6C34878D82A}">
                    <a16:rowId xmlns:a16="http://schemas.microsoft.com/office/drawing/2014/main" val="707071975"/>
                  </a:ext>
                </a:extLst>
              </a:tr>
              <a:tr h="238542">
                <a:tc>
                  <a:txBody>
                    <a:bodyPr/>
                    <a:lstStyle/>
                    <a:p>
                      <a:pPr algn="l" fontAlgn="b"/>
                      <a:endParaRPr lang="de-DE" sz="1800" b="0" i="0" u="none" strike="noStrike" dirty="0">
                        <a:solidFill>
                          <a:srgbClr val="000000"/>
                        </a:solidFill>
                        <a:effectLst/>
                        <a:latin typeface="Times New Roman" panose="02020603050405020304" pitchFamily="18" charset="0"/>
                      </a:endParaRPr>
                    </a:p>
                  </a:txBody>
                  <a:tcPr marL="6863" marR="6863" marT="6863" marB="0" anchor="b">
                    <a:solidFill>
                      <a:schemeClr val="bg1">
                        <a:lumMod val="75000"/>
                      </a:schemeClr>
                    </a:solidFill>
                  </a:tcPr>
                </a:tc>
                <a:tc>
                  <a:txBody>
                    <a:bodyPr/>
                    <a:lstStyle/>
                    <a:p>
                      <a:endParaRPr lang="de-DE"/>
                    </a:p>
                  </a:txBody>
                  <a:tcPr marL="6863" marR="6863" marT="6863" marB="0" anchor="b">
                    <a:solidFill>
                      <a:schemeClr val="bg1">
                        <a:lumMod val="75000"/>
                      </a:schemeClr>
                    </a:solidFill>
                  </a:tcPr>
                </a:tc>
                <a:tc>
                  <a:txBody>
                    <a:bodyPr/>
                    <a:lstStyle/>
                    <a:p>
                      <a:pPr algn="ctr" fontAlgn="b"/>
                      <a:r>
                        <a:rPr lang="de-DE" sz="1800" b="1" u="none" strike="noStrike" dirty="0" err="1">
                          <a:solidFill>
                            <a:srgbClr val="C00000"/>
                          </a:solidFill>
                          <a:effectLst/>
                        </a:rPr>
                        <a:t>C</a:t>
                      </a:r>
                      <a:r>
                        <a:rPr lang="de-DE" sz="1800" b="1" u="none" strike="noStrike" dirty="0" err="1" smtClean="0">
                          <a:solidFill>
                            <a:srgbClr val="C00000"/>
                          </a:solidFill>
                          <a:effectLst/>
                        </a:rPr>
                        <a:t>urr</a:t>
                      </a:r>
                      <a:r>
                        <a:rPr lang="de-DE" sz="1800" b="1" u="none" strike="noStrike" dirty="0" smtClean="0">
                          <a:solidFill>
                            <a:srgbClr val="C00000"/>
                          </a:solidFill>
                          <a:effectLst/>
                        </a:rPr>
                        <a:t>-ED</a:t>
                      </a:r>
                      <a:endParaRPr lang="de-DE" sz="1800" b="1" i="0" u="none" strike="noStrike" dirty="0">
                        <a:solidFill>
                          <a:srgbClr val="C00000"/>
                        </a:solidFill>
                        <a:effectLst/>
                        <a:latin typeface="Times New Roman" panose="02020603050405020304" pitchFamily="18" charset="0"/>
                      </a:endParaRPr>
                    </a:p>
                  </a:txBody>
                  <a:tcPr marL="6863" marR="6863" marT="6863" marB="0" anchor="b">
                    <a:solidFill>
                      <a:schemeClr val="bg1">
                        <a:lumMod val="75000"/>
                      </a:schemeClr>
                    </a:solidFill>
                  </a:tcPr>
                </a:tc>
                <a:tc>
                  <a:txBody>
                    <a:bodyPr/>
                    <a:lstStyle/>
                    <a:p>
                      <a:pPr algn="ctr" fontAlgn="b"/>
                      <a:r>
                        <a:rPr lang="de-DE" sz="1800" b="1" u="none" strike="noStrike" dirty="0" err="1">
                          <a:solidFill>
                            <a:schemeClr val="accent2"/>
                          </a:solidFill>
                          <a:effectLst>
                            <a:outerShdw blurRad="38100" dist="38100" dir="2700000" algn="tl">
                              <a:srgbClr val="000000">
                                <a:alpha val="43137"/>
                              </a:srgbClr>
                            </a:outerShdw>
                          </a:effectLst>
                        </a:rPr>
                        <a:t>R</a:t>
                      </a:r>
                      <a:r>
                        <a:rPr lang="de-DE" sz="1800" b="1" u="none" strike="noStrike" dirty="0" err="1" smtClean="0">
                          <a:solidFill>
                            <a:schemeClr val="accent2"/>
                          </a:solidFill>
                          <a:effectLst>
                            <a:outerShdw blurRad="38100" dist="38100" dir="2700000" algn="tl">
                              <a:srgbClr val="000000">
                                <a:alpha val="43137"/>
                              </a:srgbClr>
                            </a:outerShdw>
                          </a:effectLst>
                        </a:rPr>
                        <a:t>emitt</a:t>
                      </a:r>
                      <a:r>
                        <a:rPr lang="de-DE" sz="1800" b="1" u="none" strike="noStrike" dirty="0" smtClean="0">
                          <a:solidFill>
                            <a:schemeClr val="accent2"/>
                          </a:solidFill>
                          <a:effectLst>
                            <a:outerShdw blurRad="38100" dist="38100" dir="2700000" algn="tl">
                              <a:srgbClr val="000000">
                                <a:alpha val="43137"/>
                              </a:srgbClr>
                            </a:outerShdw>
                          </a:effectLst>
                        </a:rPr>
                        <a:t>-ED</a:t>
                      </a:r>
                      <a:endParaRPr lang="de-DE" sz="1800" b="1" i="0" u="none" strike="noStrike" dirty="0">
                        <a:solidFill>
                          <a:schemeClr val="accent2"/>
                        </a:solidFill>
                        <a:effectLst>
                          <a:outerShdw blurRad="38100" dist="38100" dir="2700000" algn="tl">
                            <a:srgbClr val="000000">
                              <a:alpha val="43137"/>
                            </a:srgbClr>
                          </a:outerShdw>
                        </a:effectLst>
                        <a:latin typeface="Times New Roman" panose="02020603050405020304" pitchFamily="18" charset="0"/>
                      </a:endParaRPr>
                    </a:p>
                  </a:txBody>
                  <a:tcPr marL="6863" marR="6863" marT="6863" marB="0" anchor="b">
                    <a:solidFill>
                      <a:schemeClr val="bg1">
                        <a:lumMod val="75000"/>
                      </a:schemeClr>
                    </a:solidFill>
                  </a:tcPr>
                </a:tc>
                <a:tc>
                  <a:txBody>
                    <a:bodyPr/>
                    <a:lstStyle/>
                    <a:p>
                      <a:pPr algn="ctr" fontAlgn="b"/>
                      <a:r>
                        <a:rPr lang="de-DE" sz="1800" b="1" u="none" strike="noStrike" dirty="0">
                          <a:solidFill>
                            <a:srgbClr val="00B050"/>
                          </a:solidFill>
                          <a:effectLst/>
                        </a:rPr>
                        <a:t>KO</a:t>
                      </a:r>
                      <a:endParaRPr lang="de-DE" sz="1800" b="1" i="0" u="none" strike="noStrike" dirty="0">
                        <a:solidFill>
                          <a:srgbClr val="00B050"/>
                        </a:solidFill>
                        <a:effectLst/>
                        <a:latin typeface="Times New Roman" panose="02020603050405020304" pitchFamily="18" charset="0"/>
                      </a:endParaRPr>
                    </a:p>
                  </a:txBody>
                  <a:tcPr marL="6863" marR="6863" marT="6863" marB="0" anchor="b">
                    <a:solidFill>
                      <a:schemeClr val="bg1">
                        <a:lumMod val="75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de-DE" sz="1800" b="1" u="none" strike="noStrike" dirty="0" smtClean="0">
                          <a:effectLst/>
                        </a:rPr>
                        <a:t>P-Value</a:t>
                      </a:r>
                      <a:r>
                        <a:rPr lang="de-DE" sz="1800" b="1" u="none" strike="noStrike" dirty="0">
                          <a:effectLst/>
                        </a:rPr>
                        <a:t> </a:t>
                      </a:r>
                      <a:endParaRPr lang="de-DE" sz="1800" b="1" i="0" u="none" strike="noStrike" dirty="0">
                        <a:solidFill>
                          <a:srgbClr val="000000"/>
                        </a:solidFill>
                        <a:effectLst/>
                        <a:latin typeface="Times New Roman" panose="02020603050405020304" pitchFamily="18" charset="0"/>
                      </a:endParaRPr>
                    </a:p>
                  </a:txBody>
                  <a:tcPr marL="6863" marR="6863" marT="6863" marB="0" anchor="b">
                    <a:solidFill>
                      <a:schemeClr val="bg1">
                        <a:lumMod val="75000"/>
                      </a:schemeClr>
                    </a:solidFill>
                  </a:tcPr>
                </a:tc>
                <a:extLst>
                  <a:ext uri="{0D108BD9-81ED-4DB2-BD59-A6C34878D82A}">
                    <a16:rowId xmlns:a16="http://schemas.microsoft.com/office/drawing/2014/main" val="3106635745"/>
                  </a:ext>
                </a:extLst>
              </a:tr>
              <a:tr h="288238">
                <a:tc>
                  <a:txBody>
                    <a:bodyPr/>
                    <a:lstStyle/>
                    <a:p>
                      <a:pPr algn="l" fontAlgn="b"/>
                      <a:r>
                        <a:rPr lang="de-DE" sz="1800" u="none" strike="noStrike" dirty="0">
                          <a:effectLst/>
                        </a:rPr>
                        <a:t> </a:t>
                      </a:r>
                      <a:endParaRPr lang="de-DE" sz="1800" b="0" i="0" u="none" strike="noStrike" dirty="0">
                        <a:solidFill>
                          <a:srgbClr val="000000"/>
                        </a:solidFill>
                        <a:effectLst/>
                        <a:latin typeface="Times New Roman" panose="02020603050405020304" pitchFamily="18" charset="0"/>
                      </a:endParaRPr>
                    </a:p>
                  </a:txBody>
                  <a:tcPr marL="6863" marR="6863" marT="6863" marB="0" anchor="b">
                    <a:solidFill>
                      <a:schemeClr val="bg1">
                        <a:lumMod val="75000"/>
                      </a:schemeClr>
                    </a:solidFill>
                  </a:tcPr>
                </a:tc>
                <a:tc>
                  <a:txBody>
                    <a:bodyPr/>
                    <a:lstStyle/>
                    <a:p>
                      <a:endParaRPr lang="de-DE" dirty="0"/>
                    </a:p>
                  </a:txBody>
                  <a:tcPr marL="6863" marR="6863" marT="6863" marB="0" anchor="b">
                    <a:solidFill>
                      <a:schemeClr val="bg1">
                        <a:lumMod val="75000"/>
                      </a:schemeClr>
                    </a:solidFill>
                  </a:tcPr>
                </a:tc>
                <a:tc>
                  <a:txBody>
                    <a:bodyPr/>
                    <a:lstStyle/>
                    <a:p>
                      <a:pPr algn="ctr" fontAlgn="b"/>
                      <a:r>
                        <a:rPr lang="de-DE" sz="1800" b="1" u="none" strike="noStrike" dirty="0">
                          <a:solidFill>
                            <a:srgbClr val="C00000"/>
                          </a:solidFill>
                          <a:effectLst/>
                        </a:rPr>
                        <a:t>N=74</a:t>
                      </a:r>
                      <a:endParaRPr lang="de-DE" sz="1800" b="1" i="0" u="none" strike="noStrike" dirty="0">
                        <a:solidFill>
                          <a:srgbClr val="C00000"/>
                        </a:solidFill>
                        <a:effectLst/>
                        <a:latin typeface="Times New Roman" panose="02020603050405020304" pitchFamily="18" charset="0"/>
                      </a:endParaRPr>
                    </a:p>
                  </a:txBody>
                  <a:tcPr marL="6863" marR="6863" marT="6863" marB="0" anchor="b">
                    <a:solidFill>
                      <a:schemeClr val="bg1">
                        <a:lumMod val="75000"/>
                      </a:schemeClr>
                    </a:solidFill>
                  </a:tcPr>
                </a:tc>
                <a:tc>
                  <a:txBody>
                    <a:bodyPr/>
                    <a:lstStyle/>
                    <a:p>
                      <a:pPr algn="ctr" fontAlgn="b"/>
                      <a:r>
                        <a:rPr lang="de-DE" sz="1800" b="1" u="none" strike="noStrike" dirty="0" smtClean="0">
                          <a:solidFill>
                            <a:schemeClr val="accent2"/>
                          </a:solidFill>
                          <a:effectLst>
                            <a:outerShdw blurRad="38100" dist="38100" dir="2700000" algn="tl">
                              <a:srgbClr val="000000">
                                <a:alpha val="43137"/>
                              </a:srgbClr>
                            </a:outerShdw>
                          </a:effectLst>
                        </a:rPr>
                        <a:t>N=21</a:t>
                      </a:r>
                      <a:endParaRPr lang="de-DE" sz="1800" b="1" i="0" u="none" strike="noStrike" dirty="0">
                        <a:solidFill>
                          <a:schemeClr val="accent2"/>
                        </a:solidFill>
                        <a:effectLst>
                          <a:outerShdw blurRad="38100" dist="38100" dir="2700000" algn="tl">
                            <a:srgbClr val="000000">
                              <a:alpha val="43137"/>
                            </a:srgbClr>
                          </a:outerShdw>
                        </a:effectLst>
                        <a:latin typeface="Times New Roman" panose="02020603050405020304" pitchFamily="18" charset="0"/>
                      </a:endParaRPr>
                    </a:p>
                  </a:txBody>
                  <a:tcPr marL="6863" marR="6863" marT="6863" marB="0" anchor="b">
                    <a:solidFill>
                      <a:schemeClr val="bg1">
                        <a:lumMod val="75000"/>
                      </a:schemeClr>
                    </a:solidFill>
                  </a:tcPr>
                </a:tc>
                <a:tc>
                  <a:txBody>
                    <a:bodyPr/>
                    <a:lstStyle/>
                    <a:p>
                      <a:pPr algn="ctr" fontAlgn="b"/>
                      <a:r>
                        <a:rPr lang="de-DE" sz="1800" b="1" u="none" strike="noStrike" dirty="0">
                          <a:solidFill>
                            <a:srgbClr val="00B050"/>
                          </a:solidFill>
                          <a:effectLst/>
                        </a:rPr>
                        <a:t>N=69</a:t>
                      </a:r>
                      <a:endParaRPr lang="de-DE" sz="1800" b="1" i="0" u="none" strike="noStrike" dirty="0">
                        <a:solidFill>
                          <a:srgbClr val="00B050"/>
                        </a:solidFill>
                        <a:effectLst/>
                        <a:latin typeface="Times New Roman" panose="02020603050405020304" pitchFamily="18" charset="0"/>
                      </a:endParaRPr>
                    </a:p>
                  </a:txBody>
                  <a:tcPr marL="6863" marR="6863" marT="6863" marB="0" anchor="b">
                    <a:solidFill>
                      <a:schemeClr val="bg1">
                        <a:lumMod val="75000"/>
                      </a:schemeClr>
                    </a:solidFill>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de-DE" sz="1800" b="1" u="none" strike="noStrike" dirty="0" smtClean="0">
                          <a:effectLst/>
                        </a:rPr>
                        <a:t>   </a:t>
                      </a:r>
                      <a:r>
                        <a:rPr lang="de-DE" sz="1800" b="1" u="none" strike="noStrike" dirty="0" err="1" smtClean="0">
                          <a:effectLst/>
                        </a:rPr>
                        <a:t>Curr</a:t>
                      </a:r>
                      <a:r>
                        <a:rPr lang="de-DE" sz="1800" b="1" u="none" strike="noStrike" dirty="0" smtClean="0">
                          <a:effectLst/>
                        </a:rPr>
                        <a:t>. /</a:t>
                      </a:r>
                      <a:r>
                        <a:rPr lang="de-DE" sz="1800" b="1" u="none" strike="noStrike" baseline="0" dirty="0" smtClean="0">
                          <a:effectLst/>
                        </a:rPr>
                        <a:t> </a:t>
                      </a:r>
                      <a:r>
                        <a:rPr lang="de-DE" sz="1800" b="1" u="none" strike="noStrike" dirty="0" err="1" smtClean="0">
                          <a:effectLst/>
                        </a:rPr>
                        <a:t>Remitt</a:t>
                      </a:r>
                      <a:r>
                        <a:rPr lang="de-DE" sz="1800" b="1" u="none" strike="noStrike" dirty="0" smtClean="0">
                          <a:effectLst/>
                        </a:rPr>
                        <a:t> </a:t>
                      </a:r>
                      <a:r>
                        <a:rPr lang="de-DE" sz="1800" b="1" u="none" strike="noStrike" baseline="30000" dirty="0" smtClean="0">
                          <a:effectLst/>
                        </a:rPr>
                        <a:t>       </a:t>
                      </a:r>
                      <a:r>
                        <a:rPr lang="de-DE" sz="1800" b="1" u="none" strike="noStrike" dirty="0" err="1" smtClean="0">
                          <a:effectLst/>
                        </a:rPr>
                        <a:t>Remitt</a:t>
                      </a:r>
                      <a:r>
                        <a:rPr lang="de-DE" sz="1800" b="1" u="none" strike="noStrike" dirty="0" smtClean="0">
                          <a:effectLst/>
                        </a:rPr>
                        <a:t>. /</a:t>
                      </a:r>
                      <a:r>
                        <a:rPr lang="de-DE" sz="1800" b="1" u="none" strike="noStrike" baseline="0" dirty="0" smtClean="0">
                          <a:effectLst/>
                        </a:rPr>
                        <a:t>  Ko</a:t>
                      </a:r>
                      <a:endParaRPr lang="de-DE" sz="1800" b="1" i="0" u="none" strike="noStrike" dirty="0" smtClean="0">
                        <a:solidFill>
                          <a:srgbClr val="000000"/>
                        </a:solidFill>
                        <a:effectLst/>
                        <a:latin typeface="Times New Roman" panose="02020603050405020304" pitchFamily="18" charset="0"/>
                      </a:endParaRPr>
                    </a:p>
                  </a:txBody>
                  <a:tcPr marL="6863" marR="6863" marT="6863" marB="0" anchor="b">
                    <a:solidFill>
                      <a:schemeClr val="bg1">
                        <a:lumMod val="75000"/>
                      </a:schemeClr>
                    </a:solidFill>
                  </a:tcPr>
                </a:tc>
                <a:extLst>
                  <a:ext uri="{0D108BD9-81ED-4DB2-BD59-A6C34878D82A}">
                    <a16:rowId xmlns:a16="http://schemas.microsoft.com/office/drawing/2014/main" val="430704028"/>
                  </a:ext>
                </a:extLst>
              </a:tr>
              <a:tr h="238542">
                <a:tc>
                  <a:txBody>
                    <a:bodyPr/>
                    <a:lstStyle/>
                    <a:p>
                      <a:pPr algn="l" fontAlgn="b"/>
                      <a:r>
                        <a:rPr lang="de-DE" sz="1800" b="1" u="sng" strike="noStrike" dirty="0" err="1">
                          <a:effectLst/>
                        </a:rPr>
                        <a:t>Demographics</a:t>
                      </a:r>
                      <a:endParaRPr lang="de-DE" sz="1800" b="1" i="0" u="sng" strike="noStrike" dirty="0">
                        <a:solidFill>
                          <a:srgbClr val="000000"/>
                        </a:solidFill>
                        <a:effectLst/>
                        <a:latin typeface="Times New Roman" panose="02020603050405020304" pitchFamily="18" charset="0"/>
                      </a:endParaRPr>
                    </a:p>
                  </a:txBody>
                  <a:tcPr marL="6863" marR="6863" marT="6863" marB="0" anchor="b"/>
                </a:tc>
                <a:tc>
                  <a:txBody>
                    <a:bodyPr/>
                    <a:lstStyle/>
                    <a:p>
                      <a:endParaRPr lang="de-DE"/>
                    </a:p>
                  </a:txBody>
                  <a:tcPr marL="6863" marR="6863" marT="6863" marB="0" anchor="b"/>
                </a:tc>
                <a:tc>
                  <a:txBody>
                    <a:bodyPr/>
                    <a:lstStyle/>
                    <a:p>
                      <a:pPr algn="ctr" fontAlgn="b"/>
                      <a:r>
                        <a:rPr lang="de-DE" sz="1800" u="none" strike="noStrike" dirty="0">
                          <a:solidFill>
                            <a:srgbClr val="C00000"/>
                          </a:solidFill>
                          <a:effectLst/>
                        </a:rPr>
                        <a:t> </a:t>
                      </a:r>
                      <a:endParaRPr lang="de-DE" sz="1800" b="0" i="0" u="none" strike="noStrike" dirty="0">
                        <a:solidFill>
                          <a:srgbClr val="C00000"/>
                        </a:solidFill>
                        <a:effectLst/>
                        <a:latin typeface="Times New Roman" panose="02020603050405020304" pitchFamily="18" charset="0"/>
                      </a:endParaRPr>
                    </a:p>
                  </a:txBody>
                  <a:tcPr marL="6863" marR="6863" marT="6863" marB="0" anchor="b"/>
                </a:tc>
                <a:tc>
                  <a:txBody>
                    <a:bodyPr/>
                    <a:lstStyle/>
                    <a:p>
                      <a:pPr algn="ctr" fontAlgn="b"/>
                      <a:endParaRPr lang="de-DE" sz="1800" b="0" i="0" u="none" strike="noStrike" dirty="0">
                        <a:solidFill>
                          <a:schemeClr val="accent2"/>
                        </a:solidFill>
                        <a:effectLst/>
                        <a:latin typeface="Times New Roman" panose="02020603050405020304" pitchFamily="18" charset="0"/>
                      </a:endParaRPr>
                    </a:p>
                  </a:txBody>
                  <a:tcPr marL="6863" marR="6863" marT="6863" marB="0" anchor="b"/>
                </a:tc>
                <a:tc>
                  <a:txBody>
                    <a:bodyPr/>
                    <a:lstStyle/>
                    <a:p>
                      <a:pPr algn="ctr" fontAlgn="b"/>
                      <a:endParaRPr lang="de-DE" sz="1800" b="0" i="0" u="none" strike="noStrike" dirty="0">
                        <a:solidFill>
                          <a:srgbClr val="00B050"/>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a:effectLst/>
                        </a:rPr>
                        <a:t> </a:t>
                      </a:r>
                      <a:endParaRPr lang="de-DE" sz="1800" b="0" i="0" u="none" strike="noStrike" dirty="0">
                        <a:solidFill>
                          <a:srgbClr val="000000"/>
                        </a:solidFill>
                        <a:effectLst/>
                        <a:latin typeface="Times New Roman" panose="02020603050405020304" pitchFamily="18" charset="0"/>
                      </a:endParaRPr>
                    </a:p>
                  </a:txBody>
                  <a:tcPr marL="6863" marR="6863" marT="6863" marB="0" anchor="b"/>
                </a:tc>
                <a:extLst>
                  <a:ext uri="{0D108BD9-81ED-4DB2-BD59-A6C34878D82A}">
                    <a16:rowId xmlns:a16="http://schemas.microsoft.com/office/drawing/2014/main" val="817571557"/>
                  </a:ext>
                </a:extLst>
              </a:tr>
              <a:tr h="238542">
                <a:tc>
                  <a:txBody>
                    <a:bodyPr/>
                    <a:lstStyle/>
                    <a:p>
                      <a:pPr algn="l" fontAlgn="b"/>
                      <a:r>
                        <a:rPr lang="de-DE" sz="1800" u="none" strike="noStrike">
                          <a:effectLst/>
                        </a:rPr>
                        <a:t>Age, </a:t>
                      </a:r>
                      <a:r>
                        <a:rPr lang="de-DE" sz="1400" u="none" strike="noStrike">
                          <a:effectLst/>
                        </a:rPr>
                        <a:t>M (SD)</a:t>
                      </a:r>
                      <a:endParaRPr lang="de-DE" sz="1800" b="0" i="0" u="none" strike="noStrike">
                        <a:solidFill>
                          <a:srgbClr val="000000"/>
                        </a:solidFill>
                        <a:effectLst/>
                        <a:latin typeface="Times New Roman" panose="02020603050405020304" pitchFamily="18" charset="0"/>
                      </a:endParaRPr>
                    </a:p>
                  </a:txBody>
                  <a:tcPr marL="6863" marR="6863" marT="6863" marB="0" anchor="b"/>
                </a:tc>
                <a:tc>
                  <a:txBody>
                    <a:bodyPr/>
                    <a:lstStyle/>
                    <a:p>
                      <a:endParaRPr lang="de-DE"/>
                    </a:p>
                  </a:txBody>
                  <a:tcPr marL="6863" marR="6863" marT="6863" marB="0" anchor="b"/>
                </a:tc>
                <a:tc>
                  <a:txBody>
                    <a:bodyPr/>
                    <a:lstStyle/>
                    <a:p>
                      <a:pPr algn="ctr" fontAlgn="b"/>
                      <a:r>
                        <a:rPr lang="de-DE" sz="1800" u="none" strike="noStrike" dirty="0">
                          <a:solidFill>
                            <a:srgbClr val="C00000"/>
                          </a:solidFill>
                          <a:effectLst/>
                        </a:rPr>
                        <a:t>36.9 (10.3)</a:t>
                      </a:r>
                      <a:endParaRPr lang="de-DE" sz="1800" b="0" i="0" u="none" strike="noStrike" dirty="0">
                        <a:solidFill>
                          <a:srgbClr val="C00000"/>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smtClean="0">
                          <a:solidFill>
                            <a:schemeClr val="accent2"/>
                          </a:solidFill>
                          <a:effectLst/>
                        </a:rPr>
                        <a:t>38.1 (8.0)</a:t>
                      </a:r>
                      <a:endParaRPr lang="de-DE" sz="1800" b="0" i="0" u="none" strike="noStrike" dirty="0">
                        <a:solidFill>
                          <a:schemeClr val="accent2"/>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a:solidFill>
                            <a:srgbClr val="00B050"/>
                          </a:solidFill>
                          <a:effectLst/>
                        </a:rPr>
                        <a:t>35.6 (12.8)</a:t>
                      </a:r>
                      <a:endParaRPr lang="de-DE" sz="1800" b="0" i="0" u="none" strike="noStrike" dirty="0">
                        <a:solidFill>
                          <a:srgbClr val="00B050"/>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smtClean="0">
                          <a:effectLst/>
                        </a:rPr>
                        <a:t>.628          .091</a:t>
                      </a:r>
                      <a:endParaRPr lang="de-DE" sz="1800" b="0" i="0" u="none" strike="noStrike" dirty="0">
                        <a:solidFill>
                          <a:srgbClr val="000000"/>
                        </a:solidFill>
                        <a:effectLst/>
                        <a:latin typeface="Times New Roman" panose="02020603050405020304" pitchFamily="18" charset="0"/>
                      </a:endParaRPr>
                    </a:p>
                  </a:txBody>
                  <a:tcPr marL="6863" marR="6863" marT="6863" marB="0" anchor="b"/>
                </a:tc>
                <a:extLst>
                  <a:ext uri="{0D108BD9-81ED-4DB2-BD59-A6C34878D82A}">
                    <a16:rowId xmlns:a16="http://schemas.microsoft.com/office/drawing/2014/main" val="3112423140"/>
                  </a:ext>
                </a:extLst>
              </a:tr>
              <a:tr h="238542">
                <a:tc>
                  <a:txBody>
                    <a:bodyPr/>
                    <a:lstStyle/>
                    <a:p>
                      <a:pPr algn="l" fontAlgn="b"/>
                      <a:r>
                        <a:rPr lang="en-US" sz="1800" u="none" strike="noStrike">
                          <a:effectLst/>
                        </a:rPr>
                        <a:t>Married or in partnership,</a:t>
                      </a:r>
                      <a:r>
                        <a:rPr lang="en-US" sz="1400" u="none" strike="noStrike">
                          <a:effectLst/>
                        </a:rPr>
                        <a:t> N (%)</a:t>
                      </a:r>
                      <a:endParaRPr lang="en-US" sz="1800" b="0" i="0" u="none" strike="noStrike">
                        <a:solidFill>
                          <a:srgbClr val="000000"/>
                        </a:solidFill>
                        <a:effectLst/>
                        <a:latin typeface="Times New Roman" panose="02020603050405020304" pitchFamily="18" charset="0"/>
                      </a:endParaRPr>
                    </a:p>
                  </a:txBody>
                  <a:tcPr marL="6863" marR="6863" marT="6863" marB="0" anchor="b"/>
                </a:tc>
                <a:tc>
                  <a:txBody>
                    <a:bodyPr/>
                    <a:lstStyle/>
                    <a:p>
                      <a:endParaRPr lang="de-DE"/>
                    </a:p>
                  </a:txBody>
                  <a:tcPr marL="6863" marR="6863" marT="6863" marB="0" anchor="b"/>
                </a:tc>
                <a:tc>
                  <a:txBody>
                    <a:bodyPr/>
                    <a:lstStyle/>
                    <a:p>
                      <a:pPr algn="ctr" fontAlgn="b"/>
                      <a:r>
                        <a:rPr lang="de-DE" sz="1800" u="none" strike="noStrike" dirty="0">
                          <a:solidFill>
                            <a:srgbClr val="C00000"/>
                          </a:solidFill>
                          <a:effectLst/>
                        </a:rPr>
                        <a:t>41 </a:t>
                      </a:r>
                      <a:r>
                        <a:rPr lang="de-DE" sz="1800" u="none" strike="noStrike" dirty="0" smtClean="0">
                          <a:solidFill>
                            <a:srgbClr val="C00000"/>
                          </a:solidFill>
                          <a:effectLst/>
                        </a:rPr>
                        <a:t>(58</a:t>
                      </a:r>
                      <a:r>
                        <a:rPr lang="de-DE" sz="1800" u="none" strike="noStrike" dirty="0">
                          <a:solidFill>
                            <a:srgbClr val="C00000"/>
                          </a:solidFill>
                          <a:effectLst/>
                        </a:rPr>
                        <a:t>)</a:t>
                      </a:r>
                      <a:endParaRPr lang="de-DE" sz="1800" b="0" i="0" u="none" strike="noStrike" dirty="0">
                        <a:solidFill>
                          <a:srgbClr val="C00000"/>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smtClean="0">
                          <a:solidFill>
                            <a:schemeClr val="accent2"/>
                          </a:solidFill>
                          <a:effectLst/>
                        </a:rPr>
                        <a:t>13 (62)</a:t>
                      </a:r>
                      <a:endParaRPr lang="de-DE" sz="1800" b="0" i="0" u="none" strike="noStrike" dirty="0">
                        <a:solidFill>
                          <a:schemeClr val="accent2"/>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a:solidFill>
                            <a:srgbClr val="00B050"/>
                          </a:solidFill>
                          <a:effectLst/>
                        </a:rPr>
                        <a:t>48 (71)</a:t>
                      </a:r>
                      <a:endParaRPr lang="de-DE" sz="1800" b="0" i="0" u="none" strike="noStrike" dirty="0">
                        <a:solidFill>
                          <a:srgbClr val="00B050"/>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smtClean="0">
                          <a:effectLst/>
                        </a:rPr>
                        <a:t>.805          .591</a:t>
                      </a:r>
                      <a:endParaRPr lang="de-DE" sz="1800" b="0" i="0" u="none" strike="noStrike" dirty="0">
                        <a:solidFill>
                          <a:srgbClr val="000000"/>
                        </a:solidFill>
                        <a:effectLst/>
                        <a:latin typeface="Times New Roman" panose="02020603050405020304" pitchFamily="18" charset="0"/>
                      </a:endParaRPr>
                    </a:p>
                  </a:txBody>
                  <a:tcPr marL="6863" marR="6863" marT="6863" marB="0" anchor="b"/>
                </a:tc>
                <a:extLst>
                  <a:ext uri="{0D108BD9-81ED-4DB2-BD59-A6C34878D82A}">
                    <a16:rowId xmlns:a16="http://schemas.microsoft.com/office/drawing/2014/main" val="1598662530"/>
                  </a:ext>
                </a:extLst>
              </a:tr>
              <a:tr h="238542">
                <a:tc>
                  <a:txBody>
                    <a:bodyPr/>
                    <a:lstStyle/>
                    <a:p>
                      <a:pPr algn="l" fontAlgn="b"/>
                      <a:r>
                        <a:rPr lang="de-DE" sz="1800" u="none" strike="noStrike">
                          <a:effectLst/>
                        </a:rPr>
                        <a:t>Child/ren, </a:t>
                      </a:r>
                      <a:r>
                        <a:rPr lang="de-DE" sz="1400" u="none" strike="noStrike">
                          <a:effectLst/>
                        </a:rPr>
                        <a:t>N (%) </a:t>
                      </a:r>
                      <a:endParaRPr lang="de-DE" sz="1800" b="0" i="0" u="none" strike="noStrike">
                        <a:solidFill>
                          <a:srgbClr val="000000"/>
                        </a:solidFill>
                        <a:effectLst/>
                        <a:latin typeface="Times New Roman" panose="02020603050405020304" pitchFamily="18" charset="0"/>
                      </a:endParaRPr>
                    </a:p>
                  </a:txBody>
                  <a:tcPr marL="6863" marR="6863" marT="6863" marB="0" anchor="b"/>
                </a:tc>
                <a:tc>
                  <a:txBody>
                    <a:bodyPr/>
                    <a:lstStyle/>
                    <a:p>
                      <a:endParaRPr lang="de-DE"/>
                    </a:p>
                  </a:txBody>
                  <a:tcPr marL="6863" marR="6863" marT="6863" marB="0" anchor="b"/>
                </a:tc>
                <a:tc>
                  <a:txBody>
                    <a:bodyPr/>
                    <a:lstStyle/>
                    <a:p>
                      <a:pPr algn="ctr" fontAlgn="b"/>
                      <a:r>
                        <a:rPr lang="de-DE" sz="1800" u="none" strike="noStrike" dirty="0">
                          <a:solidFill>
                            <a:srgbClr val="C00000"/>
                          </a:solidFill>
                          <a:effectLst/>
                        </a:rPr>
                        <a:t>25 (34)</a:t>
                      </a:r>
                      <a:endParaRPr lang="de-DE" sz="1800" b="0" i="0" u="none" strike="noStrike" dirty="0">
                        <a:solidFill>
                          <a:srgbClr val="C00000"/>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smtClean="0">
                          <a:solidFill>
                            <a:schemeClr val="accent2"/>
                          </a:solidFill>
                          <a:effectLst/>
                        </a:rPr>
                        <a:t>11 </a:t>
                      </a:r>
                      <a:r>
                        <a:rPr lang="de-DE" sz="1800" u="none" strike="noStrike" dirty="0">
                          <a:solidFill>
                            <a:schemeClr val="accent2"/>
                          </a:solidFill>
                          <a:effectLst/>
                        </a:rPr>
                        <a:t>(</a:t>
                      </a:r>
                      <a:r>
                        <a:rPr lang="de-DE" sz="1800" u="none" strike="noStrike" dirty="0" smtClean="0">
                          <a:solidFill>
                            <a:schemeClr val="accent2"/>
                          </a:solidFill>
                          <a:effectLst/>
                        </a:rPr>
                        <a:t>52)</a:t>
                      </a:r>
                      <a:endParaRPr lang="de-DE" sz="1800" b="0" i="0" u="none" strike="noStrike" dirty="0">
                        <a:solidFill>
                          <a:schemeClr val="accent2"/>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a:solidFill>
                            <a:srgbClr val="00B050"/>
                          </a:solidFill>
                          <a:effectLst/>
                        </a:rPr>
                        <a:t>22 (32)</a:t>
                      </a:r>
                      <a:endParaRPr lang="de-DE" sz="1800" b="0" i="0" u="none" strike="noStrike" dirty="0">
                        <a:solidFill>
                          <a:srgbClr val="00B050"/>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smtClean="0">
                          <a:effectLst/>
                        </a:rPr>
                        <a:t>.202          .121</a:t>
                      </a:r>
                      <a:endParaRPr lang="de-DE" sz="1800" b="0" i="0" u="none" strike="noStrike" dirty="0">
                        <a:solidFill>
                          <a:srgbClr val="000000"/>
                        </a:solidFill>
                        <a:effectLst/>
                        <a:latin typeface="Times New Roman" panose="02020603050405020304" pitchFamily="18" charset="0"/>
                      </a:endParaRPr>
                    </a:p>
                  </a:txBody>
                  <a:tcPr marL="6863" marR="6863" marT="6863" marB="0" anchor="b"/>
                </a:tc>
                <a:extLst>
                  <a:ext uri="{0D108BD9-81ED-4DB2-BD59-A6C34878D82A}">
                    <a16:rowId xmlns:a16="http://schemas.microsoft.com/office/drawing/2014/main" val="523517631"/>
                  </a:ext>
                </a:extLst>
              </a:tr>
              <a:tr h="238542">
                <a:tc>
                  <a:txBody>
                    <a:bodyPr/>
                    <a:lstStyle/>
                    <a:p>
                      <a:pPr algn="l" fontAlgn="b"/>
                      <a:r>
                        <a:rPr lang="de-DE" sz="1800" u="none" strike="noStrike">
                          <a:effectLst/>
                        </a:rPr>
                        <a:t>Education </a:t>
                      </a:r>
                      <a:r>
                        <a:rPr lang="de-DE" sz="1800" u="sng" strike="noStrike">
                          <a:effectLst/>
                        </a:rPr>
                        <a:t>&gt;</a:t>
                      </a:r>
                      <a:r>
                        <a:rPr lang="de-DE" sz="1800" u="none" strike="noStrike">
                          <a:effectLst/>
                        </a:rPr>
                        <a:t> 12 years,</a:t>
                      </a:r>
                      <a:r>
                        <a:rPr lang="de-DE" sz="1400" u="none" strike="noStrike">
                          <a:effectLst/>
                        </a:rPr>
                        <a:t> N (%)</a:t>
                      </a:r>
                      <a:endParaRPr lang="de-DE" sz="1800" b="0" i="0" u="none" strike="noStrike">
                        <a:solidFill>
                          <a:srgbClr val="000000"/>
                        </a:solidFill>
                        <a:effectLst/>
                        <a:latin typeface="Times New Roman" panose="02020603050405020304" pitchFamily="18" charset="0"/>
                      </a:endParaRPr>
                    </a:p>
                  </a:txBody>
                  <a:tcPr marL="6863" marR="6863" marT="6863" marB="0" anchor="b"/>
                </a:tc>
                <a:tc>
                  <a:txBody>
                    <a:bodyPr/>
                    <a:lstStyle/>
                    <a:p>
                      <a:endParaRPr lang="de-DE"/>
                    </a:p>
                  </a:txBody>
                  <a:tcPr marL="6863" marR="6863" marT="6863" marB="0" anchor="b"/>
                </a:tc>
                <a:tc>
                  <a:txBody>
                    <a:bodyPr/>
                    <a:lstStyle/>
                    <a:p>
                      <a:pPr algn="ctr" fontAlgn="b"/>
                      <a:r>
                        <a:rPr lang="de-DE" sz="1800" u="none" strike="noStrike" dirty="0">
                          <a:solidFill>
                            <a:srgbClr val="C00000"/>
                          </a:solidFill>
                          <a:effectLst/>
                        </a:rPr>
                        <a:t>53 (72)</a:t>
                      </a:r>
                      <a:endParaRPr lang="de-DE" sz="1800" b="0" i="0" u="none" strike="noStrike" dirty="0">
                        <a:solidFill>
                          <a:srgbClr val="C00000"/>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smtClean="0">
                          <a:solidFill>
                            <a:schemeClr val="accent2"/>
                          </a:solidFill>
                          <a:effectLst/>
                        </a:rPr>
                        <a:t>11 </a:t>
                      </a:r>
                      <a:r>
                        <a:rPr lang="de-DE" sz="1800" u="none" strike="noStrike" dirty="0">
                          <a:solidFill>
                            <a:schemeClr val="accent2"/>
                          </a:solidFill>
                          <a:effectLst/>
                        </a:rPr>
                        <a:t>(</a:t>
                      </a:r>
                      <a:r>
                        <a:rPr lang="de-DE" sz="1800" u="none" strike="noStrike" dirty="0" smtClean="0">
                          <a:solidFill>
                            <a:schemeClr val="accent2"/>
                          </a:solidFill>
                          <a:effectLst/>
                        </a:rPr>
                        <a:t>55)</a:t>
                      </a:r>
                      <a:endParaRPr lang="de-DE" sz="1800" b="0" i="0" u="none" strike="noStrike" dirty="0">
                        <a:solidFill>
                          <a:schemeClr val="accent2"/>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a:solidFill>
                            <a:srgbClr val="00B050"/>
                          </a:solidFill>
                          <a:effectLst/>
                        </a:rPr>
                        <a:t>58 (85)</a:t>
                      </a:r>
                      <a:endParaRPr lang="de-DE" sz="1800" b="0" i="0" u="none" strike="noStrike" dirty="0">
                        <a:solidFill>
                          <a:srgbClr val="00B050"/>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smtClean="0">
                          <a:effectLst/>
                        </a:rPr>
                        <a:t>.182          .010</a:t>
                      </a:r>
                      <a:endParaRPr lang="de-DE" sz="1800" b="0" i="0" u="none" strike="noStrike" dirty="0">
                        <a:solidFill>
                          <a:srgbClr val="000000"/>
                        </a:solidFill>
                        <a:effectLst/>
                        <a:latin typeface="Times New Roman" panose="02020603050405020304" pitchFamily="18" charset="0"/>
                      </a:endParaRPr>
                    </a:p>
                  </a:txBody>
                  <a:tcPr marL="6863" marR="6863" marT="6863" marB="0" anchor="b"/>
                </a:tc>
                <a:extLst>
                  <a:ext uri="{0D108BD9-81ED-4DB2-BD59-A6C34878D82A}">
                    <a16:rowId xmlns:a16="http://schemas.microsoft.com/office/drawing/2014/main" val="4162900297"/>
                  </a:ext>
                </a:extLst>
              </a:tr>
              <a:tr h="128923">
                <a:tc>
                  <a:txBody>
                    <a:bodyPr/>
                    <a:lstStyle/>
                    <a:p>
                      <a:pPr algn="l" fontAlgn="b"/>
                      <a:endParaRPr lang="de-DE" sz="700" b="0" i="0" u="none" strike="noStrike" dirty="0">
                        <a:solidFill>
                          <a:srgbClr val="000000"/>
                        </a:solidFill>
                        <a:effectLst/>
                        <a:latin typeface="Times New Roman" panose="02020603050405020304" pitchFamily="18" charset="0"/>
                      </a:endParaRPr>
                    </a:p>
                  </a:txBody>
                  <a:tcPr marL="6863" marR="6863" marT="6863" marB="0" anchor="b"/>
                </a:tc>
                <a:tc>
                  <a:txBody>
                    <a:bodyPr/>
                    <a:lstStyle/>
                    <a:p>
                      <a:endParaRPr lang="de-DE"/>
                    </a:p>
                  </a:txBody>
                  <a:tcPr marL="6863" marR="6863" marT="6863" marB="0" anchor="b"/>
                </a:tc>
                <a:tc>
                  <a:txBody>
                    <a:bodyPr/>
                    <a:lstStyle/>
                    <a:p>
                      <a:pPr algn="ctr" fontAlgn="b"/>
                      <a:r>
                        <a:rPr lang="de-DE" sz="900" u="none" strike="noStrike" dirty="0">
                          <a:solidFill>
                            <a:srgbClr val="C00000"/>
                          </a:solidFill>
                          <a:effectLst/>
                        </a:rPr>
                        <a:t> </a:t>
                      </a:r>
                      <a:endParaRPr lang="de-DE" sz="900" b="0" i="0" u="none" strike="noStrike" dirty="0">
                        <a:solidFill>
                          <a:srgbClr val="C00000"/>
                        </a:solidFill>
                        <a:effectLst/>
                        <a:latin typeface="Times New Roman" panose="02020603050405020304" pitchFamily="18" charset="0"/>
                      </a:endParaRPr>
                    </a:p>
                  </a:txBody>
                  <a:tcPr marL="6863" marR="6863" marT="6863" marB="0" anchor="b"/>
                </a:tc>
                <a:tc>
                  <a:txBody>
                    <a:bodyPr/>
                    <a:lstStyle/>
                    <a:p>
                      <a:pPr algn="ctr" fontAlgn="b"/>
                      <a:endParaRPr lang="de-DE" sz="900" b="0" i="0" u="none" strike="noStrike" dirty="0">
                        <a:solidFill>
                          <a:schemeClr val="accent2"/>
                        </a:solidFill>
                        <a:effectLst/>
                        <a:latin typeface="Times New Roman" panose="02020603050405020304" pitchFamily="18" charset="0"/>
                      </a:endParaRPr>
                    </a:p>
                  </a:txBody>
                  <a:tcPr marL="6863" marR="6863" marT="6863" marB="0" anchor="b"/>
                </a:tc>
                <a:tc>
                  <a:txBody>
                    <a:bodyPr/>
                    <a:lstStyle/>
                    <a:p>
                      <a:pPr algn="ctr" fontAlgn="b"/>
                      <a:endParaRPr lang="de-DE" sz="900" b="0" i="0" u="none" strike="noStrike" dirty="0">
                        <a:solidFill>
                          <a:srgbClr val="00B050"/>
                        </a:solidFill>
                        <a:effectLst/>
                        <a:latin typeface="Times New Roman" panose="02020603050405020304" pitchFamily="18" charset="0"/>
                      </a:endParaRPr>
                    </a:p>
                  </a:txBody>
                  <a:tcPr marL="6863" marR="6863" marT="6863" marB="0" anchor="b"/>
                </a:tc>
                <a:tc>
                  <a:txBody>
                    <a:bodyPr/>
                    <a:lstStyle/>
                    <a:p>
                      <a:pPr algn="ctr" fontAlgn="b"/>
                      <a:r>
                        <a:rPr lang="de-DE" sz="900" u="none" strike="noStrike" dirty="0">
                          <a:effectLst/>
                        </a:rPr>
                        <a:t> </a:t>
                      </a:r>
                      <a:endParaRPr lang="de-DE" sz="900" b="0" i="0" u="none" strike="noStrike" dirty="0">
                        <a:solidFill>
                          <a:srgbClr val="000000"/>
                        </a:solidFill>
                        <a:effectLst/>
                        <a:latin typeface="Times New Roman" panose="02020603050405020304" pitchFamily="18" charset="0"/>
                      </a:endParaRPr>
                    </a:p>
                  </a:txBody>
                  <a:tcPr marL="6863" marR="6863" marT="6863" marB="0" anchor="b"/>
                </a:tc>
                <a:extLst>
                  <a:ext uri="{0D108BD9-81ED-4DB2-BD59-A6C34878D82A}">
                    <a16:rowId xmlns:a16="http://schemas.microsoft.com/office/drawing/2014/main" val="270000205"/>
                  </a:ext>
                </a:extLst>
              </a:tr>
              <a:tr h="238542">
                <a:tc>
                  <a:txBody>
                    <a:bodyPr/>
                    <a:lstStyle/>
                    <a:p>
                      <a:pPr algn="l" fontAlgn="b"/>
                      <a:r>
                        <a:rPr lang="en-US" sz="1800" b="1" u="sng" strike="noStrike" dirty="0">
                          <a:effectLst/>
                        </a:rPr>
                        <a:t>Body Mass Index current</a:t>
                      </a:r>
                      <a:r>
                        <a:rPr lang="en-US" sz="1800" u="none" strike="noStrike" dirty="0">
                          <a:effectLst/>
                        </a:rPr>
                        <a:t>,</a:t>
                      </a:r>
                      <a:r>
                        <a:rPr lang="en-US" sz="1400" u="none" strike="noStrike" dirty="0">
                          <a:effectLst/>
                        </a:rPr>
                        <a:t> Mean (SD)</a:t>
                      </a:r>
                      <a:endParaRPr lang="en-US" sz="1800" b="0" i="0" u="sng" strike="noStrike" dirty="0">
                        <a:solidFill>
                          <a:srgbClr val="000000"/>
                        </a:solidFill>
                        <a:effectLst/>
                        <a:latin typeface="Times New Roman" panose="02020603050405020304" pitchFamily="18" charset="0"/>
                      </a:endParaRPr>
                    </a:p>
                  </a:txBody>
                  <a:tcPr marL="6863" marR="6863" marT="6863" marB="0" anchor="b"/>
                </a:tc>
                <a:tc>
                  <a:txBody>
                    <a:bodyPr/>
                    <a:lstStyle/>
                    <a:p>
                      <a:endParaRPr lang="de-DE"/>
                    </a:p>
                  </a:txBody>
                  <a:tcPr marL="6863" marR="6863" marT="6863" marB="0" anchor="b"/>
                </a:tc>
                <a:tc>
                  <a:txBody>
                    <a:bodyPr/>
                    <a:lstStyle/>
                    <a:p>
                      <a:pPr algn="ctr" fontAlgn="b"/>
                      <a:r>
                        <a:rPr lang="de-DE" sz="1800" u="none" strike="noStrike" dirty="0">
                          <a:solidFill>
                            <a:srgbClr val="C00000"/>
                          </a:solidFill>
                          <a:effectLst/>
                        </a:rPr>
                        <a:t>18.50 (3.8)</a:t>
                      </a:r>
                      <a:endParaRPr lang="de-DE" sz="1800" b="0" i="0" u="none" strike="noStrike" dirty="0">
                        <a:solidFill>
                          <a:srgbClr val="C00000"/>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smtClean="0">
                          <a:solidFill>
                            <a:schemeClr val="accent2"/>
                          </a:solidFill>
                          <a:effectLst/>
                        </a:rPr>
                        <a:t>21.21 </a:t>
                      </a:r>
                      <a:r>
                        <a:rPr lang="de-DE" sz="1800" u="none" strike="noStrike" dirty="0">
                          <a:solidFill>
                            <a:schemeClr val="accent2"/>
                          </a:solidFill>
                          <a:effectLst/>
                        </a:rPr>
                        <a:t>(</a:t>
                      </a:r>
                      <a:r>
                        <a:rPr lang="de-DE" sz="1800" u="none" strike="noStrike" dirty="0" smtClean="0">
                          <a:solidFill>
                            <a:schemeClr val="accent2"/>
                          </a:solidFill>
                          <a:effectLst/>
                        </a:rPr>
                        <a:t>3.0)</a:t>
                      </a:r>
                      <a:endParaRPr lang="de-DE" sz="1800" b="0" i="0" u="none" strike="noStrike" dirty="0">
                        <a:solidFill>
                          <a:schemeClr val="accent2"/>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a:solidFill>
                            <a:srgbClr val="00B050"/>
                          </a:solidFill>
                          <a:effectLst/>
                        </a:rPr>
                        <a:t>22.8 (3.8)</a:t>
                      </a:r>
                      <a:endParaRPr lang="de-DE" sz="1800" b="0" i="0" u="none" strike="noStrike" dirty="0">
                        <a:solidFill>
                          <a:srgbClr val="00B050"/>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smtClean="0">
                          <a:solidFill>
                            <a:srgbClr val="FF9900"/>
                          </a:solidFill>
                          <a:effectLst>
                            <a:outerShdw blurRad="38100" dist="38100" dir="2700000" algn="tl">
                              <a:srgbClr val="000000">
                                <a:alpha val="43137"/>
                              </a:srgbClr>
                            </a:outerShdw>
                          </a:effectLst>
                        </a:rPr>
                        <a:t>&lt;.001</a:t>
                      </a:r>
                      <a:r>
                        <a:rPr lang="de-DE" sz="1800" u="none" strike="noStrike" dirty="0" smtClean="0">
                          <a:effectLst/>
                        </a:rPr>
                        <a:t>           </a:t>
                      </a:r>
                      <a:r>
                        <a:rPr lang="de-DE" sz="1800" u="none" strike="noStrike" dirty="0" smtClean="0">
                          <a:solidFill>
                            <a:srgbClr val="00B050"/>
                          </a:solidFill>
                          <a:effectLst/>
                        </a:rPr>
                        <a:t>.026</a:t>
                      </a:r>
                      <a:endParaRPr lang="de-DE" sz="1800" b="0" i="0" u="none" strike="noStrike" dirty="0">
                        <a:solidFill>
                          <a:srgbClr val="00B050"/>
                        </a:solidFill>
                        <a:effectLst/>
                        <a:latin typeface="Times New Roman" panose="02020603050405020304" pitchFamily="18" charset="0"/>
                      </a:endParaRPr>
                    </a:p>
                  </a:txBody>
                  <a:tcPr marL="6863" marR="6863" marT="6863" marB="0" anchor="b"/>
                </a:tc>
                <a:extLst>
                  <a:ext uri="{0D108BD9-81ED-4DB2-BD59-A6C34878D82A}">
                    <a16:rowId xmlns:a16="http://schemas.microsoft.com/office/drawing/2014/main" val="1098245255"/>
                  </a:ext>
                </a:extLst>
              </a:tr>
              <a:tr h="112896">
                <a:tc>
                  <a:txBody>
                    <a:bodyPr/>
                    <a:lstStyle/>
                    <a:p>
                      <a:pPr algn="l" fontAlgn="b"/>
                      <a:r>
                        <a:rPr lang="de-DE" sz="900" u="none" strike="noStrike" dirty="0">
                          <a:effectLst/>
                        </a:rPr>
                        <a:t> </a:t>
                      </a:r>
                      <a:endParaRPr lang="de-DE" sz="700" b="0" i="0" u="none" strike="noStrike" dirty="0">
                        <a:solidFill>
                          <a:srgbClr val="000000"/>
                        </a:solidFill>
                        <a:effectLst/>
                        <a:latin typeface="Times New Roman" panose="02020603050405020304" pitchFamily="18" charset="0"/>
                      </a:endParaRPr>
                    </a:p>
                  </a:txBody>
                  <a:tcPr marL="6863" marR="6863" marT="6863" marB="0" anchor="b"/>
                </a:tc>
                <a:tc>
                  <a:txBody>
                    <a:bodyPr/>
                    <a:lstStyle/>
                    <a:p>
                      <a:endParaRPr lang="de-DE"/>
                    </a:p>
                  </a:txBody>
                  <a:tcPr marL="6863" marR="6863" marT="6863" marB="0" anchor="b"/>
                </a:tc>
                <a:tc>
                  <a:txBody>
                    <a:bodyPr/>
                    <a:lstStyle/>
                    <a:p>
                      <a:pPr algn="ctr" fontAlgn="b"/>
                      <a:r>
                        <a:rPr lang="de-DE" sz="900" u="none" strike="noStrike" dirty="0">
                          <a:solidFill>
                            <a:srgbClr val="C00000"/>
                          </a:solidFill>
                          <a:effectLst/>
                        </a:rPr>
                        <a:t> </a:t>
                      </a:r>
                      <a:endParaRPr lang="de-DE" sz="900" b="0" i="0" u="none" strike="noStrike" dirty="0">
                        <a:solidFill>
                          <a:srgbClr val="C00000"/>
                        </a:solidFill>
                        <a:effectLst/>
                        <a:latin typeface="Times New Roman" panose="02020603050405020304" pitchFamily="18" charset="0"/>
                      </a:endParaRPr>
                    </a:p>
                  </a:txBody>
                  <a:tcPr marL="6863" marR="6863" marT="6863" marB="0" anchor="b"/>
                </a:tc>
                <a:tc>
                  <a:txBody>
                    <a:bodyPr/>
                    <a:lstStyle/>
                    <a:p>
                      <a:pPr algn="ctr" fontAlgn="b"/>
                      <a:endParaRPr lang="de-DE" sz="900" b="0" i="0" u="none" strike="noStrike" dirty="0">
                        <a:solidFill>
                          <a:schemeClr val="accent2"/>
                        </a:solidFill>
                        <a:effectLst/>
                        <a:latin typeface="Times New Roman" panose="02020603050405020304" pitchFamily="18" charset="0"/>
                      </a:endParaRPr>
                    </a:p>
                  </a:txBody>
                  <a:tcPr marL="6863" marR="6863" marT="6863" marB="0" anchor="b"/>
                </a:tc>
                <a:tc>
                  <a:txBody>
                    <a:bodyPr/>
                    <a:lstStyle/>
                    <a:p>
                      <a:pPr algn="ctr" fontAlgn="b"/>
                      <a:endParaRPr lang="de-DE" sz="900" b="0" i="0" u="none" strike="noStrike" dirty="0">
                        <a:solidFill>
                          <a:srgbClr val="00B050"/>
                        </a:solidFill>
                        <a:effectLst/>
                        <a:latin typeface="Times New Roman" panose="02020603050405020304" pitchFamily="18" charset="0"/>
                      </a:endParaRPr>
                    </a:p>
                  </a:txBody>
                  <a:tcPr marL="6863" marR="6863" marT="6863" marB="0" anchor="b"/>
                </a:tc>
                <a:tc>
                  <a:txBody>
                    <a:bodyPr/>
                    <a:lstStyle/>
                    <a:p>
                      <a:pPr algn="ctr" fontAlgn="b"/>
                      <a:r>
                        <a:rPr lang="de-DE" sz="900" u="none" strike="noStrike" dirty="0">
                          <a:effectLst/>
                        </a:rPr>
                        <a:t> </a:t>
                      </a:r>
                      <a:endParaRPr lang="de-DE" sz="900" b="0" i="0" u="none" strike="noStrike" dirty="0">
                        <a:solidFill>
                          <a:srgbClr val="000000"/>
                        </a:solidFill>
                        <a:effectLst/>
                        <a:latin typeface="Times New Roman" panose="02020603050405020304" pitchFamily="18" charset="0"/>
                      </a:endParaRPr>
                    </a:p>
                  </a:txBody>
                  <a:tcPr marL="6863" marR="6863" marT="6863" marB="0" anchor="b"/>
                </a:tc>
                <a:extLst>
                  <a:ext uri="{0D108BD9-81ED-4DB2-BD59-A6C34878D82A}">
                    <a16:rowId xmlns:a16="http://schemas.microsoft.com/office/drawing/2014/main" val="1857169740"/>
                  </a:ext>
                </a:extLst>
              </a:tr>
              <a:tr h="238542">
                <a:tc>
                  <a:txBody>
                    <a:bodyPr/>
                    <a:lstStyle/>
                    <a:p>
                      <a:pPr algn="l" fontAlgn="b"/>
                      <a:r>
                        <a:rPr lang="de-DE" sz="1800" b="1" u="sng" strike="noStrike" dirty="0" err="1">
                          <a:effectLst/>
                        </a:rPr>
                        <a:t>Weight</a:t>
                      </a:r>
                      <a:r>
                        <a:rPr lang="de-DE" sz="1800" b="1" u="sng" strike="noStrike" dirty="0">
                          <a:effectLst/>
                        </a:rPr>
                        <a:t> </a:t>
                      </a:r>
                      <a:r>
                        <a:rPr lang="de-DE" sz="1800" b="1" u="sng" strike="noStrike" dirty="0" err="1">
                          <a:effectLst/>
                        </a:rPr>
                        <a:t>categories</a:t>
                      </a:r>
                      <a:r>
                        <a:rPr lang="de-DE" sz="1800" u="none" strike="noStrike" dirty="0">
                          <a:effectLst/>
                        </a:rPr>
                        <a:t>,</a:t>
                      </a:r>
                      <a:r>
                        <a:rPr lang="de-DE" sz="1400" u="none" strike="noStrike" dirty="0">
                          <a:effectLst/>
                        </a:rPr>
                        <a:t> N (% )</a:t>
                      </a:r>
                      <a:endParaRPr lang="de-DE" sz="1800" b="0" i="0" u="none" strike="noStrike" dirty="0">
                        <a:solidFill>
                          <a:srgbClr val="000000"/>
                        </a:solidFill>
                        <a:effectLst/>
                        <a:latin typeface="Times New Roman" panose="02020603050405020304" pitchFamily="18" charset="0"/>
                      </a:endParaRPr>
                    </a:p>
                  </a:txBody>
                  <a:tcPr marL="6863" marR="6863" marT="6863" marB="0" anchor="b"/>
                </a:tc>
                <a:tc>
                  <a:txBody>
                    <a:bodyPr/>
                    <a:lstStyle/>
                    <a:p>
                      <a:endParaRPr lang="de-DE"/>
                    </a:p>
                  </a:txBody>
                  <a:tcPr marL="6863" marR="6863" marT="6863" marB="0" anchor="b"/>
                </a:tc>
                <a:tc>
                  <a:txBody>
                    <a:bodyPr/>
                    <a:lstStyle/>
                    <a:p>
                      <a:pPr algn="ctr" fontAlgn="b"/>
                      <a:r>
                        <a:rPr lang="de-DE" sz="1800" u="none" strike="noStrike" dirty="0">
                          <a:solidFill>
                            <a:srgbClr val="C00000"/>
                          </a:solidFill>
                          <a:effectLst/>
                        </a:rPr>
                        <a:t> </a:t>
                      </a:r>
                      <a:endParaRPr lang="de-DE" sz="1800" b="0" i="0" u="none" strike="noStrike" dirty="0">
                        <a:solidFill>
                          <a:srgbClr val="C00000"/>
                        </a:solidFill>
                        <a:effectLst/>
                        <a:latin typeface="Times New Roman" panose="02020603050405020304" pitchFamily="18" charset="0"/>
                      </a:endParaRPr>
                    </a:p>
                  </a:txBody>
                  <a:tcPr marL="6863" marR="6863" marT="6863" marB="0" anchor="b"/>
                </a:tc>
                <a:tc>
                  <a:txBody>
                    <a:bodyPr/>
                    <a:lstStyle/>
                    <a:p>
                      <a:pPr algn="ctr" fontAlgn="b"/>
                      <a:endParaRPr lang="de-DE" sz="1800" b="0" i="0" u="none" strike="noStrike" dirty="0">
                        <a:solidFill>
                          <a:schemeClr val="accent2"/>
                        </a:solidFill>
                        <a:effectLst/>
                        <a:latin typeface="Times New Roman" panose="02020603050405020304" pitchFamily="18" charset="0"/>
                      </a:endParaRPr>
                    </a:p>
                  </a:txBody>
                  <a:tcPr marL="6863" marR="6863" marT="6863" marB="0" anchor="b"/>
                </a:tc>
                <a:tc>
                  <a:txBody>
                    <a:bodyPr/>
                    <a:lstStyle/>
                    <a:p>
                      <a:pPr algn="ctr" fontAlgn="b"/>
                      <a:endParaRPr lang="de-DE" sz="1800" b="0" i="0" u="none" strike="noStrike" dirty="0">
                        <a:solidFill>
                          <a:srgbClr val="00B050"/>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a:solidFill>
                            <a:srgbClr val="FF9900"/>
                          </a:solidFill>
                          <a:effectLst/>
                        </a:rPr>
                        <a:t>.</a:t>
                      </a:r>
                      <a:r>
                        <a:rPr lang="de-DE" sz="1800" u="none" strike="noStrike" dirty="0" smtClean="0">
                          <a:solidFill>
                            <a:srgbClr val="FF9900"/>
                          </a:solidFill>
                          <a:effectLst>
                            <a:outerShdw blurRad="38100" dist="38100" dir="2700000" algn="tl">
                              <a:srgbClr val="000000">
                                <a:alpha val="43137"/>
                              </a:srgbClr>
                            </a:outerShdw>
                          </a:effectLst>
                        </a:rPr>
                        <a:t>003</a:t>
                      </a:r>
                      <a:r>
                        <a:rPr lang="de-DE" sz="1800" u="none" strike="noStrike" dirty="0" smtClean="0">
                          <a:effectLst/>
                        </a:rPr>
                        <a:t>           .412</a:t>
                      </a:r>
                      <a:endParaRPr lang="de-DE" sz="1800" b="0" i="0" u="none" strike="noStrike" dirty="0">
                        <a:solidFill>
                          <a:srgbClr val="000000"/>
                        </a:solidFill>
                        <a:effectLst/>
                        <a:latin typeface="Times New Roman" panose="02020603050405020304" pitchFamily="18" charset="0"/>
                      </a:endParaRPr>
                    </a:p>
                  </a:txBody>
                  <a:tcPr marL="6863" marR="6863" marT="6863" marB="0" anchor="b"/>
                </a:tc>
                <a:extLst>
                  <a:ext uri="{0D108BD9-81ED-4DB2-BD59-A6C34878D82A}">
                    <a16:rowId xmlns:a16="http://schemas.microsoft.com/office/drawing/2014/main" val="2852698048"/>
                  </a:ext>
                </a:extLst>
              </a:tr>
              <a:tr h="238542">
                <a:tc>
                  <a:txBody>
                    <a:bodyPr/>
                    <a:lstStyle/>
                    <a:p>
                      <a:pPr algn="l" fontAlgn="b"/>
                      <a:r>
                        <a:rPr lang="de-DE" sz="1800" u="none" strike="noStrike" dirty="0" err="1">
                          <a:effectLst/>
                        </a:rPr>
                        <a:t>Underweight</a:t>
                      </a:r>
                      <a:r>
                        <a:rPr lang="de-DE" sz="1800" u="none" strike="noStrike" dirty="0">
                          <a:effectLst/>
                        </a:rPr>
                        <a:t> (BMI &lt; 18.5)</a:t>
                      </a:r>
                      <a:endParaRPr lang="de-DE" sz="1800" b="0" i="0" u="none" strike="noStrike" dirty="0">
                        <a:solidFill>
                          <a:srgbClr val="000000"/>
                        </a:solidFill>
                        <a:effectLst/>
                        <a:latin typeface="Times New Roman" panose="02020603050405020304" pitchFamily="18" charset="0"/>
                      </a:endParaRPr>
                    </a:p>
                  </a:txBody>
                  <a:tcPr marL="6863" marR="6863" marT="6863" marB="0" anchor="b"/>
                </a:tc>
                <a:tc>
                  <a:txBody>
                    <a:bodyPr/>
                    <a:lstStyle/>
                    <a:p>
                      <a:endParaRPr lang="de-DE"/>
                    </a:p>
                  </a:txBody>
                  <a:tcPr marL="6863" marR="6863" marT="6863" marB="0" anchor="b"/>
                </a:tc>
                <a:tc>
                  <a:txBody>
                    <a:bodyPr/>
                    <a:lstStyle/>
                    <a:p>
                      <a:pPr algn="ctr" fontAlgn="b"/>
                      <a:r>
                        <a:rPr lang="de-DE" sz="1800" u="none" strike="noStrike" dirty="0">
                          <a:solidFill>
                            <a:srgbClr val="C00000"/>
                          </a:solidFill>
                          <a:effectLst/>
                        </a:rPr>
                        <a:t>41 (55)</a:t>
                      </a:r>
                      <a:endParaRPr lang="de-DE" sz="1800" b="0" i="0" u="none" strike="noStrike" dirty="0">
                        <a:solidFill>
                          <a:srgbClr val="C00000"/>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smtClean="0">
                          <a:solidFill>
                            <a:schemeClr val="accent2"/>
                          </a:solidFill>
                          <a:effectLst/>
                        </a:rPr>
                        <a:t>3 </a:t>
                      </a:r>
                      <a:r>
                        <a:rPr lang="de-DE" sz="1800" u="none" strike="noStrike" dirty="0">
                          <a:solidFill>
                            <a:schemeClr val="accent2"/>
                          </a:solidFill>
                          <a:effectLst/>
                        </a:rPr>
                        <a:t>(</a:t>
                      </a:r>
                      <a:r>
                        <a:rPr lang="de-DE" sz="1800" u="none" strike="noStrike" dirty="0" smtClean="0">
                          <a:solidFill>
                            <a:schemeClr val="accent2"/>
                          </a:solidFill>
                          <a:effectLst/>
                        </a:rPr>
                        <a:t>14)</a:t>
                      </a:r>
                      <a:endParaRPr lang="de-DE" sz="1800" b="0" i="0" u="none" strike="noStrike" dirty="0">
                        <a:solidFill>
                          <a:schemeClr val="accent2"/>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a:solidFill>
                            <a:srgbClr val="00B050"/>
                          </a:solidFill>
                          <a:effectLst/>
                        </a:rPr>
                        <a:t>4 (6)</a:t>
                      </a:r>
                      <a:endParaRPr lang="de-DE" sz="1800" b="0" i="0" u="none" strike="noStrike" dirty="0">
                        <a:solidFill>
                          <a:srgbClr val="00B050"/>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a:effectLst/>
                        </a:rPr>
                        <a:t> </a:t>
                      </a:r>
                      <a:endParaRPr lang="de-DE" sz="1800" b="0" i="0" u="none" strike="noStrike" dirty="0">
                        <a:solidFill>
                          <a:srgbClr val="000000"/>
                        </a:solidFill>
                        <a:effectLst/>
                        <a:latin typeface="Times New Roman" panose="02020603050405020304" pitchFamily="18" charset="0"/>
                      </a:endParaRPr>
                    </a:p>
                  </a:txBody>
                  <a:tcPr marL="6863" marR="6863" marT="6863" marB="0" anchor="b"/>
                </a:tc>
                <a:extLst>
                  <a:ext uri="{0D108BD9-81ED-4DB2-BD59-A6C34878D82A}">
                    <a16:rowId xmlns:a16="http://schemas.microsoft.com/office/drawing/2014/main" val="1497628278"/>
                  </a:ext>
                </a:extLst>
              </a:tr>
              <a:tr h="238542">
                <a:tc>
                  <a:txBody>
                    <a:bodyPr/>
                    <a:lstStyle/>
                    <a:p>
                      <a:pPr algn="l" fontAlgn="b"/>
                      <a:r>
                        <a:rPr lang="de-DE" sz="1800" u="none" strike="noStrike">
                          <a:effectLst/>
                        </a:rPr>
                        <a:t>Normal weight range (18.5-24.9)</a:t>
                      </a:r>
                      <a:endParaRPr lang="de-DE" sz="1800" b="0" i="0" u="none" strike="noStrike">
                        <a:solidFill>
                          <a:srgbClr val="000000"/>
                        </a:solidFill>
                        <a:effectLst/>
                        <a:latin typeface="Times New Roman" panose="02020603050405020304" pitchFamily="18" charset="0"/>
                      </a:endParaRPr>
                    </a:p>
                  </a:txBody>
                  <a:tcPr marL="6863" marR="6863" marT="6863" marB="0" anchor="b"/>
                </a:tc>
                <a:tc>
                  <a:txBody>
                    <a:bodyPr/>
                    <a:lstStyle/>
                    <a:p>
                      <a:endParaRPr lang="de-DE"/>
                    </a:p>
                  </a:txBody>
                  <a:tcPr marL="6863" marR="6863" marT="6863" marB="0" anchor="b"/>
                </a:tc>
                <a:tc>
                  <a:txBody>
                    <a:bodyPr/>
                    <a:lstStyle/>
                    <a:p>
                      <a:pPr algn="ctr" fontAlgn="b"/>
                      <a:r>
                        <a:rPr lang="de-DE" sz="1800" u="none" strike="noStrike" dirty="0">
                          <a:solidFill>
                            <a:srgbClr val="C00000"/>
                          </a:solidFill>
                          <a:effectLst/>
                        </a:rPr>
                        <a:t>30 (41)</a:t>
                      </a:r>
                      <a:endParaRPr lang="de-DE" sz="1800" b="0" i="0" u="none" strike="noStrike" dirty="0">
                        <a:solidFill>
                          <a:srgbClr val="C00000"/>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smtClean="0">
                          <a:solidFill>
                            <a:schemeClr val="accent2"/>
                          </a:solidFill>
                          <a:effectLst/>
                        </a:rPr>
                        <a:t>16 </a:t>
                      </a:r>
                      <a:r>
                        <a:rPr lang="de-DE" sz="1800" u="none" strike="noStrike" dirty="0">
                          <a:solidFill>
                            <a:schemeClr val="accent2"/>
                          </a:solidFill>
                          <a:effectLst/>
                        </a:rPr>
                        <a:t>(</a:t>
                      </a:r>
                      <a:r>
                        <a:rPr lang="de-DE" sz="1800" u="none" strike="noStrike" dirty="0" smtClean="0">
                          <a:solidFill>
                            <a:schemeClr val="accent2"/>
                          </a:solidFill>
                          <a:effectLst/>
                        </a:rPr>
                        <a:t>76)</a:t>
                      </a:r>
                      <a:endParaRPr lang="de-DE" sz="1800" b="0" i="0" u="none" strike="noStrike" dirty="0">
                        <a:solidFill>
                          <a:schemeClr val="accent2"/>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a:solidFill>
                            <a:srgbClr val="00B050"/>
                          </a:solidFill>
                          <a:effectLst/>
                        </a:rPr>
                        <a:t>50 (74)</a:t>
                      </a:r>
                      <a:endParaRPr lang="de-DE" sz="1800" b="0" i="0" u="none" strike="noStrike" dirty="0">
                        <a:solidFill>
                          <a:srgbClr val="00B050"/>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a:effectLst/>
                        </a:rPr>
                        <a:t> </a:t>
                      </a:r>
                      <a:endParaRPr lang="de-DE" sz="1800" b="0" i="0" u="none" strike="noStrike" dirty="0">
                        <a:solidFill>
                          <a:srgbClr val="000000"/>
                        </a:solidFill>
                        <a:effectLst/>
                        <a:latin typeface="Times New Roman" panose="02020603050405020304" pitchFamily="18" charset="0"/>
                      </a:endParaRPr>
                    </a:p>
                  </a:txBody>
                  <a:tcPr marL="6863" marR="6863" marT="6863" marB="0" anchor="b"/>
                </a:tc>
                <a:extLst>
                  <a:ext uri="{0D108BD9-81ED-4DB2-BD59-A6C34878D82A}">
                    <a16:rowId xmlns:a16="http://schemas.microsoft.com/office/drawing/2014/main" val="3833702631"/>
                  </a:ext>
                </a:extLst>
              </a:tr>
              <a:tr h="238542">
                <a:tc>
                  <a:txBody>
                    <a:bodyPr/>
                    <a:lstStyle/>
                    <a:p>
                      <a:pPr algn="l" fontAlgn="b"/>
                      <a:r>
                        <a:rPr lang="de-DE" sz="1800" u="none" strike="noStrike">
                          <a:effectLst/>
                        </a:rPr>
                        <a:t>Overweight (25.0 - 29.9)</a:t>
                      </a:r>
                      <a:endParaRPr lang="de-DE" sz="1800" b="0" i="0" u="none" strike="noStrike">
                        <a:solidFill>
                          <a:srgbClr val="000000"/>
                        </a:solidFill>
                        <a:effectLst/>
                        <a:latin typeface="Times New Roman" panose="02020603050405020304" pitchFamily="18" charset="0"/>
                      </a:endParaRPr>
                    </a:p>
                  </a:txBody>
                  <a:tcPr marL="6863" marR="6863" marT="6863" marB="0" anchor="b"/>
                </a:tc>
                <a:tc>
                  <a:txBody>
                    <a:bodyPr/>
                    <a:lstStyle/>
                    <a:p>
                      <a:endParaRPr lang="de-DE"/>
                    </a:p>
                  </a:txBody>
                  <a:tcPr marL="6863" marR="6863" marT="6863" marB="0" anchor="b"/>
                </a:tc>
                <a:tc>
                  <a:txBody>
                    <a:bodyPr/>
                    <a:lstStyle/>
                    <a:p>
                      <a:pPr algn="ctr" fontAlgn="b"/>
                      <a:r>
                        <a:rPr lang="de-DE" sz="1800" u="none" strike="noStrike" dirty="0">
                          <a:solidFill>
                            <a:srgbClr val="C00000"/>
                          </a:solidFill>
                          <a:effectLst/>
                        </a:rPr>
                        <a:t>1 (1)</a:t>
                      </a:r>
                      <a:endParaRPr lang="de-DE" sz="1800" b="0" i="0" u="none" strike="noStrike" dirty="0">
                        <a:solidFill>
                          <a:srgbClr val="C00000"/>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a:solidFill>
                            <a:schemeClr val="accent2"/>
                          </a:solidFill>
                          <a:effectLst/>
                        </a:rPr>
                        <a:t>2 (</a:t>
                      </a:r>
                      <a:r>
                        <a:rPr lang="de-DE" sz="1800" u="none" strike="noStrike" dirty="0" smtClean="0">
                          <a:solidFill>
                            <a:schemeClr val="accent2"/>
                          </a:solidFill>
                          <a:effectLst/>
                        </a:rPr>
                        <a:t>10)</a:t>
                      </a:r>
                      <a:endParaRPr lang="de-DE" sz="1800" b="0" i="0" u="none" strike="noStrike" dirty="0">
                        <a:solidFill>
                          <a:schemeClr val="accent2"/>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a:solidFill>
                            <a:srgbClr val="00B050"/>
                          </a:solidFill>
                          <a:effectLst/>
                        </a:rPr>
                        <a:t>11 (16)</a:t>
                      </a:r>
                      <a:endParaRPr lang="de-DE" sz="1800" b="0" i="0" u="none" strike="noStrike" dirty="0">
                        <a:solidFill>
                          <a:srgbClr val="00B050"/>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a:effectLst/>
                        </a:rPr>
                        <a:t> </a:t>
                      </a:r>
                      <a:endParaRPr lang="de-DE" sz="1800" b="0" i="0" u="none" strike="noStrike" dirty="0">
                        <a:solidFill>
                          <a:srgbClr val="000000"/>
                        </a:solidFill>
                        <a:effectLst/>
                        <a:latin typeface="Times New Roman" panose="02020603050405020304" pitchFamily="18" charset="0"/>
                      </a:endParaRPr>
                    </a:p>
                  </a:txBody>
                  <a:tcPr marL="6863" marR="6863" marT="6863" marB="0" anchor="b"/>
                </a:tc>
                <a:extLst>
                  <a:ext uri="{0D108BD9-81ED-4DB2-BD59-A6C34878D82A}">
                    <a16:rowId xmlns:a16="http://schemas.microsoft.com/office/drawing/2014/main" val="3875655791"/>
                  </a:ext>
                </a:extLst>
              </a:tr>
              <a:tr h="238542">
                <a:tc>
                  <a:txBody>
                    <a:bodyPr/>
                    <a:lstStyle/>
                    <a:p>
                      <a:pPr algn="l" fontAlgn="b"/>
                      <a:r>
                        <a:rPr lang="de-DE" sz="1800" u="none" strike="noStrike" dirty="0" err="1">
                          <a:effectLst/>
                        </a:rPr>
                        <a:t>Obese</a:t>
                      </a:r>
                      <a:r>
                        <a:rPr lang="de-DE" sz="1800" u="none" strike="noStrike" dirty="0">
                          <a:effectLst/>
                        </a:rPr>
                        <a:t> (BMI &gt; 30)</a:t>
                      </a:r>
                      <a:endParaRPr lang="de-DE" sz="1800" b="0" i="0" u="none" strike="noStrike" dirty="0">
                        <a:solidFill>
                          <a:srgbClr val="000000"/>
                        </a:solidFill>
                        <a:effectLst/>
                        <a:latin typeface="Times New Roman" panose="02020603050405020304" pitchFamily="18" charset="0"/>
                      </a:endParaRPr>
                    </a:p>
                  </a:txBody>
                  <a:tcPr marL="6863" marR="6863" marT="6863" marB="0" anchor="b"/>
                </a:tc>
                <a:tc>
                  <a:txBody>
                    <a:bodyPr/>
                    <a:lstStyle/>
                    <a:p>
                      <a:endParaRPr lang="de-DE"/>
                    </a:p>
                  </a:txBody>
                  <a:tcPr marL="6863" marR="6863" marT="6863" marB="0" anchor="b"/>
                </a:tc>
                <a:tc>
                  <a:txBody>
                    <a:bodyPr/>
                    <a:lstStyle/>
                    <a:p>
                      <a:pPr algn="ctr" fontAlgn="b"/>
                      <a:r>
                        <a:rPr lang="de-DE" sz="1800" u="none" strike="noStrike" dirty="0">
                          <a:solidFill>
                            <a:srgbClr val="C00000"/>
                          </a:solidFill>
                          <a:effectLst/>
                        </a:rPr>
                        <a:t>2 (3)</a:t>
                      </a:r>
                      <a:endParaRPr lang="de-DE" sz="1800" b="0" i="0" u="none" strike="noStrike" dirty="0">
                        <a:solidFill>
                          <a:srgbClr val="C00000"/>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a:solidFill>
                            <a:schemeClr val="accent2"/>
                          </a:solidFill>
                          <a:effectLst/>
                        </a:rPr>
                        <a:t>0</a:t>
                      </a:r>
                      <a:endParaRPr lang="de-DE" sz="1800" b="0" i="0" u="none" strike="noStrike" dirty="0">
                        <a:solidFill>
                          <a:schemeClr val="accent2"/>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a:solidFill>
                            <a:srgbClr val="00B050"/>
                          </a:solidFill>
                          <a:effectLst/>
                        </a:rPr>
                        <a:t>3 (4)</a:t>
                      </a:r>
                      <a:endParaRPr lang="de-DE" sz="1800" b="0" i="0" u="none" strike="noStrike" dirty="0">
                        <a:solidFill>
                          <a:srgbClr val="00B050"/>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a:effectLst/>
                        </a:rPr>
                        <a:t> </a:t>
                      </a:r>
                      <a:endParaRPr lang="de-DE" sz="1800" b="0" i="0" u="none" strike="noStrike" dirty="0">
                        <a:solidFill>
                          <a:srgbClr val="000000"/>
                        </a:solidFill>
                        <a:effectLst/>
                        <a:latin typeface="Times New Roman" panose="02020603050405020304" pitchFamily="18" charset="0"/>
                      </a:endParaRPr>
                    </a:p>
                  </a:txBody>
                  <a:tcPr marL="6863" marR="6863" marT="6863" marB="0" anchor="b"/>
                </a:tc>
                <a:extLst>
                  <a:ext uri="{0D108BD9-81ED-4DB2-BD59-A6C34878D82A}">
                    <a16:rowId xmlns:a16="http://schemas.microsoft.com/office/drawing/2014/main" val="3662026491"/>
                  </a:ext>
                </a:extLst>
              </a:tr>
              <a:tr h="238542">
                <a:tc>
                  <a:txBody>
                    <a:bodyPr/>
                    <a:lstStyle/>
                    <a:p>
                      <a:pPr algn="l" fontAlgn="b"/>
                      <a:endParaRPr lang="de-DE" sz="1800" b="0" i="0" u="none" strike="noStrike" dirty="0">
                        <a:solidFill>
                          <a:srgbClr val="000000"/>
                        </a:solidFill>
                        <a:effectLst/>
                        <a:latin typeface="Times New Roman" panose="02020603050405020304" pitchFamily="18" charset="0"/>
                      </a:endParaRPr>
                    </a:p>
                  </a:txBody>
                  <a:tcPr marL="6863" marR="6863" marT="6863" marB="0" anchor="b"/>
                </a:tc>
                <a:tc>
                  <a:txBody>
                    <a:bodyPr/>
                    <a:lstStyle/>
                    <a:p>
                      <a:endParaRPr lang="de-DE"/>
                    </a:p>
                  </a:txBody>
                  <a:tcPr marL="6863" marR="6863" marT="6863" marB="0" anchor="b"/>
                </a:tc>
                <a:tc>
                  <a:txBody>
                    <a:bodyPr/>
                    <a:lstStyle/>
                    <a:p>
                      <a:pPr algn="ctr" fontAlgn="b"/>
                      <a:r>
                        <a:rPr lang="de-DE" sz="1800" u="none" strike="noStrike" dirty="0">
                          <a:solidFill>
                            <a:srgbClr val="C00000"/>
                          </a:solidFill>
                          <a:effectLst/>
                        </a:rPr>
                        <a:t> </a:t>
                      </a:r>
                      <a:endParaRPr lang="de-DE" sz="1800" b="0" i="0" u="none" strike="noStrike" dirty="0">
                        <a:solidFill>
                          <a:srgbClr val="C00000"/>
                        </a:solidFill>
                        <a:effectLst/>
                        <a:latin typeface="Times New Roman" panose="02020603050405020304" pitchFamily="18" charset="0"/>
                      </a:endParaRPr>
                    </a:p>
                  </a:txBody>
                  <a:tcPr marL="6863" marR="6863" marT="6863" marB="0" anchor="b"/>
                </a:tc>
                <a:tc>
                  <a:txBody>
                    <a:bodyPr/>
                    <a:lstStyle/>
                    <a:p>
                      <a:pPr algn="ctr" fontAlgn="b"/>
                      <a:endParaRPr lang="de-DE" sz="1800" b="0" i="0" u="none" strike="noStrike" dirty="0">
                        <a:solidFill>
                          <a:schemeClr val="accent2"/>
                        </a:solidFill>
                        <a:effectLst/>
                        <a:latin typeface="Times New Roman" panose="02020603050405020304" pitchFamily="18" charset="0"/>
                      </a:endParaRPr>
                    </a:p>
                  </a:txBody>
                  <a:tcPr marL="6863" marR="6863" marT="6863" marB="0" anchor="b"/>
                </a:tc>
                <a:tc>
                  <a:txBody>
                    <a:bodyPr/>
                    <a:lstStyle/>
                    <a:p>
                      <a:pPr algn="ctr" fontAlgn="b"/>
                      <a:endParaRPr lang="de-DE" sz="1800" b="0" i="0" u="none" strike="noStrike" dirty="0">
                        <a:solidFill>
                          <a:srgbClr val="00B050"/>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a:effectLst/>
                        </a:rPr>
                        <a:t> </a:t>
                      </a:r>
                      <a:endParaRPr lang="de-DE" sz="1800" b="0" i="0" u="none" strike="noStrike" dirty="0">
                        <a:solidFill>
                          <a:srgbClr val="000000"/>
                        </a:solidFill>
                        <a:effectLst/>
                        <a:latin typeface="Times New Roman" panose="02020603050405020304" pitchFamily="18" charset="0"/>
                      </a:endParaRPr>
                    </a:p>
                  </a:txBody>
                  <a:tcPr marL="6863" marR="6863" marT="6863" marB="0" anchor="b"/>
                </a:tc>
                <a:extLst>
                  <a:ext uri="{0D108BD9-81ED-4DB2-BD59-A6C34878D82A}">
                    <a16:rowId xmlns:a16="http://schemas.microsoft.com/office/drawing/2014/main" val="755846660"/>
                  </a:ext>
                </a:extLst>
              </a:tr>
              <a:tr h="258421">
                <a:tc>
                  <a:txBody>
                    <a:bodyPr/>
                    <a:lstStyle/>
                    <a:p>
                      <a:pPr algn="l" fontAlgn="b"/>
                      <a:r>
                        <a:rPr lang="de-DE" sz="1800" b="1" u="sng" strike="noStrike" dirty="0" err="1">
                          <a:effectLst/>
                        </a:rPr>
                        <a:t>Self-reported</a:t>
                      </a:r>
                      <a:r>
                        <a:rPr lang="de-DE" sz="1800" b="1" u="sng" strike="noStrike" dirty="0">
                          <a:effectLst/>
                        </a:rPr>
                        <a:t> </a:t>
                      </a:r>
                      <a:r>
                        <a:rPr lang="de-DE" sz="1800" b="1" u="sng" strike="noStrike" dirty="0" err="1">
                          <a:effectLst/>
                        </a:rPr>
                        <a:t>health</a:t>
                      </a:r>
                      <a:r>
                        <a:rPr lang="de-DE" sz="1800" u="sng" strike="noStrike" dirty="0">
                          <a:effectLst/>
                        </a:rPr>
                        <a:t>,</a:t>
                      </a:r>
                      <a:r>
                        <a:rPr lang="de-DE" sz="1400" u="none" strike="noStrike" dirty="0">
                          <a:effectLst/>
                        </a:rPr>
                        <a:t> N (%)</a:t>
                      </a:r>
                      <a:endParaRPr lang="de-DE" sz="1800" b="1" i="0" u="sng" strike="noStrike" dirty="0">
                        <a:solidFill>
                          <a:srgbClr val="000000"/>
                        </a:solidFill>
                        <a:effectLst/>
                        <a:latin typeface="Times New Roman" panose="02020603050405020304" pitchFamily="18" charset="0"/>
                      </a:endParaRPr>
                    </a:p>
                  </a:txBody>
                  <a:tcPr marL="6863" marR="6863" marT="6863" marB="0" anchor="b"/>
                </a:tc>
                <a:tc>
                  <a:txBody>
                    <a:bodyPr/>
                    <a:lstStyle/>
                    <a:p>
                      <a:endParaRPr lang="de-DE"/>
                    </a:p>
                  </a:txBody>
                  <a:tcPr marL="6863" marR="6863" marT="6863" marB="0" anchor="b"/>
                </a:tc>
                <a:tc>
                  <a:txBody>
                    <a:bodyPr/>
                    <a:lstStyle/>
                    <a:p>
                      <a:pPr algn="ctr" fontAlgn="b"/>
                      <a:r>
                        <a:rPr lang="de-DE" sz="1800" u="none" strike="noStrike" dirty="0">
                          <a:solidFill>
                            <a:srgbClr val="C00000"/>
                          </a:solidFill>
                          <a:effectLst/>
                        </a:rPr>
                        <a:t> </a:t>
                      </a:r>
                      <a:endParaRPr lang="de-DE" sz="1800" b="0" i="0" u="none" strike="noStrike" dirty="0">
                        <a:solidFill>
                          <a:srgbClr val="C00000"/>
                        </a:solidFill>
                        <a:effectLst/>
                        <a:latin typeface="Times New Roman" panose="02020603050405020304" pitchFamily="18" charset="0"/>
                      </a:endParaRPr>
                    </a:p>
                  </a:txBody>
                  <a:tcPr marL="6863" marR="6863" marT="6863" marB="0" anchor="b"/>
                </a:tc>
                <a:tc>
                  <a:txBody>
                    <a:bodyPr/>
                    <a:lstStyle/>
                    <a:p>
                      <a:pPr algn="ctr" fontAlgn="b"/>
                      <a:endParaRPr lang="de-DE" sz="1800" b="0" i="0" u="none" strike="noStrike" dirty="0">
                        <a:solidFill>
                          <a:schemeClr val="accent2"/>
                        </a:solidFill>
                        <a:effectLst/>
                        <a:latin typeface="Times New Roman" panose="02020603050405020304" pitchFamily="18" charset="0"/>
                      </a:endParaRPr>
                    </a:p>
                  </a:txBody>
                  <a:tcPr marL="6863" marR="6863" marT="6863" marB="0" anchor="b"/>
                </a:tc>
                <a:tc>
                  <a:txBody>
                    <a:bodyPr/>
                    <a:lstStyle/>
                    <a:p>
                      <a:pPr algn="ctr" fontAlgn="b"/>
                      <a:endParaRPr lang="de-DE" sz="1800" b="0" i="0" u="none" strike="noStrike" dirty="0">
                        <a:solidFill>
                          <a:srgbClr val="00B050"/>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a:effectLst/>
                        </a:rPr>
                        <a:t> </a:t>
                      </a:r>
                      <a:endParaRPr lang="de-DE" sz="1800" b="0" i="0" u="none" strike="noStrike" dirty="0">
                        <a:solidFill>
                          <a:srgbClr val="000000"/>
                        </a:solidFill>
                        <a:effectLst/>
                        <a:latin typeface="Times New Roman" panose="02020603050405020304" pitchFamily="18" charset="0"/>
                      </a:endParaRPr>
                    </a:p>
                  </a:txBody>
                  <a:tcPr marL="6863" marR="6863" marT="6863" marB="0" anchor="b"/>
                </a:tc>
                <a:extLst>
                  <a:ext uri="{0D108BD9-81ED-4DB2-BD59-A6C34878D82A}">
                    <a16:rowId xmlns:a16="http://schemas.microsoft.com/office/drawing/2014/main" val="806213572"/>
                  </a:ext>
                </a:extLst>
              </a:tr>
              <a:tr h="288238">
                <a:tc>
                  <a:txBody>
                    <a:bodyPr/>
                    <a:lstStyle/>
                    <a:p>
                      <a:pPr algn="l" fontAlgn="b"/>
                      <a:r>
                        <a:rPr lang="de-DE" sz="1800" u="none" strike="noStrike">
                          <a:effectLst/>
                        </a:rPr>
                        <a:t>Current physical  illness</a:t>
                      </a:r>
                      <a:r>
                        <a:rPr lang="de-DE" sz="1800" u="none" strike="noStrike" baseline="30000">
                          <a:effectLst/>
                        </a:rPr>
                        <a:t>b</a:t>
                      </a:r>
                      <a:endParaRPr lang="de-DE" sz="1800" b="0" i="0" u="none" strike="noStrike">
                        <a:solidFill>
                          <a:srgbClr val="000000"/>
                        </a:solidFill>
                        <a:effectLst/>
                        <a:latin typeface="Times New Roman" panose="02020603050405020304" pitchFamily="18" charset="0"/>
                      </a:endParaRPr>
                    </a:p>
                  </a:txBody>
                  <a:tcPr marL="6863" marR="6863" marT="6863" marB="0" anchor="b"/>
                </a:tc>
                <a:tc>
                  <a:txBody>
                    <a:bodyPr/>
                    <a:lstStyle/>
                    <a:p>
                      <a:endParaRPr lang="de-DE"/>
                    </a:p>
                  </a:txBody>
                  <a:tcPr marL="6863" marR="6863" marT="6863" marB="0" anchor="b"/>
                </a:tc>
                <a:tc>
                  <a:txBody>
                    <a:bodyPr/>
                    <a:lstStyle/>
                    <a:p>
                      <a:pPr algn="ctr" fontAlgn="b"/>
                      <a:r>
                        <a:rPr lang="de-DE" sz="1800" u="none" strike="noStrike" dirty="0">
                          <a:solidFill>
                            <a:srgbClr val="C00000"/>
                          </a:solidFill>
                          <a:effectLst/>
                        </a:rPr>
                        <a:t>53 (72)</a:t>
                      </a:r>
                      <a:endParaRPr lang="de-DE" sz="1800" b="0" i="0" u="none" strike="noStrike" dirty="0">
                        <a:solidFill>
                          <a:srgbClr val="C00000"/>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smtClean="0">
                          <a:solidFill>
                            <a:schemeClr val="accent2"/>
                          </a:solidFill>
                          <a:effectLst/>
                        </a:rPr>
                        <a:t>13 </a:t>
                      </a:r>
                      <a:r>
                        <a:rPr lang="de-DE" sz="1800" u="none" strike="noStrike" dirty="0">
                          <a:solidFill>
                            <a:schemeClr val="accent2"/>
                          </a:solidFill>
                          <a:effectLst/>
                        </a:rPr>
                        <a:t>(</a:t>
                      </a:r>
                      <a:r>
                        <a:rPr lang="de-DE" sz="1800" u="none" strike="noStrike" dirty="0" smtClean="0">
                          <a:solidFill>
                            <a:schemeClr val="accent2"/>
                          </a:solidFill>
                          <a:effectLst/>
                        </a:rPr>
                        <a:t>62)</a:t>
                      </a:r>
                      <a:endParaRPr lang="de-DE" sz="1800" b="0" i="0" u="none" strike="noStrike" dirty="0">
                        <a:solidFill>
                          <a:schemeClr val="accent2"/>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a:solidFill>
                            <a:srgbClr val="00B050"/>
                          </a:solidFill>
                          <a:effectLst/>
                        </a:rPr>
                        <a:t>25 (36)</a:t>
                      </a:r>
                      <a:endParaRPr lang="de-DE" sz="1800" b="0" i="0" u="none" strike="noStrike" dirty="0">
                        <a:solidFill>
                          <a:srgbClr val="00B050"/>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smtClean="0">
                          <a:effectLst/>
                        </a:rPr>
                        <a:t>.428          </a:t>
                      </a:r>
                      <a:r>
                        <a:rPr lang="de-DE" sz="1800" u="none" strike="noStrike" dirty="0" smtClean="0">
                          <a:solidFill>
                            <a:srgbClr val="00B050"/>
                          </a:solidFill>
                          <a:effectLst/>
                        </a:rPr>
                        <a:t>.046</a:t>
                      </a:r>
                      <a:endParaRPr lang="de-DE" sz="1800" b="0" i="0" u="none" strike="noStrike" dirty="0">
                        <a:solidFill>
                          <a:srgbClr val="00B050"/>
                        </a:solidFill>
                        <a:effectLst/>
                        <a:latin typeface="Times New Roman" panose="02020603050405020304" pitchFamily="18" charset="0"/>
                      </a:endParaRPr>
                    </a:p>
                  </a:txBody>
                  <a:tcPr marL="6863" marR="6863" marT="6863" marB="0" anchor="b"/>
                </a:tc>
                <a:extLst>
                  <a:ext uri="{0D108BD9-81ED-4DB2-BD59-A6C34878D82A}">
                    <a16:rowId xmlns:a16="http://schemas.microsoft.com/office/drawing/2014/main" val="3104144260"/>
                  </a:ext>
                </a:extLst>
              </a:tr>
              <a:tr h="451342">
                <a:tc>
                  <a:txBody>
                    <a:bodyPr/>
                    <a:lstStyle/>
                    <a:p>
                      <a:pPr algn="l" fontAlgn="b"/>
                      <a:r>
                        <a:rPr lang="de-DE" sz="1800" u="none" strike="noStrike">
                          <a:effectLst/>
                        </a:rPr>
                        <a:t>Current psychological  illness w/o ED</a:t>
                      </a:r>
                      <a:r>
                        <a:rPr lang="de-DE" sz="1800" u="none" strike="noStrike" baseline="30000">
                          <a:effectLst/>
                        </a:rPr>
                        <a:t>c</a:t>
                      </a:r>
                      <a:endParaRPr lang="de-DE" sz="1800" b="0" i="0" u="none" strike="noStrike">
                        <a:solidFill>
                          <a:srgbClr val="000000"/>
                        </a:solidFill>
                        <a:effectLst/>
                        <a:latin typeface="Times New Roman" panose="02020603050405020304" pitchFamily="18" charset="0"/>
                      </a:endParaRPr>
                    </a:p>
                  </a:txBody>
                  <a:tcPr marL="6863" marR="6863" marT="6863" marB="0" anchor="b"/>
                </a:tc>
                <a:tc>
                  <a:txBody>
                    <a:bodyPr/>
                    <a:lstStyle/>
                    <a:p>
                      <a:endParaRPr lang="de-DE" dirty="0"/>
                    </a:p>
                  </a:txBody>
                  <a:tcPr marL="6863" marR="6863" marT="6863" marB="0" anchor="b"/>
                </a:tc>
                <a:tc>
                  <a:txBody>
                    <a:bodyPr/>
                    <a:lstStyle/>
                    <a:p>
                      <a:pPr algn="ctr" fontAlgn="b"/>
                      <a:r>
                        <a:rPr lang="de-DE" sz="1800" u="none" strike="noStrike" dirty="0">
                          <a:solidFill>
                            <a:srgbClr val="C00000"/>
                          </a:solidFill>
                          <a:effectLst/>
                        </a:rPr>
                        <a:t>46 (62)</a:t>
                      </a:r>
                      <a:endParaRPr lang="de-DE" sz="1800" b="0" i="0" u="none" strike="noStrike" dirty="0">
                        <a:solidFill>
                          <a:srgbClr val="C00000"/>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a:solidFill>
                            <a:schemeClr val="accent2"/>
                          </a:solidFill>
                          <a:effectLst/>
                        </a:rPr>
                        <a:t>5 </a:t>
                      </a:r>
                      <a:r>
                        <a:rPr lang="de-DE" sz="1800" u="none" strike="noStrike" dirty="0" smtClean="0">
                          <a:solidFill>
                            <a:schemeClr val="accent2"/>
                          </a:solidFill>
                          <a:effectLst/>
                        </a:rPr>
                        <a:t>(24)</a:t>
                      </a:r>
                      <a:endParaRPr lang="de-DE" sz="1800" b="0" i="0" u="none" strike="noStrike" dirty="0">
                        <a:solidFill>
                          <a:schemeClr val="accent2"/>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a:solidFill>
                            <a:srgbClr val="00B050"/>
                          </a:solidFill>
                          <a:effectLst/>
                        </a:rPr>
                        <a:t>13 (</a:t>
                      </a:r>
                      <a:r>
                        <a:rPr lang="de-DE" sz="1800" u="none" strike="noStrike" dirty="0" smtClean="0">
                          <a:solidFill>
                            <a:srgbClr val="00B050"/>
                          </a:solidFill>
                          <a:effectLst/>
                        </a:rPr>
                        <a:t>19)</a:t>
                      </a:r>
                      <a:endParaRPr lang="de-DE" sz="1800" b="0" i="0" u="none" strike="noStrike" dirty="0">
                        <a:solidFill>
                          <a:srgbClr val="00B050"/>
                        </a:solidFill>
                        <a:effectLst/>
                        <a:latin typeface="Times New Roman" panose="02020603050405020304" pitchFamily="18" charset="0"/>
                      </a:endParaRPr>
                    </a:p>
                  </a:txBody>
                  <a:tcPr marL="6863" marR="6863" marT="6863" marB="0" anchor="b"/>
                </a:tc>
                <a:tc>
                  <a:txBody>
                    <a:bodyPr/>
                    <a:lstStyle/>
                    <a:p>
                      <a:pPr algn="ctr" fontAlgn="b"/>
                      <a:r>
                        <a:rPr lang="de-DE" sz="1800" u="none" strike="noStrike" dirty="0" smtClean="0">
                          <a:effectLst/>
                        </a:rPr>
                        <a:t>.</a:t>
                      </a:r>
                      <a:r>
                        <a:rPr lang="de-DE" sz="1800" u="none" strike="noStrike" dirty="0" smtClean="0">
                          <a:solidFill>
                            <a:srgbClr val="FF9900"/>
                          </a:solidFill>
                          <a:effectLst>
                            <a:outerShdw blurRad="38100" dist="38100" dir="2700000" algn="tl">
                              <a:srgbClr val="000000">
                                <a:alpha val="43137"/>
                              </a:srgbClr>
                            </a:outerShdw>
                          </a:effectLst>
                        </a:rPr>
                        <a:t>003</a:t>
                      </a:r>
                      <a:r>
                        <a:rPr lang="de-DE" sz="1800" u="none" strike="noStrike" dirty="0" smtClean="0">
                          <a:effectLst/>
                        </a:rPr>
                        <a:t>           .756</a:t>
                      </a:r>
                      <a:endParaRPr lang="de-DE" sz="1800" b="0" i="0" u="none" strike="noStrike" dirty="0">
                        <a:solidFill>
                          <a:srgbClr val="000000"/>
                        </a:solidFill>
                        <a:effectLst/>
                        <a:latin typeface="Times New Roman" panose="02020603050405020304" pitchFamily="18" charset="0"/>
                      </a:endParaRPr>
                    </a:p>
                  </a:txBody>
                  <a:tcPr marL="6863" marR="6863" marT="6863" marB="0" anchor="b"/>
                </a:tc>
                <a:extLst>
                  <a:ext uri="{0D108BD9-81ED-4DB2-BD59-A6C34878D82A}">
                    <a16:rowId xmlns:a16="http://schemas.microsoft.com/office/drawing/2014/main" val="3530036293"/>
                  </a:ext>
                </a:extLst>
              </a:tr>
            </a:tbl>
          </a:graphicData>
        </a:graphic>
      </p:graphicFrame>
      <p:sp>
        <p:nvSpPr>
          <p:cNvPr id="3" name="Textfeld 2"/>
          <p:cNvSpPr txBox="1"/>
          <p:nvPr/>
        </p:nvSpPr>
        <p:spPr>
          <a:xfrm>
            <a:off x="557784" y="85719"/>
            <a:ext cx="11137392" cy="584775"/>
          </a:xfrm>
          <a:prstGeom prst="rect">
            <a:avLst/>
          </a:prstGeom>
          <a:noFill/>
        </p:spPr>
        <p:txBody>
          <a:bodyPr wrap="square" rtlCol="0">
            <a:spAutoFit/>
          </a:bodyPr>
          <a:lstStyle/>
          <a:p>
            <a:pPr fontAlgn="b"/>
            <a:r>
              <a:rPr lang="en-US" sz="3200" b="1" dirty="0"/>
              <a:t>TABLE 1: Demographic, Weight and Health Characteristics</a:t>
            </a:r>
            <a:endParaRPr lang="en-US" sz="3200" b="1" dirty="0">
              <a:solidFill>
                <a:srgbClr val="000000"/>
              </a:solidFill>
              <a:latin typeface="Times New Roman" panose="02020603050405020304" pitchFamily="18" charset="0"/>
            </a:endParaRPr>
          </a:p>
        </p:txBody>
      </p:sp>
      <p:sp>
        <p:nvSpPr>
          <p:cNvPr id="4" name="Titel 1"/>
          <p:cNvSpPr txBox="1">
            <a:spLocks/>
          </p:cNvSpPr>
          <p:nvPr/>
        </p:nvSpPr>
        <p:spPr>
          <a:xfrm>
            <a:off x="557784" y="85719"/>
            <a:ext cx="11506198" cy="499497"/>
          </a:xfrm>
          <a:prstGeom prst="rect">
            <a:avLst/>
          </a:prstGeom>
          <a:solidFill>
            <a:schemeClr val="tx2">
              <a:lumMod val="20000"/>
              <a:lumOff val="80000"/>
            </a:schemeClr>
          </a:solidFill>
        </p:spPr>
        <p:txBody>
          <a:bodyP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t/>
            </a:r>
            <a:br>
              <a:rPr lang="en-US" dirty="0" smtClean="0"/>
            </a:br>
            <a:r>
              <a:rPr lang="en-US" sz="14400" b="1" dirty="0" smtClean="0"/>
              <a:t>TABLE 2: </a:t>
            </a:r>
            <a:r>
              <a:rPr lang="en-US" sz="14400" b="1" dirty="0"/>
              <a:t>Demographic, Weight and Health Characteristics</a:t>
            </a:r>
            <a:endParaRPr lang="en-US" sz="14400" b="1" dirty="0">
              <a:solidFill>
                <a:srgbClr val="000000"/>
              </a:solidFill>
              <a:latin typeface="Times New Roman" panose="02020603050405020304" pitchFamily="18" charset="0"/>
            </a:endParaRPr>
          </a:p>
          <a:p>
            <a:r>
              <a:rPr lang="en-US" b="1" dirty="0" smtClean="0">
                <a:solidFill>
                  <a:srgbClr val="000000"/>
                </a:solidFill>
                <a:latin typeface="Times New Roman" panose="02020603050405020304" pitchFamily="18" charset="0"/>
              </a:rPr>
              <a:t/>
            </a:r>
            <a:br>
              <a:rPr lang="en-US" b="1" dirty="0" smtClean="0">
                <a:solidFill>
                  <a:srgbClr val="000000"/>
                </a:solidFill>
                <a:latin typeface="Times New Roman" panose="02020603050405020304" pitchFamily="18" charset="0"/>
              </a:rPr>
            </a:br>
            <a:endParaRPr lang="de-DE" dirty="0"/>
          </a:p>
        </p:txBody>
      </p:sp>
      <p:cxnSp>
        <p:nvCxnSpPr>
          <p:cNvPr id="11" name="Gerader Verbinder 10"/>
          <p:cNvCxnSpPr/>
          <p:nvPr/>
        </p:nvCxnSpPr>
        <p:spPr>
          <a:xfrm>
            <a:off x="8921809" y="1299193"/>
            <a:ext cx="17092" cy="496707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Gerader Verbinder 12"/>
          <p:cNvCxnSpPr/>
          <p:nvPr/>
        </p:nvCxnSpPr>
        <p:spPr>
          <a:xfrm>
            <a:off x="10528046" y="1299193"/>
            <a:ext cx="17092" cy="496707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66687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2776</Words>
  <Application>Microsoft Office PowerPoint</Application>
  <PresentationFormat>Breitbild</PresentationFormat>
  <Paragraphs>639</Paragraphs>
  <Slides>23</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23</vt:i4>
      </vt:variant>
    </vt:vector>
  </HeadingPairs>
  <TitlesOfParts>
    <vt:vector size="30" baseType="lpstr">
      <vt:lpstr>Arial</vt:lpstr>
      <vt:lpstr>BlinkMacSystemFont</vt:lpstr>
      <vt:lpstr>Calibri</vt:lpstr>
      <vt:lpstr>Calibri Light</vt:lpstr>
      <vt:lpstr>Merriweather</vt:lpstr>
      <vt:lpstr>Times New Roman</vt:lpstr>
      <vt:lpstr>Office</vt:lpstr>
      <vt:lpstr>„Severe and enduring eating disorder“ –  Profil von remittierten versus aktuell erkrankten Patientinnen</vt:lpstr>
      <vt:lpstr>Inhalt</vt:lpstr>
      <vt:lpstr>SEED -Severe and enduring ED (AN/ ED</vt:lpstr>
      <vt:lpstr>Literature - SEED</vt:lpstr>
      <vt:lpstr>2. Studiendesign (laufend)</vt:lpstr>
      <vt:lpstr>2. Studiendesign (laufend)</vt:lpstr>
      <vt:lpstr>Fragen</vt:lpstr>
      <vt:lpstr> TABLE 1:  ED - Characteristics </vt:lpstr>
      <vt:lpstr>PowerPoint-Präsentation</vt:lpstr>
      <vt:lpstr> TABLE 3:  Eating behavior and sports-activity </vt:lpstr>
      <vt:lpstr> TABLE 4: Body image </vt:lpstr>
      <vt:lpstr>PowerPoint-Präsentation</vt:lpstr>
      <vt:lpstr>Zusammenfassung</vt:lpstr>
      <vt:lpstr>Schlussfolgerung</vt:lpstr>
      <vt:lpstr>Danke meinen MitarbeiterInnen</vt:lpstr>
      <vt:lpstr>PowerPoint-Präsentation</vt:lpstr>
      <vt:lpstr>1) Worin unterscheiden sie sich Patientinnen mit aktueller SEED von genesenen Patientinnen? </vt:lpstr>
      <vt:lpstr> 2) Sind genesene Patientinnen gleich wie die Kontrollprobandinnen? </vt:lpstr>
      <vt:lpstr>  TABLE 5:  Childhood   </vt:lpstr>
      <vt:lpstr>Fakten zu SE-AN/ BN</vt:lpstr>
      <vt:lpstr>Treatment Recommendations</vt:lpstr>
      <vt:lpstr> Mental Capacity, Decision-Making and Emotion Dysregulation in Severe Enduring Anorexia Nervosa,            Elburg et al,  </vt:lpstr>
      <vt:lpstr>Interaction of SEED/ SE-AN and aging process </vt:lpstr>
    </vt:vector>
  </TitlesOfParts>
  <Company>tirol-kliniken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Profil von Patientinnen mit „severe and enduring eating disorder“</dc:title>
  <dc:creator>MANGWETH-MATZEK Barbara,Ao. Univ.Prof. Dr.</dc:creator>
  <cp:lastModifiedBy>MANGWETH-MATZEK Barbara,Ao. Univ.Prof. Dr.</cp:lastModifiedBy>
  <cp:revision>101</cp:revision>
  <cp:lastPrinted>2023-03-18T21:35:49Z</cp:lastPrinted>
  <dcterms:created xsi:type="dcterms:W3CDTF">2023-01-28T16:57:25Z</dcterms:created>
  <dcterms:modified xsi:type="dcterms:W3CDTF">2023-10-18T09:19:57Z</dcterms:modified>
</cp:coreProperties>
</file>