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sldIdLst>
    <p:sldId id="256" r:id="rId2"/>
    <p:sldId id="877" r:id="rId3"/>
    <p:sldId id="406" r:id="rId4"/>
    <p:sldId id="875" r:id="rId5"/>
    <p:sldId id="870" r:id="rId6"/>
    <p:sldId id="872" r:id="rId7"/>
    <p:sldId id="257" r:id="rId8"/>
    <p:sldId id="878" r:id="rId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33"/>
    <p:restoredTop sz="94789"/>
  </p:normalViewPr>
  <p:slideViewPr>
    <p:cSldViewPr snapToGrid="0">
      <p:cViewPr varScale="1">
        <p:scale>
          <a:sx n="150" d="100"/>
          <a:sy n="150" d="100"/>
        </p:scale>
        <p:origin x="11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FF0CB2-A574-0140-80AC-976969F9E180}" type="datetimeFigureOut">
              <a:rPr lang="de-DE" smtClean="0"/>
              <a:t>17.10.23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394EF1-9FFC-C841-A8E0-0766F79C638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3352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94EF1-9FFC-C841-A8E0-0766F79C6380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76575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94EF1-9FFC-C841-A8E0-0766F79C6380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8637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4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394EF1-9FFC-C841-A8E0-0766F79C6380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3858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elfolie linksbünd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990991"/>
            <a:ext cx="7886700" cy="2139553"/>
          </a:xfrm>
        </p:spPr>
        <p:txBody>
          <a:bodyPr anchor="b"/>
          <a:lstStyle>
            <a:lvl1pPr>
              <a:defRPr sz="4500" b="0">
                <a:latin typeface="+mn-lt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150785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832204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891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8997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ultaf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DB3DA3-A1F1-10E3-7FF7-0B7EEAC7F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EB81325-4D27-A09D-B815-49B99F26E6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0886" y="0"/>
            <a:ext cx="9178410" cy="4742179"/>
          </a:xfrm>
          <a:prstGeom prst="rect">
            <a:avLst/>
          </a:prstGeom>
        </p:spPr>
      </p:pic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30777CA8-90FD-9E00-CF73-BD75F8CE901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00406" y="1"/>
            <a:ext cx="1046093" cy="1046093"/>
          </a:xfrm>
          <a:prstGeom prst="rect">
            <a:avLst/>
          </a:prstGeom>
        </p:spPr>
      </p:pic>
      <p:cxnSp>
        <p:nvCxnSpPr>
          <p:cNvPr id="5" name="Gerade Verbindung 4">
            <a:extLst>
              <a:ext uri="{FF2B5EF4-FFF2-40B4-BE49-F238E27FC236}">
                <a16:creationId xmlns:a16="http://schemas.microsoft.com/office/drawing/2014/main" id="{52A27B86-2D09-0E64-CE3A-83F44D25B2AF}"/>
              </a:ext>
            </a:extLst>
          </p:cNvPr>
          <p:cNvCxnSpPr/>
          <p:nvPr userDrawn="1"/>
        </p:nvCxnSpPr>
        <p:spPr>
          <a:xfrm>
            <a:off x="-59377" y="4742179"/>
            <a:ext cx="926275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2133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fik 20">
            <a:extLst>
              <a:ext uri="{FF2B5EF4-FFF2-40B4-BE49-F238E27FC236}">
                <a16:creationId xmlns:a16="http://schemas.microsoft.com/office/drawing/2014/main" id="{4B4855A6-08E8-8B3D-658C-318EA2A3C3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0886" y="0"/>
            <a:ext cx="9178410" cy="47421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>
            <a:noAutofit/>
          </a:bodyPr>
          <a:lstStyle>
            <a:lvl1pPr algn="ctr">
              <a:defRPr sz="4500" b="0">
                <a:latin typeface="+mn-lt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5C69768-4362-C1A3-ABC0-4C514A7DE498}"/>
              </a:ext>
            </a:extLst>
          </p:cNvPr>
          <p:cNvSpPr/>
          <p:nvPr userDrawn="1"/>
        </p:nvSpPr>
        <p:spPr>
          <a:xfrm>
            <a:off x="-216725" y="5223701"/>
            <a:ext cx="9360725" cy="4675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013"/>
          </a:p>
        </p:txBody>
      </p:sp>
      <p:pic>
        <p:nvPicPr>
          <p:cNvPr id="18" name="Grafik 17" descr="Ein Bild, das Text enthält.&#10;&#10;Automatisch generierte Beschreibung">
            <a:extLst>
              <a:ext uri="{FF2B5EF4-FFF2-40B4-BE49-F238E27FC236}">
                <a16:creationId xmlns:a16="http://schemas.microsoft.com/office/drawing/2014/main" id="{62D16AC4-BC0F-26D7-0252-56C7BE5E92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00406" y="1"/>
            <a:ext cx="1046093" cy="1046093"/>
          </a:xfrm>
          <a:prstGeom prst="rect">
            <a:avLst/>
          </a:prstGeom>
        </p:spPr>
      </p:pic>
      <p:cxnSp>
        <p:nvCxnSpPr>
          <p:cNvPr id="19" name="Gerade Verbindung 18">
            <a:extLst>
              <a:ext uri="{FF2B5EF4-FFF2-40B4-BE49-F238E27FC236}">
                <a16:creationId xmlns:a16="http://schemas.microsoft.com/office/drawing/2014/main" id="{4220BB8F-F544-F9CE-B370-F6CB5D11D721}"/>
              </a:ext>
            </a:extLst>
          </p:cNvPr>
          <p:cNvCxnSpPr/>
          <p:nvPr userDrawn="1"/>
        </p:nvCxnSpPr>
        <p:spPr>
          <a:xfrm>
            <a:off x="-59377" y="4742179"/>
            <a:ext cx="926275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6277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261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+ Fußz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2989660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4093FEA-DABA-B729-E15F-A4AB3A5C807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28650" y="4380032"/>
            <a:ext cx="7886700" cy="252447"/>
          </a:xfrm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dirty="0"/>
              <a:t>Fußzeile, Quellen, etc.</a:t>
            </a:r>
          </a:p>
        </p:txBody>
      </p:sp>
    </p:spTree>
    <p:extLst>
      <p:ext uri="{BB962C8B-B14F-4D97-AF65-F5344CB8AC3E}">
        <p14:creationId xmlns:p14="http://schemas.microsoft.com/office/powerpoint/2010/main" val="2555988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 + Quellen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00204" y="2994053"/>
            <a:ext cx="1815145" cy="1638670"/>
          </a:xfrm>
          <a:prstGeom prst="rect">
            <a:avLst/>
          </a:prstGeom>
        </p:spPr>
        <p:txBody>
          <a:bodyPr/>
          <a:lstStyle>
            <a:lvl1pPr>
              <a:defRPr sz="11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de-DE" dirty="0"/>
              <a:t>Quellen, Fußzeile, etc.</a:t>
            </a:r>
          </a:p>
        </p:txBody>
      </p:sp>
    </p:spTree>
    <p:extLst>
      <p:ext uri="{BB962C8B-B14F-4D97-AF65-F5344CB8AC3E}">
        <p14:creationId xmlns:p14="http://schemas.microsoft.com/office/powerpoint/2010/main" val="561158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431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 + Fußz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2989660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2989660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157A3D4-21F9-FD9F-B072-A15320650A8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28650" y="4380032"/>
            <a:ext cx="7886700" cy="252447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dirty="0"/>
              <a:t>Fußzeile, Quellen, etc.</a:t>
            </a:r>
          </a:p>
        </p:txBody>
      </p:sp>
    </p:spTree>
    <p:extLst>
      <p:ext uri="{BB962C8B-B14F-4D97-AF65-F5344CB8AC3E}">
        <p14:creationId xmlns:p14="http://schemas.microsoft.com/office/powerpoint/2010/main" val="2466026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1607188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+ Fußz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48007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48007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FB9DAB7-CF69-01B8-6B5A-8ED8DA6A0981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28650" y="4380032"/>
            <a:ext cx="7886700" cy="252447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dirty="0"/>
              <a:t>Fußzeile, Quellen, etc.</a:t>
            </a:r>
          </a:p>
        </p:txBody>
      </p:sp>
    </p:spTree>
    <p:extLst>
      <p:ext uri="{BB962C8B-B14F-4D97-AF65-F5344CB8AC3E}">
        <p14:creationId xmlns:p14="http://schemas.microsoft.com/office/powerpoint/2010/main" val="1443274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B418BEED-97D4-CF57-31CC-92B17C74E827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700406" y="1"/>
            <a:ext cx="1046093" cy="104609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ABFEBE23-6721-872E-6439-3019ED57EFFC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7364627" y="4713574"/>
            <a:ext cx="1569381" cy="471369"/>
          </a:xfrm>
          <a:prstGeom prst="rect">
            <a:avLst/>
          </a:prstGeom>
        </p:spPr>
      </p:pic>
      <p:sp>
        <p:nvSpPr>
          <p:cNvPr id="12" name="Foliennummernplatzhalter 5">
            <a:extLst>
              <a:ext uri="{FF2B5EF4-FFF2-40B4-BE49-F238E27FC236}">
                <a16:creationId xmlns:a16="http://schemas.microsoft.com/office/drawing/2014/main" id="{55F4C290-5B13-0F04-A807-1E6EF111A116}"/>
              </a:ext>
            </a:extLst>
          </p:cNvPr>
          <p:cNvSpPr txBox="1">
            <a:spLocks/>
          </p:cNvSpPr>
          <p:nvPr userDrawn="1"/>
        </p:nvSpPr>
        <p:spPr>
          <a:xfrm>
            <a:off x="3543300" y="48066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1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800" b="1" baseline="0" dirty="0" err="1"/>
              <a:t>www.praevention.at</a:t>
            </a:r>
            <a:endParaRPr lang="de-DE" sz="800" b="1" baseline="0" dirty="0"/>
          </a:p>
        </p:txBody>
      </p:sp>
      <p:cxnSp>
        <p:nvCxnSpPr>
          <p:cNvPr id="13" name="Gerade Verbindung 12">
            <a:extLst>
              <a:ext uri="{FF2B5EF4-FFF2-40B4-BE49-F238E27FC236}">
                <a16:creationId xmlns:a16="http://schemas.microsoft.com/office/drawing/2014/main" id="{9FBD0D4E-BB23-4AED-492D-24CB1E176D08}"/>
              </a:ext>
            </a:extLst>
          </p:cNvPr>
          <p:cNvCxnSpPr/>
          <p:nvPr userDrawn="1"/>
        </p:nvCxnSpPr>
        <p:spPr>
          <a:xfrm>
            <a:off x="-59377" y="4742179"/>
            <a:ext cx="9262754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fik 5">
            <a:extLst>
              <a:ext uri="{FF2B5EF4-FFF2-40B4-BE49-F238E27FC236}">
                <a16:creationId xmlns:a16="http://schemas.microsoft.com/office/drawing/2014/main" id="{6DC237A9-E1E7-4CEC-4100-363347A205AF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05637" y="4896545"/>
            <a:ext cx="1811115" cy="30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7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70" r:id="rId4"/>
    <p:sldLayoutId id="2147483671" r:id="rId5"/>
    <p:sldLayoutId id="2147483664" r:id="rId6"/>
    <p:sldLayoutId id="2147483668" r:id="rId7"/>
    <p:sldLayoutId id="2147483665" r:id="rId8"/>
    <p:sldLayoutId id="2147483669" r:id="rId9"/>
    <p:sldLayoutId id="2147483666" r:id="rId10"/>
    <p:sldLayoutId id="2147483667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37704B-8065-F99A-00A0-7712AE71EF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13067"/>
            <a:ext cx="6858000" cy="2108257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de-DE" sz="3400" b="1" dirty="0">
                <a:solidFill>
                  <a:schemeClr val="bg1"/>
                </a:solidFill>
                <a:latin typeface="Segoe Script" panose="030B0504020000000003" pitchFamily="66" charset="0"/>
              </a:rPr>
              <a:t>MITEINANDER </a:t>
            </a:r>
            <a:br>
              <a:rPr lang="de-DE" sz="3400" b="1" dirty="0">
                <a:solidFill>
                  <a:schemeClr val="bg1"/>
                </a:solidFill>
                <a:latin typeface="Segoe Script" panose="030B0504020000000003" pitchFamily="66" charset="0"/>
              </a:rPr>
            </a:br>
            <a:r>
              <a:rPr lang="de-DE" sz="3400" b="1" dirty="0">
                <a:solidFill>
                  <a:schemeClr val="bg1"/>
                </a:solidFill>
                <a:latin typeface="Segoe Script" panose="030B0504020000000003" pitchFamily="66" charset="0"/>
              </a:rPr>
              <a:t>Schule gestalten  -</a:t>
            </a:r>
            <a:br>
              <a:rPr lang="de-DE" sz="3200" b="1" dirty="0">
                <a:solidFill>
                  <a:schemeClr val="bg1"/>
                </a:solidFill>
                <a:latin typeface="Segoe Script" panose="030B0504020000000003" pitchFamily="66" charset="0"/>
              </a:rPr>
            </a:br>
            <a:br>
              <a:rPr lang="de-DE" sz="400" b="1" kern="0" dirty="0">
                <a:solidFill>
                  <a:schemeClr val="bg1"/>
                </a:solidFill>
                <a:latin typeface="Segoe Script" panose="030B0504020000000003" pitchFamily="66" charset="0"/>
              </a:rPr>
            </a:br>
            <a:r>
              <a:rPr lang="de-DE" sz="2000" b="1" kern="0" cap="all" dirty="0">
                <a:solidFill>
                  <a:schemeClr val="bg1"/>
                </a:solidFill>
              </a:rPr>
              <a:t>für ein positives (Köper-)Selbstbild und zur </a:t>
            </a:r>
            <a:br>
              <a:rPr lang="de-DE" sz="2000" b="1" kern="0" cap="all" dirty="0">
                <a:solidFill>
                  <a:schemeClr val="bg1"/>
                </a:solidFill>
              </a:rPr>
            </a:br>
            <a:r>
              <a:rPr lang="de-DE" sz="2000" b="1" kern="0" cap="all" dirty="0">
                <a:solidFill>
                  <a:schemeClr val="bg1"/>
                </a:solidFill>
              </a:rPr>
              <a:t>Reduktion des Gewichtsstigmas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185AD55-E357-F3FE-3935-7743ACFC6B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57599"/>
            <a:ext cx="6858000" cy="470807"/>
          </a:xfrm>
        </p:spPr>
        <p:txBody>
          <a:bodyPr/>
          <a:lstStyle/>
          <a:p>
            <a:r>
              <a:rPr lang="de-DE" sz="1600" dirty="0">
                <a:solidFill>
                  <a:schemeClr val="bg1"/>
                </a:solidFill>
              </a:rPr>
              <a:t>Institut Suchtprävention, pro </a:t>
            </a:r>
            <a:r>
              <a:rPr lang="de-DE" sz="1600" dirty="0" err="1">
                <a:solidFill>
                  <a:schemeClr val="bg1"/>
                </a:solidFill>
              </a:rPr>
              <a:t>mente</a:t>
            </a:r>
            <a:r>
              <a:rPr lang="de-DE" sz="1600" dirty="0">
                <a:solidFill>
                  <a:schemeClr val="bg1"/>
                </a:solidFill>
              </a:rPr>
              <a:t> OÖ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DCE8466-CE70-8B0E-09F9-F4D9A09AAF5E}"/>
              </a:ext>
            </a:extLst>
          </p:cNvPr>
          <p:cNvSpPr txBox="1"/>
          <p:nvPr/>
        </p:nvSpPr>
        <p:spPr>
          <a:xfrm rot="16200000">
            <a:off x="-835824" y="3689756"/>
            <a:ext cx="192405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600" dirty="0">
                <a:solidFill>
                  <a:schemeClr val="bg1">
                    <a:alpha val="50052"/>
                  </a:schemeClr>
                </a:solidFill>
              </a:rPr>
              <a:t>© Adobe Stock: </a:t>
            </a:r>
            <a:r>
              <a:rPr lang="de-DE" sz="600" dirty="0" err="1">
                <a:solidFill>
                  <a:schemeClr val="bg1">
                    <a:alpha val="50052"/>
                  </a:schemeClr>
                </a:solidFill>
              </a:rPr>
              <a:t>Stillfx</a:t>
            </a:r>
            <a:r>
              <a:rPr lang="de-DE" sz="600" dirty="0">
                <a:solidFill>
                  <a:schemeClr val="bg1">
                    <a:alpha val="50052"/>
                  </a:schemeClr>
                </a:solidFill>
              </a:rPr>
              <a:t>, </a:t>
            </a:r>
            <a:r>
              <a:rPr lang="de-DE" sz="600" dirty="0" err="1">
                <a:solidFill>
                  <a:schemeClr val="bg1">
                    <a:alpha val="50052"/>
                  </a:schemeClr>
                </a:solidFill>
              </a:rPr>
              <a:t>OlekStock</a:t>
            </a:r>
            <a:endParaRPr lang="de-DE" sz="600" dirty="0">
              <a:solidFill>
                <a:schemeClr val="bg1">
                  <a:alpha val="50052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502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F2879BE-5840-424B-82CB-1F0FDB23A2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2574864"/>
            <a:ext cx="7886700" cy="650803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endParaRPr lang="de-AT" altLang="de-DE" sz="1900" i="1" dirty="0"/>
          </a:p>
          <a:p>
            <a:pPr marL="0" indent="0">
              <a:lnSpc>
                <a:spcPct val="80000"/>
              </a:lnSpc>
              <a:buNone/>
            </a:pPr>
            <a:r>
              <a:rPr lang="de-AT" altLang="de-DE" sz="1900" b="1" dirty="0"/>
              <a:t>Erleben von: </a:t>
            </a:r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2FB98005-46DC-5208-CAD3-217AD7330672}"/>
              </a:ext>
            </a:extLst>
          </p:cNvPr>
          <p:cNvSpPr txBox="1">
            <a:spLocks/>
          </p:cNvSpPr>
          <p:nvPr/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de-AT" b="1" dirty="0">
                <a:solidFill>
                  <a:schemeClr val="bg1">
                    <a:lumMod val="50000"/>
                  </a:schemeClr>
                </a:solidFill>
              </a:rPr>
              <a:t>Suchtprävention in der Schule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A8D2791-1E38-61A4-5878-8CB3717B00E8}"/>
              </a:ext>
            </a:extLst>
          </p:cNvPr>
          <p:cNvSpPr txBox="1"/>
          <p:nvPr/>
        </p:nvSpPr>
        <p:spPr>
          <a:xfrm>
            <a:off x="628650" y="1731206"/>
            <a:ext cx="78867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de-AT" altLang="de-DE" sz="2000" i="1" dirty="0"/>
              <a:t>„In vielen Fällen machen Kinder die Schule zu einem Heim, fern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de-AT" altLang="de-DE" sz="2000" i="1" dirty="0"/>
              <a:t>von daheim, einem Zufluchtsort vor einer konfusen Familiensituation“. </a:t>
            </a:r>
          </a:p>
        </p:txBody>
      </p:sp>
      <p:cxnSp>
        <p:nvCxnSpPr>
          <p:cNvPr id="10" name="Gerade Verbindung 9">
            <a:extLst>
              <a:ext uri="{FF2B5EF4-FFF2-40B4-BE49-F238E27FC236}">
                <a16:creationId xmlns:a16="http://schemas.microsoft.com/office/drawing/2014/main" id="{F446FEA8-2122-44D7-6BE5-161D6EE5DC64}"/>
              </a:ext>
            </a:extLst>
          </p:cNvPr>
          <p:cNvCxnSpPr/>
          <p:nvPr/>
        </p:nvCxnSpPr>
        <p:spPr>
          <a:xfrm>
            <a:off x="762000" y="2410195"/>
            <a:ext cx="2852058" cy="0"/>
          </a:xfrm>
          <a:prstGeom prst="line">
            <a:avLst/>
          </a:prstGeom>
          <a:ln w="25400">
            <a:solidFill>
              <a:srgbClr val="FFF1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>
            <a:extLst>
              <a:ext uri="{FF2B5EF4-FFF2-40B4-BE49-F238E27FC236}">
                <a16:creationId xmlns:a16="http://schemas.microsoft.com/office/drawing/2014/main" id="{4ED0A29B-0106-675A-E561-4A8B06FF6044}"/>
              </a:ext>
            </a:extLst>
          </p:cNvPr>
          <p:cNvSpPr txBox="1"/>
          <p:nvPr/>
        </p:nvSpPr>
        <p:spPr>
          <a:xfrm>
            <a:off x="628649" y="3281469"/>
            <a:ext cx="3268437" cy="978730"/>
          </a:xfrm>
          <a:prstGeom prst="rect">
            <a:avLst/>
          </a:prstGeom>
          <a:noFill/>
        </p:spPr>
        <p:txBody>
          <a:bodyPr wrap="square" numCol="1" spcCol="0">
            <a:noAutofit/>
          </a:bodyPr>
          <a:lstStyle/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de-AT" altLang="de-DE" sz="1700" dirty="0"/>
              <a:t>Anerkennung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de-AT" altLang="de-DE" sz="1700" dirty="0"/>
              <a:t>Spaß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de-AT" altLang="de-DE" sz="1700" dirty="0"/>
              <a:t>Struktur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de-AT" altLang="de-DE" sz="1700" dirty="0"/>
              <a:t>Kontinuität</a:t>
            </a:r>
          </a:p>
          <a:p>
            <a:pPr marL="285750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de-AT" altLang="de-DE" sz="1700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B04C9307-2B12-E63E-8DC9-EA539C81ACDF}"/>
              </a:ext>
            </a:extLst>
          </p:cNvPr>
          <p:cNvSpPr txBox="1"/>
          <p:nvPr/>
        </p:nvSpPr>
        <p:spPr>
          <a:xfrm>
            <a:off x="2800350" y="3275955"/>
            <a:ext cx="5714997" cy="1034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de-AT" altLang="de-DE" sz="1700" dirty="0"/>
              <a:t>Kontakte mit kompetenten und verständnisvollen Erwachsenen (Rollenmodelle)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de-AT" altLang="de-DE" sz="1700" dirty="0"/>
              <a:t>Freundschaft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de-AT" altLang="de-DE" sz="1700" dirty="0"/>
              <a:t>Erwerb von (sozialen) Fähigkeiten und Wissen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CD67D5C-9EDC-7582-9D2D-35B2A4AA2A6D}"/>
              </a:ext>
            </a:extLst>
          </p:cNvPr>
          <p:cNvSpPr txBox="1"/>
          <p:nvPr/>
        </p:nvSpPr>
        <p:spPr>
          <a:xfrm>
            <a:off x="4245430" y="4452023"/>
            <a:ext cx="4642756" cy="31944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algn="r">
              <a:lnSpc>
                <a:spcPct val="80000"/>
              </a:lnSpc>
              <a:buNone/>
            </a:pPr>
            <a:r>
              <a:rPr lang="de-AT" altLang="de-DE" sz="800" dirty="0">
                <a:solidFill>
                  <a:schemeClr val="bg1">
                    <a:lumMod val="50000"/>
                  </a:schemeClr>
                </a:solidFill>
              </a:rPr>
              <a:t>Quelle: </a:t>
            </a:r>
            <a:r>
              <a:rPr lang="de-AT" altLang="de-DE" sz="800" dirty="0" err="1">
                <a:solidFill>
                  <a:schemeClr val="bg1">
                    <a:lumMod val="50000"/>
                  </a:schemeClr>
                </a:solidFill>
              </a:rPr>
              <a:t>Opp</a:t>
            </a:r>
            <a:r>
              <a:rPr lang="de-AT" altLang="de-DE" sz="800" dirty="0">
                <a:solidFill>
                  <a:schemeClr val="bg1">
                    <a:lumMod val="50000"/>
                  </a:schemeClr>
                </a:solidFill>
              </a:rPr>
              <a:t> (1999), S. 235</a:t>
            </a:r>
          </a:p>
        </p:txBody>
      </p:sp>
    </p:spTree>
    <p:extLst>
      <p:ext uri="{BB962C8B-B14F-4D97-AF65-F5344CB8AC3E}">
        <p14:creationId xmlns:p14="http://schemas.microsoft.com/office/powerpoint/2010/main" val="3357552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>
            <a:extLst>
              <a:ext uri="{FF2B5EF4-FFF2-40B4-BE49-F238E27FC236}">
                <a16:creationId xmlns:a16="http://schemas.microsoft.com/office/drawing/2014/main" id="{3B8C2E50-BCB7-4D67-AF4C-E350D1516B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650" y="1385719"/>
            <a:ext cx="7886700" cy="778242"/>
          </a:xfrm>
          <a:noFill/>
        </p:spPr>
        <p:txBody>
          <a:bodyPr/>
          <a:lstStyle/>
          <a:p>
            <a:pPr algn="l"/>
            <a:r>
              <a:rPr lang="de-AT" altLang="de-DE" sz="1900" b="1" dirty="0"/>
              <a:t>Die wichtigsten Aufgaben schulischer Suchtprävention </a:t>
            </a:r>
          </a:p>
        </p:txBody>
      </p:sp>
      <p:sp>
        <p:nvSpPr>
          <p:cNvPr id="294915" name="Rectangle 3">
            <a:extLst>
              <a:ext uri="{FF2B5EF4-FFF2-40B4-BE49-F238E27FC236}">
                <a16:creationId xmlns:a16="http://schemas.microsoft.com/office/drawing/2014/main" id="{9A1AADC1-7CB4-4B89-9931-4BF14F9808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28650" y="2163961"/>
            <a:ext cx="7886700" cy="2705695"/>
          </a:xfrm>
        </p:spPr>
        <p:txBody>
          <a:bodyPr numCol="2" spcCol="360000"/>
          <a:lstStyle/>
          <a:p>
            <a:pPr>
              <a:spcBef>
                <a:spcPts val="1350"/>
              </a:spcBef>
            </a:pPr>
            <a:r>
              <a:rPr lang="de-AT" altLang="de-DE" sz="1500" b="1" dirty="0"/>
              <a:t>Selbstachtung</a:t>
            </a:r>
            <a:r>
              <a:rPr lang="de-AT" altLang="de-DE" sz="1500" dirty="0"/>
              <a:t> und </a:t>
            </a:r>
            <a:r>
              <a:rPr lang="de-AT" altLang="de-DE" sz="1500" b="1" dirty="0"/>
              <a:t>Kompetenz zur Konfliktbewältigung </a:t>
            </a:r>
            <a:r>
              <a:rPr lang="de-AT" altLang="de-DE" sz="1500" dirty="0"/>
              <a:t>fördern</a:t>
            </a:r>
            <a:endParaRPr lang="de-AT" altLang="de-DE" sz="400" dirty="0"/>
          </a:p>
          <a:p>
            <a:pPr>
              <a:spcBef>
                <a:spcPts val="1350"/>
              </a:spcBef>
            </a:pPr>
            <a:r>
              <a:rPr lang="de-AT" altLang="de-DE" sz="1500" dirty="0"/>
              <a:t>Der </a:t>
            </a:r>
            <a:r>
              <a:rPr lang="de-AT" altLang="de-DE" sz="1500" b="1" dirty="0"/>
              <a:t>Vorbildfunktion </a:t>
            </a:r>
            <a:r>
              <a:rPr lang="de-AT" altLang="de-DE" sz="1500" dirty="0"/>
              <a:t>des eigenen Verhaltens gerecht werden</a:t>
            </a:r>
            <a:endParaRPr lang="de-AT" altLang="de-DE" sz="400" dirty="0"/>
          </a:p>
          <a:p>
            <a:pPr>
              <a:spcBef>
                <a:spcPts val="1350"/>
              </a:spcBef>
            </a:pPr>
            <a:r>
              <a:rPr lang="de-AT" altLang="de-DE" sz="1500" b="1" dirty="0"/>
              <a:t>Schule als Lern, - Arbeits- und Lebensraum </a:t>
            </a:r>
            <a:r>
              <a:rPr lang="de-AT" altLang="de-DE" sz="1500" dirty="0"/>
              <a:t>gesundheitsförderlich gestalten </a:t>
            </a:r>
            <a:endParaRPr lang="de-AT" altLang="de-DE" sz="400" dirty="0"/>
          </a:p>
          <a:p>
            <a:pPr>
              <a:spcBef>
                <a:spcPts val="1350"/>
              </a:spcBef>
            </a:pPr>
            <a:r>
              <a:rPr lang="de-AT" altLang="de-DE" sz="1500" b="1" dirty="0"/>
              <a:t>Erlebnisalternativen</a:t>
            </a:r>
            <a:r>
              <a:rPr lang="de-AT" altLang="de-DE" sz="1500" dirty="0"/>
              <a:t> zu suchtriskanten Verhaltensweisen bieten</a:t>
            </a:r>
          </a:p>
          <a:p>
            <a:pPr>
              <a:spcBef>
                <a:spcPts val="1350"/>
              </a:spcBef>
            </a:pPr>
            <a:endParaRPr lang="de-AT" altLang="de-DE" sz="400" dirty="0"/>
          </a:p>
          <a:p>
            <a:pPr>
              <a:spcBef>
                <a:spcPts val="1350"/>
              </a:spcBef>
            </a:pPr>
            <a:r>
              <a:rPr lang="de-AT" altLang="de-DE" sz="1500" b="1" dirty="0"/>
              <a:t>Altersangemessene, erfahrungsbezogene, sachliche Information </a:t>
            </a:r>
            <a:r>
              <a:rPr lang="de-AT" altLang="de-DE" sz="1500" dirty="0"/>
              <a:t>über Drogen, Sucht und deren Entstehungsbedingungen</a:t>
            </a:r>
            <a:endParaRPr lang="de-AT" altLang="de-DE" sz="400" dirty="0"/>
          </a:p>
          <a:p>
            <a:pPr>
              <a:spcBef>
                <a:spcPts val="1350"/>
              </a:spcBef>
            </a:pPr>
            <a:r>
              <a:rPr lang="de-AT" altLang="de-DE" sz="1500" b="1" dirty="0"/>
              <a:t>Reflexion</a:t>
            </a:r>
            <a:r>
              <a:rPr lang="de-AT" altLang="de-DE" sz="1500" dirty="0"/>
              <a:t> über Konsum und suchtriskante Verhalten ermöglichen</a:t>
            </a:r>
            <a:endParaRPr lang="de-AT" altLang="de-DE" sz="400" dirty="0"/>
          </a:p>
          <a:p>
            <a:pPr>
              <a:spcBef>
                <a:spcPts val="1350"/>
              </a:spcBef>
            </a:pPr>
            <a:r>
              <a:rPr lang="de-AT" altLang="de-DE" sz="1500" dirty="0"/>
              <a:t>Kinder und Jugendliche bei der </a:t>
            </a:r>
            <a:r>
              <a:rPr lang="de-AT" altLang="de-DE" sz="1500" b="1" dirty="0"/>
              <a:t>Bewältigung von Entwicklungsaufgaben unterstützen </a:t>
            </a:r>
          </a:p>
          <a:p>
            <a:pPr marL="457200" indent="-457200"/>
            <a:endParaRPr lang="de-AT" altLang="de-DE" sz="150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F7ED769-620D-1E19-DA99-778A9DFCDEEA}"/>
              </a:ext>
            </a:extLst>
          </p:cNvPr>
          <p:cNvSpPr txBox="1">
            <a:spLocks/>
          </p:cNvSpPr>
          <p:nvPr/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de-AT" b="1" dirty="0">
                <a:solidFill>
                  <a:schemeClr val="bg1">
                    <a:lumMod val="50000"/>
                  </a:schemeClr>
                </a:solidFill>
              </a:rPr>
              <a:t>Suchtprävention in der Schule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1E10F2-F265-47B8-9D53-7ABC6A4F2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b="1" dirty="0">
                <a:solidFill>
                  <a:schemeClr val="bg1">
                    <a:lumMod val="50000"/>
                  </a:schemeClr>
                </a:solidFill>
              </a:rPr>
              <a:t>Netzwerk | Institut Suchtprävention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12C090A-156C-440A-97A7-6B51F9F4EA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7719" y="1721430"/>
            <a:ext cx="5173436" cy="2840555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400"/>
              </a:spcBef>
              <a:buNone/>
            </a:pPr>
            <a:r>
              <a:rPr lang="de-DE" sz="1500" dirty="0"/>
              <a:t>Aufbauend auf ein </a:t>
            </a:r>
            <a:r>
              <a:rPr lang="de-DE" sz="1500" b="1" dirty="0"/>
              <a:t>umfassendes Netzwerk von MultiplikatorInnen</a:t>
            </a:r>
            <a:r>
              <a:rPr lang="de-DE" sz="1500" dirty="0"/>
              <a:t> </a:t>
            </a:r>
          </a:p>
          <a:p>
            <a:pPr marL="360000" indent="0">
              <a:lnSpc>
                <a:spcPct val="100000"/>
              </a:lnSpc>
              <a:spcBef>
                <a:spcPts val="400"/>
              </a:spcBef>
              <a:buNone/>
            </a:pPr>
            <a:r>
              <a:rPr lang="de-DE" sz="1500" dirty="0">
                <a:solidFill>
                  <a:schemeClr val="bg1">
                    <a:lumMod val="50000"/>
                  </a:schemeClr>
                </a:solidFill>
              </a:rPr>
              <a:t>ca. 4000 Lehrkräfte der Primar- und Sekundarstufe in Oberösterreich, die bereits in Lebenskompetenzprogrammen geschult wurden</a:t>
            </a:r>
          </a:p>
          <a:p>
            <a:pPr marL="0" indent="0">
              <a:lnSpc>
                <a:spcPct val="100000"/>
              </a:lnSpc>
              <a:spcBef>
                <a:spcPts val="400"/>
              </a:spcBef>
              <a:buNone/>
            </a:pPr>
            <a:r>
              <a:rPr lang="de-DE" sz="1500" dirty="0"/>
              <a:t>und </a:t>
            </a:r>
            <a:r>
              <a:rPr lang="de-DE" sz="1500" b="1" dirty="0" err="1"/>
              <a:t>AnsprechpartnerInnen</a:t>
            </a:r>
            <a:r>
              <a:rPr lang="de-DE" sz="1500" dirty="0"/>
              <a:t> </a:t>
            </a:r>
          </a:p>
          <a:p>
            <a:pPr marL="360000" indent="0">
              <a:lnSpc>
                <a:spcPct val="100000"/>
              </a:lnSpc>
              <a:spcBef>
                <a:spcPts val="400"/>
              </a:spcBef>
              <a:buNone/>
            </a:pPr>
            <a:r>
              <a:rPr lang="de-DE" sz="1500" dirty="0">
                <a:solidFill>
                  <a:schemeClr val="bg1">
                    <a:lumMod val="50000"/>
                  </a:schemeClr>
                </a:solidFill>
              </a:rPr>
              <a:t>mehr als 200 KoordinatorInnen für schulische Suchtprävention in der Sekundarstufe 2</a:t>
            </a:r>
          </a:p>
          <a:p>
            <a:pPr marL="0" indent="0">
              <a:lnSpc>
                <a:spcPct val="100000"/>
              </a:lnSpc>
              <a:spcBef>
                <a:spcPts val="400"/>
              </a:spcBef>
              <a:buNone/>
            </a:pPr>
            <a:r>
              <a:rPr lang="de-DE" sz="1500" dirty="0"/>
              <a:t>werden </a:t>
            </a:r>
            <a:r>
              <a:rPr lang="de-DE" sz="1500" b="1" dirty="0"/>
              <a:t>nachhaltige Maßnahmen an Oberösterreichischen Schulen implementiert. </a:t>
            </a:r>
          </a:p>
          <a:p>
            <a:endParaRPr lang="de-AT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4714FC7-8532-FBD9-6483-854616C939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69511" y="1268130"/>
            <a:ext cx="2354689" cy="318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085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44285A4-DDD2-40CB-BDE2-30487C9C42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68016"/>
            <a:ext cx="7886700" cy="6119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1500" dirty="0"/>
              <a:t>Schulen werden umfassend dabei unterstützt, </a:t>
            </a:r>
            <a:br>
              <a:rPr lang="de-DE" sz="1500" dirty="0"/>
            </a:br>
            <a:r>
              <a:rPr lang="de-DE" sz="1500" dirty="0"/>
              <a:t>bedürfnisorientierte Maßnahmen zu erarbeiten und umzusetzen. </a:t>
            </a:r>
            <a:endParaRPr lang="de-DE" sz="1200" dirty="0"/>
          </a:p>
          <a:p>
            <a:endParaRPr lang="de-AT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45742C6-F8A7-D791-67E4-A3A552598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de-AT" b="1" dirty="0">
                <a:solidFill>
                  <a:schemeClr val="bg1">
                    <a:lumMod val="50000"/>
                  </a:schemeClr>
                </a:solidFill>
              </a:rPr>
              <a:t>Ziele</a:t>
            </a:r>
            <a:endParaRPr lang="de-AT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E9B863C-8BED-52DB-A094-5205D11E8183}"/>
              </a:ext>
            </a:extLst>
          </p:cNvPr>
          <p:cNvSpPr txBox="1"/>
          <p:nvPr/>
        </p:nvSpPr>
        <p:spPr>
          <a:xfrm>
            <a:off x="628650" y="2394855"/>
            <a:ext cx="7886700" cy="2093723"/>
          </a:xfrm>
          <a:prstGeom prst="rect">
            <a:avLst/>
          </a:prstGeom>
          <a:noFill/>
        </p:spPr>
        <p:txBody>
          <a:bodyPr wrap="square" numCol="2" spcCol="180000">
            <a:noAutofit/>
          </a:bodyPr>
          <a:lstStyle/>
          <a:p>
            <a:pPr marL="182563" indent="-182563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de-DE" sz="1450" b="1" dirty="0"/>
              <a:t>Förderung eines positiven (Körper-)Selbst-bildes </a:t>
            </a:r>
            <a:r>
              <a:rPr lang="de-DE" sz="1450" dirty="0"/>
              <a:t>(unter der Prämisse, dass dabei die Unterschiedlichkeit von Mädchen und Burschen besonders berücksichtigt wird)</a:t>
            </a:r>
          </a:p>
          <a:p>
            <a:pPr marL="182563" indent="-182563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de-DE" sz="1450" b="1" dirty="0"/>
              <a:t>Aufklärung zum Thema Übergewicht und Diäten mit dem Ziel der Entstigmatisierung</a:t>
            </a:r>
          </a:p>
          <a:p>
            <a:pPr marL="182563" indent="-182563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de-DE" sz="1450" b="1" dirty="0"/>
              <a:t>Prävention von sozialer Ausgrenzung und Förderung eines positiven Klassenklimas</a:t>
            </a:r>
          </a:p>
          <a:p>
            <a:pPr marL="182563" indent="-182563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de-DE" sz="1450" b="1" dirty="0"/>
              <a:t>Vermeidung kränkender Situationen im Unterricht </a:t>
            </a:r>
            <a:r>
              <a:rPr lang="de-DE" sz="1450" dirty="0"/>
              <a:t>(z.B. im Turnunterricht)</a:t>
            </a:r>
          </a:p>
          <a:p>
            <a:pPr marL="182563" indent="-182563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de-DE" sz="1450" b="1" dirty="0"/>
              <a:t>Kritische Auseinandersetzung im Unterricht mit der medialen Darstellung von Körperidealen sowie kolportierten Diät- und Bewegungsempfehlungen </a:t>
            </a:r>
            <a:r>
              <a:rPr lang="de-DE" sz="1450" dirty="0"/>
              <a:t>(z.B. durch InfluencerInnen)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DF7BF71-31EF-E4C5-0AE1-D43A6B8E09C9}"/>
              </a:ext>
            </a:extLst>
          </p:cNvPr>
          <p:cNvSpPr txBox="1"/>
          <p:nvPr/>
        </p:nvSpPr>
        <p:spPr>
          <a:xfrm>
            <a:off x="628650" y="1910833"/>
            <a:ext cx="46427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de-DE" sz="1800" b="1" dirty="0"/>
              <a:t>Folgende Ziele stehen dabei im Mittelpunkt:</a:t>
            </a:r>
          </a:p>
        </p:txBody>
      </p:sp>
    </p:spTree>
    <p:extLst>
      <p:ext uri="{BB962C8B-B14F-4D97-AF65-F5344CB8AC3E}">
        <p14:creationId xmlns:p14="http://schemas.microsoft.com/office/powerpoint/2010/main" val="1980853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3515FB1-9317-4AFF-86E8-8157DC8C14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3082" y="1461942"/>
            <a:ext cx="7151465" cy="3336641"/>
          </a:xfrm>
        </p:spPr>
        <p:txBody>
          <a:bodyPr numCol="2" spcCol="180000">
            <a:noAutofit/>
          </a:bodyPr>
          <a:lstStyle/>
          <a:p>
            <a:pPr marL="0" indent="0">
              <a:spcBef>
                <a:spcPts val="1800"/>
              </a:spcBef>
              <a:buNone/>
            </a:pPr>
            <a:r>
              <a:rPr lang="de-DE" sz="1500" b="1" dirty="0"/>
              <a:t>Arbeitsmaterialien für Lehrkräfte und digitale Bildungsmittel und -formate</a:t>
            </a:r>
            <a:r>
              <a:rPr lang="de-DE" sz="1500" dirty="0"/>
              <a:t> </a:t>
            </a:r>
            <a:br>
              <a:rPr lang="de-DE" sz="1500" dirty="0"/>
            </a:br>
            <a:r>
              <a:rPr lang="de-DE" sz="1500" dirty="0"/>
              <a:t>mit alters-, gender- und schulstufenspezifischen Unterrichtseinheiten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de-DE" sz="1500" b="1" dirty="0"/>
              <a:t>Fortbildungsveranstaltung für Multiplikatorinnen:</a:t>
            </a:r>
            <a:r>
              <a:rPr lang="de-DE" sz="1500" dirty="0"/>
              <a:t>       </a:t>
            </a:r>
          </a:p>
          <a:p>
            <a:pPr marL="360000">
              <a:spcBef>
                <a:spcPts val="600"/>
              </a:spcBef>
            </a:pPr>
            <a:r>
              <a:rPr lang="de-DE" sz="1500" dirty="0"/>
              <a:t> ExpertInnen-Vorträge für Lehrkräfte alle Schulstufen</a:t>
            </a:r>
          </a:p>
          <a:p>
            <a:pPr marL="360000">
              <a:spcBef>
                <a:spcPts val="600"/>
              </a:spcBef>
            </a:pPr>
            <a:r>
              <a:rPr lang="de-DE" sz="1500" dirty="0"/>
              <a:t>Workshops zu altersspezifischen und schultypbezogenen Umsetzungs-möglichkeiten und Methoden</a:t>
            </a:r>
          </a:p>
          <a:p>
            <a:pPr marL="720000" indent="0">
              <a:spcBef>
                <a:spcPts val="1800"/>
              </a:spcBef>
              <a:buNone/>
            </a:pPr>
            <a:r>
              <a:rPr lang="de-DE" sz="1500" b="1" dirty="0"/>
              <a:t>Individuelle Begleitung der Schulen bzw. Schulklassen </a:t>
            </a:r>
            <a:br>
              <a:rPr lang="de-DE" sz="1500" b="1" dirty="0"/>
            </a:br>
            <a:r>
              <a:rPr lang="de-DE" sz="1500" b="1" dirty="0"/>
              <a:t>bei der Umsetzung </a:t>
            </a:r>
          </a:p>
          <a:p>
            <a:pPr marL="720000" indent="0">
              <a:spcBef>
                <a:spcPts val="1800"/>
              </a:spcBef>
              <a:buNone/>
            </a:pPr>
            <a:r>
              <a:rPr lang="de-DE" sz="1500" b="1" dirty="0"/>
              <a:t>Regelmäßige online-Reflexionstreffen für Multiplikatorinnen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DA70B67-C3D9-E9B9-87D2-A10798CA0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de-AT" b="1" dirty="0">
                <a:solidFill>
                  <a:schemeClr val="bg1">
                    <a:lumMod val="50000"/>
                  </a:schemeClr>
                </a:solidFill>
              </a:rPr>
              <a:t>Ziele</a:t>
            </a:r>
            <a:endParaRPr lang="de-AT" dirty="0"/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5C95747B-033E-208C-39AB-B8C1AF5FD563}"/>
              </a:ext>
            </a:extLst>
          </p:cNvPr>
          <p:cNvGrpSpPr/>
          <p:nvPr/>
        </p:nvGrpSpPr>
        <p:grpSpPr>
          <a:xfrm>
            <a:off x="759700" y="1473902"/>
            <a:ext cx="425612" cy="425612"/>
            <a:chOff x="759700" y="1291869"/>
            <a:chExt cx="425612" cy="425612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18162161-2280-9FAF-4ADC-E87F058D59C1}"/>
                </a:ext>
              </a:extLst>
            </p:cNvPr>
            <p:cNvSpPr/>
            <p:nvPr/>
          </p:nvSpPr>
          <p:spPr>
            <a:xfrm>
              <a:off x="759700" y="1291869"/>
              <a:ext cx="425612" cy="425612"/>
            </a:xfrm>
            <a:prstGeom prst="rect">
              <a:avLst/>
            </a:prstGeom>
            <a:solidFill>
              <a:srgbClr val="404040">
                <a:alpha val="1464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0" name="Grafik 9" descr="Papier mit einfarbiger Füllung">
              <a:extLst>
                <a:ext uri="{FF2B5EF4-FFF2-40B4-BE49-F238E27FC236}">
                  <a16:creationId xmlns:a16="http://schemas.microsoft.com/office/drawing/2014/main" id="{3324C053-3840-004A-EABE-1C39D8575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10382" y="1337521"/>
              <a:ext cx="325197" cy="325197"/>
            </a:xfrm>
            <a:prstGeom prst="rect">
              <a:avLst/>
            </a:prstGeom>
          </p:spPr>
        </p:pic>
      </p:grp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34EDF978-8569-D0C7-8EED-535243745300}"/>
              </a:ext>
            </a:extLst>
          </p:cNvPr>
          <p:cNvGrpSpPr/>
          <p:nvPr/>
        </p:nvGrpSpPr>
        <p:grpSpPr>
          <a:xfrm>
            <a:off x="759700" y="2738820"/>
            <a:ext cx="425612" cy="425612"/>
            <a:chOff x="759700" y="2023389"/>
            <a:chExt cx="425612" cy="425612"/>
          </a:xfrm>
        </p:grpSpPr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CDF84C0F-391F-BC6B-9057-981970C1B067}"/>
                </a:ext>
              </a:extLst>
            </p:cNvPr>
            <p:cNvSpPr/>
            <p:nvPr/>
          </p:nvSpPr>
          <p:spPr>
            <a:xfrm>
              <a:off x="759700" y="2023389"/>
              <a:ext cx="425612" cy="425612"/>
            </a:xfrm>
            <a:prstGeom prst="rect">
              <a:avLst/>
            </a:prstGeom>
            <a:solidFill>
              <a:srgbClr val="404040">
                <a:alpha val="1464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9" name="Grafik 18" descr="Klassenzimmer mit einfarbiger Füllung">
              <a:extLst>
                <a:ext uri="{FF2B5EF4-FFF2-40B4-BE49-F238E27FC236}">
                  <a16:creationId xmlns:a16="http://schemas.microsoft.com/office/drawing/2014/main" id="{970A0713-34D3-EFEF-B5AC-D72B96137A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07516" y="2079156"/>
              <a:ext cx="314077" cy="314077"/>
            </a:xfrm>
            <a:prstGeom prst="rect">
              <a:avLst/>
            </a:prstGeom>
          </p:spPr>
        </p:pic>
      </p:grp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13B923CB-235A-FFAA-6DF4-DF1E6076F40D}"/>
              </a:ext>
            </a:extLst>
          </p:cNvPr>
          <p:cNvGrpSpPr/>
          <p:nvPr/>
        </p:nvGrpSpPr>
        <p:grpSpPr>
          <a:xfrm>
            <a:off x="5079588" y="1473902"/>
            <a:ext cx="425612" cy="425612"/>
            <a:chOff x="759700" y="3092914"/>
            <a:chExt cx="425612" cy="425612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A979108C-95A0-FD30-D292-13773E645641}"/>
                </a:ext>
              </a:extLst>
            </p:cNvPr>
            <p:cNvSpPr/>
            <p:nvPr/>
          </p:nvSpPr>
          <p:spPr>
            <a:xfrm>
              <a:off x="759700" y="3092914"/>
              <a:ext cx="425612" cy="425612"/>
            </a:xfrm>
            <a:prstGeom prst="rect">
              <a:avLst/>
            </a:prstGeom>
            <a:solidFill>
              <a:srgbClr val="404040">
                <a:alpha val="1464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23" name="Grafik 22" descr="Handschlag mit einfarbiger Füllung">
              <a:extLst>
                <a:ext uri="{FF2B5EF4-FFF2-40B4-BE49-F238E27FC236}">
                  <a16:creationId xmlns:a16="http://schemas.microsoft.com/office/drawing/2014/main" id="{E42607C7-C28C-2488-9F9D-A907C20A6BC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83292" y="3120362"/>
              <a:ext cx="377796" cy="377796"/>
            </a:xfrm>
            <a:prstGeom prst="rect">
              <a:avLst/>
            </a:prstGeom>
          </p:spPr>
        </p:pic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A01B8C31-6797-AD26-950D-CECBB8FA2BCF}"/>
              </a:ext>
            </a:extLst>
          </p:cNvPr>
          <p:cNvGrpSpPr/>
          <p:nvPr/>
        </p:nvGrpSpPr>
        <p:grpSpPr>
          <a:xfrm>
            <a:off x="5079272" y="2354211"/>
            <a:ext cx="425612" cy="425612"/>
            <a:chOff x="759700" y="3955556"/>
            <a:chExt cx="425612" cy="425612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36769F1D-8666-83EF-6B0F-344D7A60C03B}"/>
                </a:ext>
              </a:extLst>
            </p:cNvPr>
            <p:cNvSpPr/>
            <p:nvPr/>
          </p:nvSpPr>
          <p:spPr>
            <a:xfrm>
              <a:off x="759700" y="3955556"/>
              <a:ext cx="425612" cy="425612"/>
            </a:xfrm>
            <a:prstGeom prst="rect">
              <a:avLst/>
            </a:prstGeom>
            <a:solidFill>
              <a:srgbClr val="404040">
                <a:alpha val="1464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25" name="Grafik 24" descr="Onlinebesprechung mit einfarbiger Füllung">
              <a:extLst>
                <a:ext uri="{FF2B5EF4-FFF2-40B4-BE49-F238E27FC236}">
                  <a16:creationId xmlns:a16="http://schemas.microsoft.com/office/drawing/2014/main" id="{577BCC9A-2A45-6A1F-F321-2EF0145A765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23714" y="4006506"/>
              <a:ext cx="311865" cy="3118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5231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76611C86-30E2-1A3C-3B46-E8E1E6719A5F}"/>
              </a:ext>
            </a:extLst>
          </p:cNvPr>
          <p:cNvSpPr/>
          <p:nvPr/>
        </p:nvSpPr>
        <p:spPr>
          <a:xfrm>
            <a:off x="759700" y="2540702"/>
            <a:ext cx="425612" cy="425612"/>
          </a:xfrm>
          <a:prstGeom prst="rect">
            <a:avLst/>
          </a:prstGeom>
          <a:solidFill>
            <a:srgbClr val="404040">
              <a:alpha val="14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FA7F61AB-87C6-8F49-739E-50F570F991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3082" y="1461942"/>
            <a:ext cx="7151465" cy="2839125"/>
          </a:xfrm>
        </p:spPr>
        <p:txBody>
          <a:bodyPr numCol="2" spcCol="180000">
            <a:noAutofit/>
          </a:bodyPr>
          <a:lstStyle/>
          <a:p>
            <a:pPr marL="0" indent="0">
              <a:spcBef>
                <a:spcPts val="1800"/>
              </a:spcBef>
              <a:buNone/>
            </a:pPr>
            <a:r>
              <a:rPr lang="de-DE" sz="1500" b="1" dirty="0"/>
              <a:t>Aktuelle Informationen und Materialien </a:t>
            </a:r>
            <a:r>
              <a:rPr lang="de-DE" sz="1500" dirty="0"/>
              <a:t>via Newsletter, sozialer Medien und dem Downloadbereich auf der Institutshomepage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de-DE" sz="1500" b="1" dirty="0"/>
              <a:t>Einrichtung einer begleitenden </a:t>
            </a:r>
            <a:r>
              <a:rPr lang="de-DE" sz="1500" b="1" dirty="0" err="1"/>
              <a:t>ExpertInnengruppe</a:t>
            </a:r>
            <a:r>
              <a:rPr lang="de-DE" sz="1500" b="1" dirty="0"/>
              <a:t> </a:t>
            </a:r>
            <a:r>
              <a:rPr lang="de-DE" sz="1500" dirty="0"/>
              <a:t>aus relevanten </a:t>
            </a:r>
            <a:r>
              <a:rPr lang="de-DE" sz="1500" b="1" dirty="0"/>
              <a:t>Systempartnern</a:t>
            </a:r>
            <a:r>
              <a:rPr lang="de-DE" sz="1500" dirty="0"/>
              <a:t> für das System Schule (Bildungsdirektion OÖ, Schulpsychologie, Pädagogische Hochschule, u.a.) und </a:t>
            </a:r>
            <a:r>
              <a:rPr lang="de-DE" sz="1500" b="1" dirty="0"/>
              <a:t>ExpertInnen</a:t>
            </a:r>
            <a:r>
              <a:rPr lang="de-DE" sz="1500" dirty="0"/>
              <a:t> (Jugendpsychiatrie, Ernährungswissenschaftler, u.a.)</a:t>
            </a:r>
          </a:p>
          <a:p>
            <a:pPr marL="720000" indent="0">
              <a:spcBef>
                <a:spcPts val="1800"/>
              </a:spcBef>
              <a:buNone/>
            </a:pPr>
            <a:r>
              <a:rPr lang="de-DE" sz="1500" b="1" dirty="0"/>
              <a:t>Begleitende Vorträge für Eltern </a:t>
            </a:r>
          </a:p>
          <a:p>
            <a:pPr marL="720000" indent="0">
              <a:spcBef>
                <a:spcPts val="600"/>
              </a:spcBef>
              <a:buNone/>
            </a:pPr>
            <a:r>
              <a:rPr lang="de-DE" sz="1500" dirty="0"/>
              <a:t>Themen sind hier: </a:t>
            </a:r>
            <a:br>
              <a:rPr lang="de-DE" sz="1500" dirty="0"/>
            </a:br>
            <a:r>
              <a:rPr lang="de-DE" sz="1500" dirty="0"/>
              <a:t>Vorbildwirkung von Eltern, Kommunikation in der Familie, mögliche Auswirkungen von kritischen Bemerkungen zu Aussehen und Figur, Stärkung eines positiven Körperbildes.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3615EB63-61A6-7C3D-A0B4-50C0D7CB67A3}"/>
              </a:ext>
            </a:extLst>
          </p:cNvPr>
          <p:cNvSpPr/>
          <p:nvPr/>
        </p:nvSpPr>
        <p:spPr>
          <a:xfrm>
            <a:off x="759700" y="1473902"/>
            <a:ext cx="425612" cy="425612"/>
          </a:xfrm>
          <a:prstGeom prst="rect">
            <a:avLst/>
          </a:prstGeom>
          <a:solidFill>
            <a:srgbClr val="404040">
              <a:alpha val="14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6F896818-D62E-CA57-CC71-5B02E6C5D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de-AT" b="1" dirty="0">
                <a:solidFill>
                  <a:schemeClr val="bg1">
                    <a:lumMod val="50000"/>
                  </a:schemeClr>
                </a:solidFill>
              </a:rPr>
              <a:t>Ziele</a:t>
            </a:r>
            <a:endParaRPr lang="de-AT" dirty="0"/>
          </a:p>
        </p:txBody>
      </p:sp>
      <p:pic>
        <p:nvPicPr>
          <p:cNvPr id="15" name="Grafik 14" descr="Internet mit einfarbiger Füllung">
            <a:extLst>
              <a:ext uri="{FF2B5EF4-FFF2-40B4-BE49-F238E27FC236}">
                <a16:creationId xmlns:a16="http://schemas.microsoft.com/office/drawing/2014/main" id="{9FE1AD19-FE80-69E1-9C59-EDE55CD8D2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4706" y="1526980"/>
            <a:ext cx="355600" cy="355600"/>
          </a:xfrm>
          <a:prstGeom prst="rect">
            <a:avLst/>
          </a:prstGeom>
        </p:spPr>
      </p:pic>
      <p:sp>
        <p:nvSpPr>
          <p:cNvPr id="18" name="Rechteck 17">
            <a:extLst>
              <a:ext uri="{FF2B5EF4-FFF2-40B4-BE49-F238E27FC236}">
                <a16:creationId xmlns:a16="http://schemas.microsoft.com/office/drawing/2014/main" id="{9E8DA7D1-527E-C52C-F7EE-AB6A243DE533}"/>
              </a:ext>
            </a:extLst>
          </p:cNvPr>
          <p:cNvSpPr/>
          <p:nvPr/>
        </p:nvSpPr>
        <p:spPr>
          <a:xfrm>
            <a:off x="5060766" y="1473902"/>
            <a:ext cx="425612" cy="425612"/>
          </a:xfrm>
          <a:prstGeom prst="rect">
            <a:avLst/>
          </a:prstGeom>
          <a:solidFill>
            <a:srgbClr val="404040">
              <a:alpha val="14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23" name="Grafik 22" descr="Fahrrad mit Personen mit einfarbiger Füllung">
            <a:extLst>
              <a:ext uri="{FF2B5EF4-FFF2-40B4-BE49-F238E27FC236}">
                <a16:creationId xmlns:a16="http://schemas.microsoft.com/office/drawing/2014/main" id="{DC238C74-6311-3367-380F-D6288AF2A4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1924" y="2546527"/>
            <a:ext cx="425612" cy="425612"/>
          </a:xfrm>
          <a:prstGeom prst="rect">
            <a:avLst/>
          </a:prstGeom>
        </p:spPr>
      </p:pic>
      <p:pic>
        <p:nvPicPr>
          <p:cNvPr id="28" name="Grafik 27" descr="Benutzer mit einfarbiger Füllung">
            <a:extLst>
              <a:ext uri="{FF2B5EF4-FFF2-40B4-BE49-F238E27FC236}">
                <a16:creationId xmlns:a16="http://schemas.microsoft.com/office/drawing/2014/main" id="{CE82FEA1-695D-F54C-68AC-A914FFF1CF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77700" y="1497756"/>
            <a:ext cx="390606" cy="39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750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E72110-3D3C-4FF0-A88B-6D5550B70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sz="2000" b="1" dirty="0">
                <a:solidFill>
                  <a:schemeClr val="bg1"/>
                </a:solidFill>
                <a:latin typeface="Segoe Script" panose="020B0804020000000003" pitchFamily="34" charset="0"/>
              </a:rPr>
              <a:t> Danke für die Aufmerksamkeit!</a:t>
            </a:r>
            <a:endParaRPr lang="de-AT" sz="2000" b="1" dirty="0">
              <a:solidFill>
                <a:schemeClr val="bg1"/>
              </a:solidFill>
              <a:latin typeface="Segoe Script" panose="020B0804020000000003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36E6A26E-C230-44A2-BF30-598245EE8207}"/>
              </a:ext>
            </a:extLst>
          </p:cNvPr>
          <p:cNvSpPr txBox="1"/>
          <p:nvPr/>
        </p:nvSpPr>
        <p:spPr>
          <a:xfrm>
            <a:off x="6973176" y="3932994"/>
            <a:ext cx="1935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>
                <a:solidFill>
                  <a:schemeClr val="bg1"/>
                </a:solidFill>
              </a:rPr>
              <a:t>E</a:t>
            </a:r>
            <a:r>
              <a:rPr lang="de-AT" sz="1000" dirty="0" err="1">
                <a:solidFill>
                  <a:schemeClr val="bg1"/>
                </a:solidFill>
              </a:rPr>
              <a:t>rgebnis</a:t>
            </a:r>
            <a:r>
              <a:rPr lang="de-AT" sz="1000" dirty="0">
                <a:solidFill>
                  <a:schemeClr val="bg1"/>
                </a:solidFill>
              </a:rPr>
              <a:t> zu Übung </a:t>
            </a:r>
          </a:p>
          <a:p>
            <a:r>
              <a:rPr lang="de-AT" sz="1000" dirty="0">
                <a:solidFill>
                  <a:schemeClr val="bg1"/>
                </a:solidFill>
              </a:rPr>
              <a:t>„Barbie mit menschlicher Figur?“</a:t>
            </a:r>
          </a:p>
          <a:p>
            <a:r>
              <a:rPr lang="de-AT" sz="800" dirty="0">
                <a:solidFill>
                  <a:schemeClr val="bg1"/>
                </a:solidFill>
              </a:rPr>
              <a:t> x-</a:t>
            </a:r>
            <a:r>
              <a:rPr lang="de-AT" sz="800" dirty="0" err="1">
                <a:solidFill>
                  <a:schemeClr val="bg1"/>
                </a:solidFill>
              </a:rPr>
              <a:t>act</a:t>
            </a:r>
            <a:r>
              <a:rPr lang="de-AT" sz="800" dirty="0">
                <a:solidFill>
                  <a:schemeClr val="bg1"/>
                </a:solidFill>
              </a:rPr>
              <a:t> Essstörungen, S. 64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0112B18-D1D1-3F10-2003-7D306C315E3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20984697">
            <a:off x="1051118" y="499388"/>
            <a:ext cx="6140416" cy="4502971"/>
          </a:xfrm>
          <a:prstGeom prst="rect">
            <a:avLst/>
          </a:prstGeom>
          <a:effectLst>
            <a:outerShdw blurRad="161248" dist="102104" dir="7995675" algn="ctr" rotWithShape="0">
              <a:schemeClr val="tx1">
                <a:alpha val="67719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680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472</Words>
  <Application>Microsoft Macintosh PowerPoint</Application>
  <PresentationFormat>Bildschirmpräsentation (16:9)</PresentationFormat>
  <Paragraphs>59</Paragraphs>
  <Slides>8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2" baseType="lpstr">
      <vt:lpstr>Arial</vt:lpstr>
      <vt:lpstr>Calibri</vt:lpstr>
      <vt:lpstr>Segoe Script</vt:lpstr>
      <vt:lpstr>Office</vt:lpstr>
      <vt:lpstr>MITEINANDER  Schule gestalten  -  für ein positives (Köper-)Selbstbild und zur  Reduktion des Gewichtsstigmas</vt:lpstr>
      <vt:lpstr>PowerPoint-Präsentation</vt:lpstr>
      <vt:lpstr>Die wichtigsten Aufgaben schulischer Suchtprävention </vt:lpstr>
      <vt:lpstr>Netzwerk | Institut Suchtprävention</vt:lpstr>
      <vt:lpstr>Ziele</vt:lpstr>
      <vt:lpstr>Ziele</vt:lpstr>
      <vt:lpstr>Ziele</vt:lpstr>
      <vt:lpstr> Danke für die Aufmerksamkeit!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Helene Traxler - Institut Suchtprävention</dc:creator>
  <cp:lastModifiedBy>Helene Traxler - Institut Suchtprävention</cp:lastModifiedBy>
  <cp:revision>30</cp:revision>
  <dcterms:created xsi:type="dcterms:W3CDTF">2023-01-18T09:19:21Z</dcterms:created>
  <dcterms:modified xsi:type="dcterms:W3CDTF">2023-10-17T12:43:33Z</dcterms:modified>
</cp:coreProperties>
</file>