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70" r:id="rId4"/>
    <p:sldId id="269" r:id="rId5"/>
    <p:sldId id="290" r:id="rId6"/>
    <p:sldId id="291" r:id="rId7"/>
    <p:sldId id="293" r:id="rId8"/>
    <p:sldId id="271" r:id="rId9"/>
    <p:sldId id="257" r:id="rId10"/>
    <p:sldId id="267" r:id="rId11"/>
    <p:sldId id="260" r:id="rId12"/>
    <p:sldId id="261" r:id="rId13"/>
    <p:sldId id="263" r:id="rId14"/>
    <p:sldId id="288" r:id="rId15"/>
    <p:sldId id="289" r:id="rId16"/>
    <p:sldId id="294" r:id="rId17"/>
    <p:sldId id="292" r:id="rId18"/>
    <p:sldId id="275" r:id="rId19"/>
    <p:sldId id="266" r:id="rId20"/>
    <p:sldId id="287" r:id="rId21"/>
    <p:sldId id="282" r:id="rId22"/>
    <p:sldId id="262" r:id="rId23"/>
    <p:sldId id="284" r:id="rId24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0C41E-D713-4C0B-92BE-E59BC2FD0312}" v="1" dt="2023-10-17T09:05:52.6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120"/>
      </p:cViewPr>
      <p:guideLst>
        <p:guide orient="horz" pos="66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ostad, Stein" userId="826457f7-573f-4558-9a74-a4232202e175" providerId="ADAL" clId="{F555EC8C-7FB1-4D3F-85CD-629DA5EC6A4A}"/>
    <pc:docChg chg="mod modSld modMainMaster">
      <pc:chgData name="Frostad, Stein" userId="826457f7-573f-4558-9a74-a4232202e175" providerId="ADAL" clId="{F555EC8C-7FB1-4D3F-85CD-629DA5EC6A4A}" dt="2023-10-17T08:50:48.819" v="5" actId="20577"/>
      <pc:docMkLst>
        <pc:docMk/>
      </pc:docMkLst>
      <pc:sldChg chg="modSp mod">
        <pc:chgData name="Frostad, Stein" userId="826457f7-573f-4558-9a74-a4232202e175" providerId="ADAL" clId="{F555EC8C-7FB1-4D3F-85CD-629DA5EC6A4A}" dt="2023-10-17T08:50:48.819" v="5" actId="20577"/>
        <pc:sldMkLst>
          <pc:docMk/>
          <pc:sldMk cId="556129266" sldId="287"/>
        </pc:sldMkLst>
        <pc:spChg chg="mod">
          <ac:chgData name="Frostad, Stein" userId="826457f7-573f-4558-9a74-a4232202e175" providerId="ADAL" clId="{F555EC8C-7FB1-4D3F-85CD-629DA5EC6A4A}" dt="2023-10-17T08:50:48.819" v="5" actId="20577"/>
          <ac:spMkLst>
            <pc:docMk/>
            <pc:sldMk cId="556129266" sldId="287"/>
            <ac:spMk id="2" creationId="{FB3DD17C-E56B-6968-A209-5D1320235FC6}"/>
          </ac:spMkLst>
        </pc:spChg>
      </pc:sldChg>
      <pc:sldMasterChg chg="delSp mod">
        <pc:chgData name="Frostad, Stein" userId="826457f7-573f-4558-9a74-a4232202e175" providerId="ADAL" clId="{F555EC8C-7FB1-4D3F-85CD-629DA5EC6A4A}" dt="2023-10-17T08:50:29.597" v="1" actId="33475"/>
        <pc:sldMasterMkLst>
          <pc:docMk/>
          <pc:sldMasterMk cId="3547824676" sldId="2147483648"/>
        </pc:sldMasterMkLst>
        <pc:spChg chg="del">
          <ac:chgData name="Frostad, Stein" userId="826457f7-573f-4558-9a74-a4232202e175" providerId="ADAL" clId="{F555EC8C-7FB1-4D3F-85CD-629DA5EC6A4A}" dt="2023-10-17T08:50:29.597" v="1" actId="33475"/>
          <ac:spMkLst>
            <pc:docMk/>
            <pc:sldMasterMk cId="3547824676" sldId="2147483648"/>
            <ac:spMk id="8" creationId="{31E23834-8EFA-6B14-1F87-4A8EEB9F1F1A}"/>
          </ac:spMkLst>
        </pc:spChg>
      </pc:sldMasterChg>
    </pc:docChg>
  </pc:docChgLst>
  <pc:docChgLst>
    <pc:chgData name="Frostad, Stein" userId="826457f7-573f-4558-9a74-a4232202e175" providerId="ADAL" clId="{3460C41E-D713-4C0B-92BE-E59BC2FD0312}"/>
    <pc:docChg chg="custSel addSld modSld">
      <pc:chgData name="Frostad, Stein" userId="826457f7-573f-4558-9a74-a4232202e175" providerId="ADAL" clId="{3460C41E-D713-4C0B-92BE-E59BC2FD0312}" dt="2023-10-17T09:17:05.170" v="443" actId="20577"/>
      <pc:docMkLst>
        <pc:docMk/>
      </pc:docMkLst>
      <pc:sldChg chg="modSp add mod">
        <pc:chgData name="Frostad, Stein" userId="826457f7-573f-4558-9a74-a4232202e175" providerId="ADAL" clId="{3460C41E-D713-4C0B-92BE-E59BC2FD0312}" dt="2023-10-17T09:17:05.170" v="443" actId="20577"/>
        <pc:sldMkLst>
          <pc:docMk/>
          <pc:sldMk cId="2559532499" sldId="262"/>
        </pc:sldMkLst>
        <pc:spChg chg="mod">
          <ac:chgData name="Frostad, Stein" userId="826457f7-573f-4558-9a74-a4232202e175" providerId="ADAL" clId="{3460C41E-D713-4C0B-92BE-E59BC2FD0312}" dt="2023-10-17T09:17:05.170" v="443" actId="20577"/>
          <ac:spMkLst>
            <pc:docMk/>
            <pc:sldMk cId="2559532499" sldId="262"/>
            <ac:spMk id="3" creationId="{00000000-0000-0000-0000-000000000000}"/>
          </ac:spMkLst>
        </pc:spChg>
      </pc:sldChg>
      <pc:sldChg chg="modSp mod">
        <pc:chgData name="Frostad, Stein" userId="826457f7-573f-4558-9a74-a4232202e175" providerId="ADAL" clId="{3460C41E-D713-4C0B-92BE-E59BC2FD0312}" dt="2023-10-17T08:58:59.024" v="97" actId="20577"/>
        <pc:sldMkLst>
          <pc:docMk/>
          <pc:sldMk cId="915434291" sldId="267"/>
        </pc:sldMkLst>
        <pc:spChg chg="mod">
          <ac:chgData name="Frostad, Stein" userId="826457f7-573f-4558-9a74-a4232202e175" providerId="ADAL" clId="{3460C41E-D713-4C0B-92BE-E59BC2FD0312}" dt="2023-10-17T08:58:59.024" v="97" actId="20577"/>
          <ac:spMkLst>
            <pc:docMk/>
            <pc:sldMk cId="915434291" sldId="267"/>
            <ac:spMk id="2" creationId="{00000000-0000-0000-0000-000000000000}"/>
          </ac:spMkLst>
        </pc:spChg>
      </pc:sldChg>
      <pc:sldChg chg="modSp mod">
        <pc:chgData name="Frostad, Stein" userId="826457f7-573f-4558-9a74-a4232202e175" providerId="ADAL" clId="{3460C41E-D713-4C0B-92BE-E59BC2FD0312}" dt="2023-10-17T09:01:38.722" v="210" actId="20577"/>
        <pc:sldMkLst>
          <pc:docMk/>
          <pc:sldMk cId="556129266" sldId="287"/>
        </pc:sldMkLst>
        <pc:spChg chg="mod">
          <ac:chgData name="Frostad, Stein" userId="826457f7-573f-4558-9a74-a4232202e175" providerId="ADAL" clId="{3460C41E-D713-4C0B-92BE-E59BC2FD0312}" dt="2023-10-17T09:01:38.722" v="210" actId="20577"/>
          <ac:spMkLst>
            <pc:docMk/>
            <pc:sldMk cId="556129266" sldId="287"/>
            <ac:spMk id="2" creationId="{FB3DD17C-E56B-6968-A209-5D1320235FC6}"/>
          </ac:spMkLst>
        </pc:spChg>
      </pc:sldChg>
      <pc:sldChg chg="modSp mod">
        <pc:chgData name="Frostad, Stein" userId="826457f7-573f-4558-9a74-a4232202e175" providerId="ADAL" clId="{3460C41E-D713-4C0B-92BE-E59BC2FD0312}" dt="2023-10-17T08:57:21.878" v="5" actId="20577"/>
        <pc:sldMkLst>
          <pc:docMk/>
          <pc:sldMk cId="731031349" sldId="291"/>
        </pc:sldMkLst>
        <pc:spChg chg="mod">
          <ac:chgData name="Frostad, Stein" userId="826457f7-573f-4558-9a74-a4232202e175" providerId="ADAL" clId="{3460C41E-D713-4C0B-92BE-E59BC2FD0312}" dt="2023-10-17T08:57:21.878" v="5" actId="20577"/>
          <ac:spMkLst>
            <pc:docMk/>
            <pc:sldMk cId="731031349" sldId="291"/>
            <ac:spMk id="2" creationId="{48C5E8C3-66FE-9E7A-469E-ABB5EEA03FE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633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862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08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899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035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8416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22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3583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318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351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76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C1D9-2CBC-4ECE-AB2A-EF7B6E8D9167}" type="datetimeFigureOut">
              <a:rPr lang="nb-NO" smtClean="0"/>
              <a:t>17.10.2023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DC01-3E71-4499-B836-3C2E9AEDE7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782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194444" y="225632"/>
            <a:ext cx="11170241" cy="10556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3600" b="1" dirty="0"/>
          </a:p>
          <a:p>
            <a:r>
              <a:rPr lang="nb-NO" sz="3600" b="1" dirty="0" err="1"/>
              <a:t>Outpatient</a:t>
            </a:r>
            <a:r>
              <a:rPr lang="nb-NO" sz="3600" b="1" dirty="0"/>
              <a:t> </a:t>
            </a:r>
            <a:r>
              <a:rPr lang="nb-NO" sz="3600" b="1" dirty="0" err="1"/>
              <a:t>treatment</a:t>
            </a:r>
            <a:r>
              <a:rPr lang="nb-NO" sz="3600" b="1" dirty="0"/>
              <a:t> </a:t>
            </a:r>
            <a:r>
              <a:rPr lang="nb-NO" sz="3600" b="1" dirty="0" err="1"/>
              <a:t>of</a:t>
            </a:r>
            <a:r>
              <a:rPr lang="nb-NO" sz="3600" b="1" dirty="0"/>
              <a:t> severe and </a:t>
            </a:r>
            <a:r>
              <a:rPr lang="nb-NO" sz="3600" b="1" dirty="0" err="1"/>
              <a:t>extreme</a:t>
            </a:r>
            <a:r>
              <a:rPr lang="nb-NO" sz="3600" b="1" dirty="0"/>
              <a:t> </a:t>
            </a:r>
            <a:r>
              <a:rPr lang="nb-NO" sz="3600" b="1" dirty="0" err="1"/>
              <a:t>anorexia</a:t>
            </a:r>
            <a:r>
              <a:rPr lang="nb-NO" sz="3600" b="1" dirty="0"/>
              <a:t> </a:t>
            </a:r>
            <a:r>
              <a:rPr lang="nb-NO" sz="3600" b="1" dirty="0" err="1"/>
              <a:t>nervosa</a:t>
            </a:r>
            <a:endParaRPr lang="nb-NO" sz="3600" b="1" dirty="0"/>
          </a:p>
          <a:p>
            <a:endParaRPr lang="nb-NO" sz="3600" b="1" dirty="0"/>
          </a:p>
          <a:p>
            <a:endParaRPr lang="nb-NO" sz="3600" b="1" dirty="0"/>
          </a:p>
          <a:p>
            <a:endParaRPr lang="nb-NO" sz="3600" b="1" dirty="0"/>
          </a:p>
          <a:p>
            <a:pPr algn="r"/>
            <a:r>
              <a:rPr lang="nb-NO" sz="2400" dirty="0"/>
              <a:t>Stein Frostad MD </a:t>
            </a:r>
            <a:r>
              <a:rPr lang="nb-NO" sz="2400" dirty="0" err="1"/>
              <a:t>PhD</a:t>
            </a:r>
            <a:endParaRPr lang="nb-NO" sz="2400" dirty="0"/>
          </a:p>
          <a:p>
            <a:pPr algn="r"/>
            <a:r>
              <a:rPr lang="nb-NO" sz="2400" dirty="0" err="1"/>
              <a:t>Specialist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internal</a:t>
            </a:r>
            <a:r>
              <a:rPr lang="nb-NO" sz="2400" dirty="0"/>
              <a:t> </a:t>
            </a:r>
            <a:r>
              <a:rPr lang="nb-NO" sz="2400" dirty="0" err="1"/>
              <a:t>medicine</a:t>
            </a:r>
            <a:r>
              <a:rPr lang="nb-NO" sz="2400" dirty="0"/>
              <a:t> and </a:t>
            </a:r>
            <a:r>
              <a:rPr lang="nb-NO" sz="2400" dirty="0" err="1"/>
              <a:t>endocrinology</a:t>
            </a:r>
            <a:endParaRPr lang="nb-NO" sz="2400" dirty="0"/>
          </a:p>
          <a:p>
            <a:pPr algn="r"/>
            <a:r>
              <a:rPr lang="nb-NO" sz="2400" dirty="0"/>
              <a:t>Senior </a:t>
            </a:r>
            <a:r>
              <a:rPr lang="nb-NO" sz="2400" dirty="0" err="1"/>
              <a:t>consultant</a:t>
            </a:r>
            <a:r>
              <a:rPr lang="nb-NO" sz="2400" dirty="0"/>
              <a:t> and </a:t>
            </a:r>
            <a:r>
              <a:rPr lang="nb-NO" sz="2400" dirty="0" err="1"/>
              <a:t>eating</a:t>
            </a:r>
            <a:r>
              <a:rPr lang="nb-NO" sz="2400" dirty="0"/>
              <a:t> </a:t>
            </a:r>
            <a:r>
              <a:rPr lang="nb-NO" sz="2400" dirty="0" err="1"/>
              <a:t>disorder</a:t>
            </a:r>
            <a:r>
              <a:rPr lang="nb-NO" sz="2400" dirty="0"/>
              <a:t> </a:t>
            </a:r>
            <a:r>
              <a:rPr lang="nb-NO" sz="2400" dirty="0" err="1"/>
              <a:t>researcher</a:t>
            </a:r>
            <a:endParaRPr lang="nb-NO" sz="2400" dirty="0"/>
          </a:p>
          <a:p>
            <a:pPr algn="r"/>
            <a:r>
              <a:rPr lang="nb-NO" sz="2400" dirty="0"/>
              <a:t>Haukeland </a:t>
            </a:r>
            <a:r>
              <a:rPr lang="nb-NO" sz="2400" dirty="0" err="1"/>
              <a:t>University</a:t>
            </a:r>
            <a:r>
              <a:rPr lang="nb-NO" sz="2400" dirty="0"/>
              <a:t> Hospital </a:t>
            </a:r>
          </a:p>
          <a:p>
            <a:pPr algn="r"/>
            <a:r>
              <a:rPr lang="nb-NO" sz="2400" dirty="0"/>
              <a:t>Scientific leader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the</a:t>
            </a:r>
            <a:r>
              <a:rPr lang="nb-NO" sz="2400" dirty="0"/>
              <a:t> regional unit for </a:t>
            </a:r>
            <a:r>
              <a:rPr lang="nb-NO" sz="2400" dirty="0" err="1"/>
              <a:t>eating</a:t>
            </a:r>
            <a:r>
              <a:rPr lang="nb-NO" sz="2400" dirty="0"/>
              <a:t> </a:t>
            </a:r>
            <a:r>
              <a:rPr lang="nb-NO" sz="2400" dirty="0" err="1"/>
              <a:t>disorders</a:t>
            </a:r>
            <a:r>
              <a:rPr lang="nb-NO" sz="2400" dirty="0"/>
              <a:t> for Western Norway 2005-2018</a:t>
            </a:r>
          </a:p>
          <a:p>
            <a:pPr algn="r"/>
            <a:r>
              <a:rPr lang="nb-NO" sz="2400" dirty="0" err="1"/>
              <a:t>Member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main</a:t>
            </a:r>
            <a:r>
              <a:rPr lang="nb-NO" sz="2400" dirty="0"/>
              <a:t> </a:t>
            </a:r>
            <a:r>
              <a:rPr lang="nb-NO" sz="2400" dirty="0" err="1"/>
              <a:t>working</a:t>
            </a:r>
            <a:r>
              <a:rPr lang="nb-NO" sz="2400" dirty="0"/>
              <a:t> </a:t>
            </a:r>
            <a:r>
              <a:rPr lang="nb-NO" sz="2400" dirty="0" err="1"/>
              <a:t>group</a:t>
            </a:r>
            <a:r>
              <a:rPr lang="nb-NO" sz="2400" dirty="0"/>
              <a:t> for Norwegian guidelines for </a:t>
            </a:r>
            <a:r>
              <a:rPr lang="nb-NO" sz="2400" dirty="0" err="1"/>
              <a:t>eating</a:t>
            </a:r>
            <a:r>
              <a:rPr lang="nb-NO" sz="2400" dirty="0"/>
              <a:t> </a:t>
            </a:r>
            <a:r>
              <a:rPr lang="nb-NO" sz="2400" dirty="0" err="1"/>
              <a:t>disorders</a:t>
            </a:r>
            <a:r>
              <a:rPr lang="nb-NO" sz="2400" dirty="0"/>
              <a:t> 2017 </a:t>
            </a:r>
          </a:p>
          <a:p>
            <a:pPr algn="r"/>
            <a:r>
              <a:rPr lang="nb-NO" sz="2400" dirty="0"/>
              <a:t>Bergen Norway  </a:t>
            </a:r>
          </a:p>
          <a:p>
            <a:endParaRPr lang="nb-NO" sz="3600" b="1" dirty="0"/>
          </a:p>
          <a:p>
            <a:pPr algn="r"/>
            <a:endParaRPr lang="nb-NO" sz="2400" dirty="0"/>
          </a:p>
          <a:p>
            <a:pPr algn="r"/>
            <a:endParaRPr lang="nb-NO" sz="3600" b="1" dirty="0"/>
          </a:p>
          <a:p>
            <a:pPr algn="r"/>
            <a:endParaRPr lang="nb-NO" sz="3600" b="1" dirty="0"/>
          </a:p>
          <a:p>
            <a:endParaRPr lang="nb-NO" sz="3600" b="1" dirty="0"/>
          </a:p>
          <a:p>
            <a:endParaRPr lang="nb-NO" sz="3600" b="1" dirty="0"/>
          </a:p>
          <a:p>
            <a:endParaRPr lang="nb-NO" sz="3600" b="1" dirty="0"/>
          </a:p>
          <a:p>
            <a:endParaRPr lang="nb-NO" sz="3600" b="1" dirty="0"/>
          </a:p>
          <a:p>
            <a:endParaRPr lang="nb-NO" sz="2000" b="1" dirty="0"/>
          </a:p>
        </p:txBody>
      </p:sp>
    </p:spTree>
    <p:extLst>
      <p:ext uri="{BB962C8B-B14F-4D97-AF65-F5344CB8AC3E}">
        <p14:creationId xmlns:p14="http://schemas.microsoft.com/office/powerpoint/2010/main" val="1574048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271482" y="836642"/>
            <a:ext cx="119205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/>
              <a:t>CBT-E for severe and extreme anorexia nervosa in an outpatient clinic</a:t>
            </a:r>
          </a:p>
          <a:p>
            <a:endParaRPr lang="nb-NO" sz="2800"/>
          </a:p>
          <a:p>
            <a:endParaRPr lang="nb-NO" sz="2800"/>
          </a:p>
          <a:p>
            <a:r>
              <a:rPr lang="nb-NO" sz="2800"/>
              <a:t>Previously</a:t>
            </a:r>
            <a:r>
              <a:rPr lang="nb-NO" sz="2800" dirty="0"/>
              <a:t>, </a:t>
            </a:r>
            <a:r>
              <a:rPr lang="nb-NO" sz="2800" dirty="0" err="1"/>
              <a:t>several</a:t>
            </a:r>
            <a:r>
              <a:rPr lang="nb-NO" sz="2800" dirty="0"/>
              <a:t> studies </a:t>
            </a:r>
            <a:r>
              <a:rPr lang="nb-NO" sz="2800" dirty="0" err="1"/>
              <a:t>on</a:t>
            </a:r>
            <a:r>
              <a:rPr lang="nb-NO" sz="2800" dirty="0"/>
              <a:t> </a:t>
            </a:r>
            <a:r>
              <a:rPr lang="nb-NO" sz="2800" dirty="0" err="1"/>
              <a:t>outpatient</a:t>
            </a:r>
            <a:r>
              <a:rPr lang="nb-NO" sz="2800" dirty="0"/>
              <a:t> </a:t>
            </a:r>
            <a:r>
              <a:rPr lang="nb-NO" sz="2800" dirty="0" err="1"/>
              <a:t>treatment</a:t>
            </a:r>
            <a:r>
              <a:rPr lang="nb-NO" sz="2800" dirty="0"/>
              <a:t> have </a:t>
            </a:r>
            <a:r>
              <a:rPr lang="nb-NO" sz="2800" dirty="0" err="1"/>
              <a:t>included</a:t>
            </a:r>
            <a:r>
              <a:rPr lang="nb-NO" sz="2800" dirty="0"/>
              <a:t> </a:t>
            </a:r>
            <a:r>
              <a:rPr lang="nb-NO" sz="2800" dirty="0" err="1"/>
              <a:t>patients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severe and </a:t>
            </a:r>
            <a:r>
              <a:rPr lang="nb-NO" sz="2800" dirty="0" err="1"/>
              <a:t>extreme</a:t>
            </a:r>
            <a:r>
              <a:rPr lang="nb-NO" sz="2800" dirty="0"/>
              <a:t> </a:t>
            </a:r>
            <a:r>
              <a:rPr lang="nb-NO" sz="2800" dirty="0" err="1"/>
              <a:t>anorexia</a:t>
            </a:r>
            <a:r>
              <a:rPr lang="nb-NO" sz="2800" dirty="0"/>
              <a:t> </a:t>
            </a:r>
            <a:r>
              <a:rPr lang="nb-NO" sz="2800" dirty="0" err="1"/>
              <a:t>nervosa</a:t>
            </a:r>
            <a:r>
              <a:rPr lang="nb-NO" sz="2800" dirty="0"/>
              <a:t> </a:t>
            </a:r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915434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2"/>
          <p:cNvSpPr txBox="1"/>
          <p:nvPr/>
        </p:nvSpPr>
        <p:spPr>
          <a:xfrm>
            <a:off x="548641" y="682960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2013: </a:t>
            </a:r>
          </a:p>
        </p:txBody>
      </p:sp>
      <p:sp>
        <p:nvSpPr>
          <p:cNvPr id="4" name="TekstSylinder 3"/>
          <p:cNvSpPr txBox="1"/>
          <p:nvPr/>
        </p:nvSpPr>
        <p:spPr>
          <a:xfrm>
            <a:off x="515129" y="5124474"/>
            <a:ext cx="10469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99 </a:t>
            </a:r>
            <a:r>
              <a:rPr lang="nb-NO" sz="2400" dirty="0" err="1"/>
              <a:t>patients</a:t>
            </a:r>
            <a:r>
              <a:rPr lang="nb-NO" sz="2400" dirty="0"/>
              <a:t> </a:t>
            </a:r>
            <a:r>
              <a:rPr lang="nb-NO" sz="2400" dirty="0" err="1"/>
              <a:t>were</a:t>
            </a:r>
            <a:r>
              <a:rPr lang="nb-NO" sz="2400" dirty="0"/>
              <a:t> </a:t>
            </a:r>
            <a:r>
              <a:rPr lang="nb-NO" sz="2400" dirty="0" err="1"/>
              <a:t>recruited</a:t>
            </a:r>
            <a:r>
              <a:rPr lang="nb-NO" sz="2400" dirty="0"/>
              <a:t> to </a:t>
            </a:r>
            <a:r>
              <a:rPr lang="nb-NO" sz="2400" dirty="0" err="1"/>
              <a:t>outpatient</a:t>
            </a:r>
            <a:r>
              <a:rPr lang="nb-NO" sz="2400" dirty="0"/>
              <a:t> </a:t>
            </a:r>
            <a:r>
              <a:rPr lang="nb-NO" sz="2400" dirty="0" err="1"/>
              <a:t>treatment</a:t>
            </a:r>
            <a:endParaRPr lang="nb-NO" sz="2400" dirty="0"/>
          </a:p>
          <a:p>
            <a:endParaRPr lang="nb-NO" sz="2400" dirty="0"/>
          </a:p>
          <a:p>
            <a:r>
              <a:rPr lang="nb-NO" sz="2400" dirty="0"/>
              <a:t>The </a:t>
            </a:r>
            <a:r>
              <a:rPr lang="nb-NO" sz="2400" dirty="0" err="1"/>
              <a:t>Italian</a:t>
            </a:r>
            <a:r>
              <a:rPr lang="nb-NO" sz="2400" dirty="0"/>
              <a:t> sample (45 </a:t>
            </a:r>
            <a:r>
              <a:rPr lang="nb-NO" sz="2400" dirty="0" err="1"/>
              <a:t>patients</a:t>
            </a:r>
            <a:r>
              <a:rPr lang="nb-NO" sz="2400" dirty="0"/>
              <a:t> </a:t>
            </a:r>
            <a:r>
              <a:rPr lang="nb-NO" sz="2400" dirty="0" err="1"/>
              <a:t>with</a:t>
            </a:r>
            <a:r>
              <a:rPr lang="nb-NO" sz="2400" dirty="0"/>
              <a:t> </a:t>
            </a:r>
            <a:r>
              <a:rPr lang="nb-NO" sz="2400" dirty="0" err="1"/>
              <a:t>mean</a:t>
            </a:r>
            <a:r>
              <a:rPr lang="nb-NO" sz="2400" dirty="0"/>
              <a:t> BMI 15,7 kg/m</a:t>
            </a:r>
            <a:r>
              <a:rPr lang="nb-NO" sz="2400" baseline="30000" dirty="0"/>
              <a:t>2</a:t>
            </a:r>
            <a:r>
              <a:rPr lang="nb-NO" sz="2400" dirty="0"/>
              <a:t>)</a:t>
            </a:r>
          </a:p>
          <a:p>
            <a:r>
              <a:rPr lang="nb-NO" sz="2400" dirty="0" err="1"/>
              <a:t>also</a:t>
            </a:r>
            <a:r>
              <a:rPr lang="nb-NO" sz="2400" dirty="0"/>
              <a:t> </a:t>
            </a:r>
            <a:r>
              <a:rPr lang="nb-NO" sz="2400" dirty="0" err="1"/>
              <a:t>included</a:t>
            </a:r>
            <a:r>
              <a:rPr lang="nb-NO" sz="2400" dirty="0"/>
              <a:t> </a:t>
            </a:r>
            <a:r>
              <a:rPr lang="nb-NO" sz="2400" dirty="0" err="1"/>
              <a:t>patient</a:t>
            </a:r>
            <a:r>
              <a:rPr lang="nb-NO" sz="2400" dirty="0"/>
              <a:t> </a:t>
            </a:r>
            <a:r>
              <a:rPr lang="nb-NO" sz="2400" dirty="0" err="1"/>
              <a:t>with</a:t>
            </a:r>
            <a:r>
              <a:rPr lang="nb-NO" sz="2400" dirty="0"/>
              <a:t> severe and </a:t>
            </a:r>
            <a:r>
              <a:rPr lang="nb-NO" sz="2400" dirty="0" err="1"/>
              <a:t>extreme</a:t>
            </a:r>
            <a:r>
              <a:rPr lang="nb-NO" sz="2400" dirty="0"/>
              <a:t> </a:t>
            </a:r>
            <a:r>
              <a:rPr lang="nb-NO" sz="2400" dirty="0" err="1"/>
              <a:t>anorexia</a:t>
            </a:r>
            <a:r>
              <a:rPr lang="nb-NO" sz="2400" dirty="0"/>
              <a:t> </a:t>
            </a:r>
            <a:r>
              <a:rPr lang="nb-NO" sz="2400" dirty="0" err="1"/>
              <a:t>nervosa</a:t>
            </a:r>
            <a:endParaRPr lang="nb-NO" sz="2400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50" y="1354828"/>
            <a:ext cx="11534775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04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28" y="1164287"/>
            <a:ext cx="10734675" cy="3448050"/>
          </a:xfrm>
          <a:prstGeom prst="rect">
            <a:avLst/>
          </a:prstGeom>
        </p:spPr>
      </p:pic>
      <p:sp>
        <p:nvSpPr>
          <p:cNvPr id="4" name="TekstSylinder 3"/>
          <p:cNvSpPr txBox="1"/>
          <p:nvPr/>
        </p:nvSpPr>
        <p:spPr>
          <a:xfrm>
            <a:off x="492981" y="51683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2020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445273" y="4770782"/>
            <a:ext cx="7099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30 </a:t>
            </a:r>
            <a:r>
              <a:rPr lang="nb-NO" sz="2400" dirty="0" err="1"/>
              <a:t>patients</a:t>
            </a:r>
            <a:r>
              <a:rPr lang="nb-NO" sz="2400" dirty="0"/>
              <a:t> </a:t>
            </a:r>
            <a:r>
              <a:rPr lang="nb-NO" sz="2400" dirty="0" err="1"/>
              <a:t>with</a:t>
            </a:r>
            <a:r>
              <a:rPr lang="nb-NO" sz="2400" dirty="0"/>
              <a:t> severe and </a:t>
            </a:r>
            <a:r>
              <a:rPr lang="nb-NO" sz="2400" dirty="0" err="1"/>
              <a:t>extreme</a:t>
            </a:r>
            <a:r>
              <a:rPr lang="nb-NO" sz="2400" dirty="0"/>
              <a:t> </a:t>
            </a:r>
            <a:r>
              <a:rPr lang="nb-NO" sz="2400" dirty="0" err="1"/>
              <a:t>anorexia</a:t>
            </a:r>
            <a:r>
              <a:rPr lang="nb-NO" sz="2400" dirty="0"/>
              <a:t> </a:t>
            </a:r>
            <a:r>
              <a:rPr lang="nb-NO" sz="2400" dirty="0" err="1"/>
              <a:t>nervosa</a:t>
            </a:r>
            <a:r>
              <a:rPr lang="nb-NO" sz="2400" dirty="0"/>
              <a:t> </a:t>
            </a:r>
          </a:p>
          <a:p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2965030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630804" y="2482185"/>
            <a:ext cx="106202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800" dirty="0"/>
              <a:t>66 % </a:t>
            </a:r>
            <a:r>
              <a:rPr lang="nb-NO" sz="2800" dirty="0" err="1"/>
              <a:t>completed</a:t>
            </a:r>
            <a:r>
              <a:rPr lang="nb-NO" sz="2800" dirty="0"/>
              <a:t>: </a:t>
            </a:r>
          </a:p>
          <a:p>
            <a:endParaRPr lang="nb-NO" sz="2800" dirty="0"/>
          </a:p>
          <a:p>
            <a:r>
              <a:rPr lang="nb-NO" sz="2800" dirty="0" err="1"/>
              <a:t>Mean</a:t>
            </a:r>
            <a:r>
              <a:rPr lang="nb-NO" sz="2800" dirty="0"/>
              <a:t> BMI at start BMI = 15,1 </a:t>
            </a:r>
          </a:p>
          <a:p>
            <a:endParaRPr lang="nb-NO" sz="2800" dirty="0"/>
          </a:p>
          <a:p>
            <a:r>
              <a:rPr lang="nb-NO" sz="2800" dirty="0" err="1"/>
              <a:t>Mean</a:t>
            </a:r>
            <a:r>
              <a:rPr lang="nb-NO" sz="2800" dirty="0"/>
              <a:t> BMI at end </a:t>
            </a:r>
            <a:r>
              <a:rPr lang="nb-NO" sz="2800" dirty="0" err="1"/>
              <a:t>of</a:t>
            </a:r>
            <a:r>
              <a:rPr lang="nb-NO" sz="2800" dirty="0"/>
              <a:t> </a:t>
            </a:r>
            <a:r>
              <a:rPr lang="nb-NO" sz="2800" dirty="0" err="1"/>
              <a:t>treatment</a:t>
            </a:r>
            <a:r>
              <a:rPr lang="nb-NO" sz="2800" dirty="0"/>
              <a:t> and at 60 </a:t>
            </a:r>
            <a:r>
              <a:rPr lang="nb-NO" sz="2800" dirty="0" err="1"/>
              <a:t>weeks</a:t>
            </a:r>
            <a:r>
              <a:rPr lang="nb-NO" sz="2800" dirty="0"/>
              <a:t> </a:t>
            </a:r>
            <a:r>
              <a:rPr lang="nb-NO" sz="2800" dirty="0" err="1"/>
              <a:t>follow</a:t>
            </a:r>
            <a:r>
              <a:rPr lang="nb-NO" sz="2800" dirty="0"/>
              <a:t>-up 19,0 kg/m</a:t>
            </a:r>
            <a:r>
              <a:rPr lang="nb-NO" sz="2800" baseline="30000" dirty="0"/>
              <a:t>2</a:t>
            </a:r>
          </a:p>
          <a:p>
            <a:endParaRPr lang="nb-NO" sz="2800" dirty="0"/>
          </a:p>
          <a:p>
            <a:r>
              <a:rPr lang="nb-NO" sz="2800" dirty="0"/>
              <a:t>Half </a:t>
            </a:r>
            <a:r>
              <a:rPr lang="nb-NO" sz="2800" dirty="0" err="1"/>
              <a:t>of</a:t>
            </a:r>
            <a:r>
              <a:rPr lang="nb-NO" sz="2800" dirty="0"/>
              <a:t> </a:t>
            </a:r>
            <a:r>
              <a:rPr lang="nb-NO" sz="2800" dirty="0" err="1"/>
              <a:t>the</a:t>
            </a:r>
            <a:r>
              <a:rPr lang="nb-NO" sz="2800" dirty="0"/>
              <a:t> </a:t>
            </a:r>
            <a:r>
              <a:rPr lang="nb-NO" sz="2800" dirty="0" err="1"/>
              <a:t>completers</a:t>
            </a:r>
            <a:r>
              <a:rPr lang="nb-NO" sz="2800" dirty="0"/>
              <a:t> </a:t>
            </a:r>
            <a:r>
              <a:rPr lang="nb-NO" sz="2800" dirty="0" err="1"/>
              <a:t>had</a:t>
            </a:r>
            <a:r>
              <a:rPr lang="nb-NO" sz="2800" dirty="0"/>
              <a:t> BMI &gt; 18,5 kg/m</a:t>
            </a:r>
            <a:r>
              <a:rPr lang="nb-NO" sz="2800" baseline="30000" dirty="0"/>
              <a:t>2</a:t>
            </a:r>
            <a:r>
              <a:rPr lang="nb-NO" sz="2800" dirty="0"/>
              <a:t> at end </a:t>
            </a:r>
            <a:r>
              <a:rPr lang="nb-NO" sz="2800" dirty="0" err="1"/>
              <a:t>of</a:t>
            </a:r>
            <a:r>
              <a:rPr lang="nb-NO" sz="2800" dirty="0"/>
              <a:t> </a:t>
            </a:r>
            <a:r>
              <a:rPr lang="nb-NO" sz="2800" dirty="0" err="1"/>
              <a:t>treatment</a:t>
            </a:r>
            <a:r>
              <a:rPr lang="nb-NO" sz="2800" dirty="0"/>
              <a:t> and </a:t>
            </a:r>
            <a:r>
              <a:rPr lang="nb-NO" sz="2800" dirty="0" err="1"/>
              <a:t>follow</a:t>
            </a:r>
            <a:r>
              <a:rPr lang="nb-NO" sz="2800" dirty="0"/>
              <a:t>-up</a:t>
            </a:r>
          </a:p>
        </p:txBody>
      </p:sp>
      <p:sp>
        <p:nvSpPr>
          <p:cNvPr id="3" name="Rektangel 2"/>
          <p:cNvSpPr/>
          <p:nvPr/>
        </p:nvSpPr>
        <p:spPr>
          <a:xfrm>
            <a:off x="598998" y="836385"/>
            <a:ext cx="106520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AdvTT6071803a.B"/>
              </a:rPr>
              <a:t>Enhanced cognitive behavior therapy for severe and extreme anorexia nervosa: An outpatient case series</a:t>
            </a:r>
            <a:r>
              <a:rPr lang="en-US" sz="3200" dirty="0">
                <a:latin typeface="AdvTT6071803a.B"/>
              </a:rPr>
              <a:t>, continued: 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3341333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C57058-0FF2-F783-72C7-9BEDE94B2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0"/>
            <a:ext cx="9895859" cy="660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89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A5EE55-2743-DBAE-2987-484099B37C48}"/>
              </a:ext>
            </a:extLst>
          </p:cNvPr>
          <p:cNvSpPr txBox="1"/>
          <p:nvPr/>
        </p:nvSpPr>
        <p:spPr>
          <a:xfrm>
            <a:off x="352876" y="411118"/>
            <a:ext cx="9244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b="1" dirty="0"/>
              <a:t>Western Norway Health Region serving 1 million inhabitants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7BE717-9EE2-821B-0715-3443A1BBB182}"/>
              </a:ext>
            </a:extLst>
          </p:cNvPr>
          <p:cNvSpPr txBox="1"/>
          <p:nvPr/>
        </p:nvSpPr>
        <p:spPr>
          <a:xfrm>
            <a:off x="256040" y="1393663"/>
            <a:ext cx="113747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/>
              <a:t>District psychiatric centers and child and adolescent outpatient clinics deliver</a:t>
            </a:r>
          </a:p>
          <a:p>
            <a:r>
              <a:rPr lang="en-NO" sz="2800" dirty="0"/>
              <a:t>first line specialist health care for anorexia nervosa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542988-F109-F5B2-4E00-46D0E08E280F}"/>
              </a:ext>
            </a:extLst>
          </p:cNvPr>
          <p:cNvSpPr txBox="1"/>
          <p:nvPr/>
        </p:nvSpPr>
        <p:spPr>
          <a:xfrm>
            <a:off x="238025" y="3111336"/>
            <a:ext cx="1174417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800" dirty="0"/>
              <a:t>Department for eating disorder (DED) at Haukeland University hospital</a:t>
            </a:r>
          </a:p>
          <a:p>
            <a:r>
              <a:rPr lang="en-NO" sz="2800" dirty="0"/>
              <a:t>regional unit for eating disorders:</a:t>
            </a:r>
          </a:p>
          <a:p>
            <a:endParaRPr lang="en-NO" sz="2800" dirty="0"/>
          </a:p>
          <a:p>
            <a:r>
              <a:rPr lang="en-NO" sz="2800" dirty="0"/>
              <a:t>accepts patients who are unable to benefit</a:t>
            </a:r>
          </a:p>
          <a:p>
            <a:r>
              <a:rPr lang="en-NO" sz="2800" dirty="0"/>
              <a:t>from health care at district psychiatric centers in Western Norway </a:t>
            </a:r>
          </a:p>
          <a:p>
            <a:endParaRPr lang="en-NO" sz="2800" dirty="0"/>
          </a:p>
          <a:p>
            <a:r>
              <a:rPr lang="en-NO" sz="2800" dirty="0"/>
              <a:t>2013 -2016: 173 patients with anorexia nervosa were referred to DED </a:t>
            </a:r>
          </a:p>
        </p:txBody>
      </p:sp>
    </p:spTree>
    <p:extLst>
      <p:ext uri="{BB962C8B-B14F-4D97-AF65-F5344CB8AC3E}">
        <p14:creationId xmlns:p14="http://schemas.microsoft.com/office/powerpoint/2010/main" val="4218472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flowchart of a flowchart&#10;&#10;Description automatically generated">
            <a:extLst>
              <a:ext uri="{FF2B5EF4-FFF2-40B4-BE49-F238E27FC236}">
                <a16:creationId xmlns:a16="http://schemas.microsoft.com/office/drawing/2014/main" id="{AD0E14BC-487C-9C1F-131C-F52AA0622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275" y="0"/>
            <a:ext cx="673745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C3FE7-8C48-3D4B-9546-CD6009B2DAF8}"/>
              </a:ext>
            </a:extLst>
          </p:cNvPr>
          <p:cNvSpPr txBox="1"/>
          <p:nvPr/>
        </p:nvSpPr>
        <p:spPr>
          <a:xfrm>
            <a:off x="214313" y="100013"/>
            <a:ext cx="3116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Patients with anorexia nervosa </a:t>
            </a:r>
          </a:p>
          <a:p>
            <a:r>
              <a:rPr lang="en-GB" dirty="0"/>
              <a:t>r</a:t>
            </a:r>
            <a:r>
              <a:rPr lang="en-NO" dirty="0"/>
              <a:t>eferred to DED 2013 - 2016</a:t>
            </a:r>
          </a:p>
        </p:txBody>
      </p:sp>
    </p:spTree>
    <p:extLst>
      <p:ext uri="{BB962C8B-B14F-4D97-AF65-F5344CB8AC3E}">
        <p14:creationId xmlns:p14="http://schemas.microsoft.com/office/powerpoint/2010/main" val="2752560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CD0F5B23-8A94-FC23-9F25-D237BD1A2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9" y="239712"/>
            <a:ext cx="9668884" cy="63785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BE6F46-2F90-3504-8816-E01383B5965D}"/>
              </a:ext>
            </a:extLst>
          </p:cNvPr>
          <p:cNvSpPr txBox="1"/>
          <p:nvPr/>
        </p:nvSpPr>
        <p:spPr>
          <a:xfrm>
            <a:off x="9777143" y="4643252"/>
            <a:ext cx="189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EDE-Q cutoff: 2.5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BF047C-AB7C-D063-2345-8C46061F7D22}"/>
              </a:ext>
            </a:extLst>
          </p:cNvPr>
          <p:cNvSpPr txBox="1"/>
          <p:nvPr/>
        </p:nvSpPr>
        <p:spPr>
          <a:xfrm>
            <a:off x="9777144" y="5630770"/>
            <a:ext cx="1664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CIA cutoff: 16 </a:t>
            </a:r>
          </a:p>
        </p:txBody>
      </p:sp>
    </p:spTree>
    <p:extLst>
      <p:ext uri="{BB962C8B-B14F-4D97-AF65-F5344CB8AC3E}">
        <p14:creationId xmlns:p14="http://schemas.microsoft.com/office/powerpoint/2010/main" val="665830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30233" y="105192"/>
            <a:ext cx="1193153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181A18"/>
                </a:solidFill>
                <a:cs typeface="Arial" panose="020B0604020202020204" pitchFamily="34" charset="0"/>
              </a:rPr>
              <a:t>Follow-up of non-completers</a:t>
            </a:r>
          </a:p>
          <a:p>
            <a:endParaRPr lang="en-GB" sz="3200" b="1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Only data on BMI and whether the non-completers were admitted to inpatient treatment the first year after premature end of treatment </a:t>
            </a:r>
          </a:p>
          <a:p>
            <a:endParaRPr lang="en-GB" sz="28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We were unable to find follow-up data on one of the non-completers</a:t>
            </a:r>
          </a:p>
          <a:p>
            <a:endParaRPr lang="en-GB" sz="28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All the other non-completers received health care in district psychiatric </a:t>
            </a:r>
            <a:r>
              <a:rPr lang="en-GB" sz="2800" dirty="0" err="1">
                <a:solidFill>
                  <a:srgbClr val="181A18"/>
                </a:solidFill>
                <a:cs typeface="Arial" panose="020B0604020202020204" pitchFamily="34" charset="0"/>
              </a:rPr>
              <a:t>centers</a:t>
            </a:r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 in Western Norway</a:t>
            </a:r>
          </a:p>
          <a:p>
            <a:endParaRPr lang="en-GB" sz="28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Five of the non-completer entered inpatient treatment the first year after premature end of treatment</a:t>
            </a:r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181A1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214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42" y="456067"/>
            <a:ext cx="11726936" cy="516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0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the country&#10;&#10;Description automatically generated">
            <a:extLst>
              <a:ext uri="{FF2B5EF4-FFF2-40B4-BE49-F238E27FC236}">
                <a16:creationId xmlns:a16="http://schemas.microsoft.com/office/drawing/2014/main" id="{1C42FFC7-19DC-9C32-8090-7C14187EC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465" y="310655"/>
            <a:ext cx="5010944" cy="6600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6510B4-7BF0-C9E8-1712-F38C934FD523}"/>
              </a:ext>
            </a:extLst>
          </p:cNvPr>
          <p:cNvSpPr txBox="1"/>
          <p:nvPr/>
        </p:nvSpPr>
        <p:spPr>
          <a:xfrm>
            <a:off x="219880" y="4553260"/>
            <a:ext cx="32419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/>
              <a:t>Health West</a:t>
            </a:r>
          </a:p>
          <a:p>
            <a:r>
              <a:rPr lang="en-NO" sz="2800" dirty="0"/>
              <a:t>1 million inhabitants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7B11CB-1334-5A95-35AD-803D1A7B4A43}"/>
              </a:ext>
            </a:extLst>
          </p:cNvPr>
          <p:cNvCxnSpPr>
            <a:cxnSpLocks/>
          </p:cNvCxnSpPr>
          <p:nvPr/>
        </p:nvCxnSpPr>
        <p:spPr>
          <a:xfrm>
            <a:off x="3461793" y="5220319"/>
            <a:ext cx="967703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080BB610-EAC8-0536-0DE8-53916CE41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496" y="310655"/>
            <a:ext cx="2286000" cy="2501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EF9663-0E7A-F396-B93C-1BC1FF213F06}"/>
              </a:ext>
            </a:extLst>
          </p:cNvPr>
          <p:cNvSpPr txBox="1"/>
          <p:nvPr/>
        </p:nvSpPr>
        <p:spPr>
          <a:xfrm>
            <a:off x="558140" y="855023"/>
            <a:ext cx="4723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/>
              <a:t>Norway 5,4 million inhabitants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7909A8-362F-D282-BF31-0C26FF85278E}"/>
              </a:ext>
            </a:extLst>
          </p:cNvPr>
          <p:cNvSpPr txBox="1"/>
          <p:nvPr/>
        </p:nvSpPr>
        <p:spPr>
          <a:xfrm>
            <a:off x="6324203" y="5220319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/>
              <a:t>Oslo</a:t>
            </a:r>
            <a:r>
              <a:rPr lang="en-NO" dirty="0"/>
              <a:t>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3AB3CCE-B0C3-CF8C-187B-EB1A988A9AF8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572496" y="5481929"/>
            <a:ext cx="751707" cy="271153"/>
          </a:xfrm>
          <a:prstGeom prst="straightConnector1">
            <a:avLst/>
          </a:prstGeom>
          <a:ln w="762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FB6C90-F62B-8CEE-44FF-40F0DCFE24DF}"/>
              </a:ext>
            </a:extLst>
          </p:cNvPr>
          <p:cNvCxnSpPr>
            <a:cxnSpLocks/>
          </p:cNvCxnSpPr>
          <p:nvPr/>
        </p:nvCxnSpPr>
        <p:spPr>
          <a:xfrm flipV="1">
            <a:off x="3574788" y="5555575"/>
            <a:ext cx="988311" cy="331804"/>
          </a:xfrm>
          <a:prstGeom prst="straightConnector1">
            <a:avLst/>
          </a:prstGeom>
          <a:ln w="762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3B6E360-AD01-48A7-440B-DC5201CA5159}"/>
              </a:ext>
            </a:extLst>
          </p:cNvPr>
          <p:cNvSpPr txBox="1"/>
          <p:nvPr/>
        </p:nvSpPr>
        <p:spPr>
          <a:xfrm>
            <a:off x="2421593" y="5651206"/>
            <a:ext cx="1210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/>
              <a:t>Bergen</a:t>
            </a:r>
          </a:p>
        </p:txBody>
      </p:sp>
    </p:spTree>
    <p:extLst>
      <p:ext uri="{BB962C8B-B14F-4D97-AF65-F5344CB8AC3E}">
        <p14:creationId xmlns:p14="http://schemas.microsoft.com/office/powerpoint/2010/main" val="3482103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3DD17C-E56B-6968-A209-5D1320235FC6}"/>
              </a:ext>
            </a:extLst>
          </p:cNvPr>
          <p:cNvSpPr txBox="1"/>
          <p:nvPr/>
        </p:nvSpPr>
        <p:spPr>
          <a:xfrm>
            <a:off x="166687" y="443567"/>
            <a:ext cx="11858625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Completers and non-completers: </a:t>
            </a: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We have follow-up data on 20 patients one year after end of treatment</a:t>
            </a: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70 % of these patients had BMI above 18,5 kg</a:t>
            </a:r>
            <a:r>
              <a:rPr lang="en-GB" sz="2800">
                <a:solidFill>
                  <a:srgbClr val="181A18"/>
                </a:solidFill>
                <a:cs typeface="Arial" panose="020B0604020202020204" pitchFamily="34" charset="0"/>
              </a:rPr>
              <a:t>/m</a:t>
            </a:r>
            <a:r>
              <a:rPr lang="en-GB" sz="2800" baseline="30000">
                <a:solidFill>
                  <a:srgbClr val="181A18"/>
                </a:solidFill>
                <a:cs typeface="Arial" panose="020B0604020202020204" pitchFamily="34" charset="0"/>
              </a:rPr>
              <a:t>2  </a:t>
            </a:r>
            <a:r>
              <a:rPr lang="en-GB" sz="280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at 1 year follow-up</a:t>
            </a:r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“..among the 21 patients with severe or extreme anorexia nervosa</a:t>
            </a:r>
          </a:p>
          <a:p>
            <a:r>
              <a:rPr lang="en-GB" sz="2800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who started CBT-E in the outpatient unit 14:</a:t>
            </a:r>
          </a:p>
          <a:p>
            <a:r>
              <a:rPr lang="en-GB" sz="2800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(66,7%) had BMI </a:t>
            </a:r>
            <a:r>
              <a:rPr lang="en-GB" sz="2800" u="sng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en-GB" sz="2800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18.5 at 1 year follow-up”</a:t>
            </a:r>
          </a:p>
          <a:p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Five of the non-completers received inpatient treatment the </a:t>
            </a:r>
            <a:r>
              <a:rPr lang="en-GB" sz="280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first year after</a:t>
            </a:r>
          </a:p>
          <a:p>
            <a:r>
              <a:rPr lang="en-GB" sz="2800">
                <a:solidFill>
                  <a:srgbClr val="181A18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end of outpatient treatment </a:t>
            </a:r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rgbClr val="181A18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556129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190005" y="205840"/>
            <a:ext cx="12998689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“…CBT-E may represent a valid alternative to inpatient treatment</a:t>
            </a:r>
          </a:p>
          <a:p>
            <a:r>
              <a:rPr lang="en-GB" sz="2800" dirty="0"/>
              <a:t> in patients with severe and extreme AN”</a:t>
            </a:r>
          </a:p>
          <a:p>
            <a:endParaRPr lang="en-GB" sz="2800" dirty="0"/>
          </a:p>
          <a:p>
            <a:r>
              <a:rPr lang="nb-NO" sz="2800" dirty="0" err="1"/>
              <a:t>Outpatient</a:t>
            </a:r>
            <a:r>
              <a:rPr lang="nb-NO" sz="2800" dirty="0"/>
              <a:t> CBT-E is </a:t>
            </a:r>
            <a:r>
              <a:rPr lang="nb-NO" sz="2800" dirty="0" err="1"/>
              <a:t>suitable</a:t>
            </a:r>
            <a:r>
              <a:rPr lang="nb-NO" sz="2800" dirty="0"/>
              <a:t> for </a:t>
            </a:r>
            <a:r>
              <a:rPr lang="nb-NO" sz="2800" dirty="0" err="1"/>
              <a:t>patients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&gt; </a:t>
            </a:r>
            <a:r>
              <a:rPr lang="nb-NO" sz="2800" dirty="0" err="1"/>
              <a:t>seven</a:t>
            </a:r>
            <a:r>
              <a:rPr lang="nb-NO" sz="2800" dirty="0"/>
              <a:t> </a:t>
            </a:r>
            <a:r>
              <a:rPr lang="nb-NO" sz="2800" dirty="0" err="1"/>
              <a:t>years</a:t>
            </a:r>
            <a:r>
              <a:rPr lang="nb-NO" sz="2800" dirty="0"/>
              <a:t> </a:t>
            </a:r>
            <a:r>
              <a:rPr lang="nb-NO" sz="2800" dirty="0" err="1"/>
              <a:t>disease</a:t>
            </a:r>
            <a:r>
              <a:rPr lang="nb-NO" sz="2800" dirty="0"/>
              <a:t> </a:t>
            </a:r>
            <a:r>
              <a:rPr lang="nb-NO" sz="2800" dirty="0" err="1"/>
              <a:t>duration</a:t>
            </a:r>
            <a:endParaRPr lang="nb-NO" sz="2800" dirty="0"/>
          </a:p>
          <a:p>
            <a:endParaRPr lang="nb-NO" sz="2800" dirty="0"/>
          </a:p>
          <a:p>
            <a:r>
              <a:rPr lang="nb-NO" sz="2800" dirty="0"/>
              <a:t>More </a:t>
            </a:r>
            <a:r>
              <a:rPr lang="nb-NO" sz="2800" dirty="0" err="1"/>
              <a:t>than</a:t>
            </a:r>
            <a:r>
              <a:rPr lang="nb-NO" sz="2800" dirty="0"/>
              <a:t> 50% </a:t>
            </a:r>
            <a:r>
              <a:rPr lang="nb-NO" sz="2800" dirty="0" err="1"/>
              <a:t>of</a:t>
            </a:r>
            <a:r>
              <a:rPr lang="nb-NO" sz="2800" dirty="0"/>
              <a:t> </a:t>
            </a:r>
            <a:r>
              <a:rPr lang="nb-NO" sz="2800" dirty="0" err="1"/>
              <a:t>patients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severe and </a:t>
            </a:r>
            <a:r>
              <a:rPr lang="nb-NO" sz="2800" dirty="0" err="1"/>
              <a:t>extreme</a:t>
            </a:r>
            <a:r>
              <a:rPr lang="nb-NO" sz="2800" dirty="0"/>
              <a:t> </a:t>
            </a:r>
            <a:r>
              <a:rPr lang="nb-NO" sz="2800" dirty="0" err="1"/>
              <a:t>anorexia</a:t>
            </a:r>
            <a:r>
              <a:rPr lang="nb-NO" sz="2800" dirty="0"/>
              <a:t> </a:t>
            </a:r>
            <a:r>
              <a:rPr lang="nb-NO" sz="2800" dirty="0" err="1"/>
              <a:t>nervosa</a:t>
            </a:r>
            <a:r>
              <a:rPr lang="nb-NO" sz="2800" dirty="0"/>
              <a:t> </a:t>
            </a:r>
            <a:r>
              <a:rPr lang="nb-NO" sz="2800" dirty="0" err="1"/>
              <a:t>can</a:t>
            </a:r>
            <a:r>
              <a:rPr lang="nb-NO" sz="2800" dirty="0"/>
              <a:t> be</a:t>
            </a:r>
          </a:p>
          <a:p>
            <a:r>
              <a:rPr lang="nb-NO" sz="2800" dirty="0" err="1"/>
              <a:t>treated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</a:t>
            </a:r>
            <a:r>
              <a:rPr lang="nb-NO" sz="2800" dirty="0" err="1"/>
              <a:t>outpatient</a:t>
            </a:r>
            <a:r>
              <a:rPr lang="nb-NO" sz="2800" dirty="0"/>
              <a:t> CBT-E </a:t>
            </a:r>
          </a:p>
          <a:p>
            <a:endParaRPr lang="nb-NO" sz="2800" dirty="0"/>
          </a:p>
          <a:p>
            <a:r>
              <a:rPr lang="nb-NO" sz="2800" dirty="0" err="1"/>
              <a:t>Inpatient</a:t>
            </a:r>
            <a:r>
              <a:rPr lang="nb-NO" sz="2800" dirty="0"/>
              <a:t> </a:t>
            </a:r>
            <a:r>
              <a:rPr lang="nb-NO" sz="2800" dirty="0" err="1"/>
              <a:t>treatment</a:t>
            </a:r>
            <a:r>
              <a:rPr lang="nb-NO" sz="2800" dirty="0"/>
              <a:t> in Norway &gt;8 times </a:t>
            </a:r>
            <a:r>
              <a:rPr lang="nb-NO" sz="2800" dirty="0" err="1"/>
              <a:t>the</a:t>
            </a:r>
            <a:r>
              <a:rPr lang="nb-NO" sz="2800" dirty="0"/>
              <a:t> </a:t>
            </a:r>
            <a:r>
              <a:rPr lang="nb-NO" sz="2800" dirty="0" err="1"/>
              <a:t>costs</a:t>
            </a:r>
            <a:r>
              <a:rPr lang="nb-NO" sz="2800" dirty="0"/>
              <a:t>/</a:t>
            </a:r>
            <a:r>
              <a:rPr lang="nb-NO" sz="2800" dirty="0" err="1"/>
              <a:t>patient</a:t>
            </a:r>
            <a:r>
              <a:rPr lang="nb-NO" sz="2800" dirty="0"/>
              <a:t> </a:t>
            </a:r>
            <a:r>
              <a:rPr lang="nb-NO" sz="2800" dirty="0" err="1"/>
              <a:t>compared</a:t>
            </a:r>
            <a:r>
              <a:rPr lang="nb-NO" sz="2800" dirty="0"/>
              <a:t> to CBT-E</a:t>
            </a:r>
          </a:p>
          <a:p>
            <a:endParaRPr lang="nb-NO" sz="2800" dirty="0"/>
          </a:p>
          <a:p>
            <a:r>
              <a:rPr lang="nb-NO" sz="2800" dirty="0" err="1"/>
              <a:t>Low</a:t>
            </a:r>
            <a:r>
              <a:rPr lang="nb-NO" sz="2800" dirty="0"/>
              <a:t> </a:t>
            </a:r>
            <a:r>
              <a:rPr lang="nb-NO" sz="2800" dirty="0" err="1"/>
              <a:t>costs</a:t>
            </a:r>
            <a:r>
              <a:rPr lang="nb-NO" sz="2800" dirty="0"/>
              <a:t>, </a:t>
            </a:r>
            <a:r>
              <a:rPr lang="nb-NO" sz="2800" dirty="0" err="1"/>
              <a:t>large</a:t>
            </a:r>
            <a:r>
              <a:rPr lang="nb-NO" sz="2800" dirty="0"/>
              <a:t> </a:t>
            </a:r>
            <a:r>
              <a:rPr lang="nb-NO" sz="2800" dirty="0" err="1"/>
              <a:t>capacity</a:t>
            </a:r>
            <a:r>
              <a:rPr lang="nb-NO" sz="2800" dirty="0"/>
              <a:t>, </a:t>
            </a:r>
            <a:r>
              <a:rPr lang="nb-NO" sz="2800" dirty="0" err="1"/>
              <a:t>no</a:t>
            </a:r>
            <a:r>
              <a:rPr lang="nb-NO" sz="2800" dirty="0"/>
              <a:t> </a:t>
            </a:r>
            <a:r>
              <a:rPr lang="nb-NO" sz="2800" dirty="0" err="1"/>
              <a:t>waiting</a:t>
            </a:r>
            <a:r>
              <a:rPr lang="nb-NO" sz="2800" dirty="0"/>
              <a:t> list for </a:t>
            </a:r>
            <a:r>
              <a:rPr lang="nb-NO" sz="2800" dirty="0" err="1"/>
              <a:t>outpatient</a:t>
            </a:r>
            <a:r>
              <a:rPr lang="nb-NO" sz="2800" dirty="0"/>
              <a:t> or </a:t>
            </a:r>
            <a:r>
              <a:rPr lang="nb-NO" sz="2800" dirty="0" err="1"/>
              <a:t>inpatient</a:t>
            </a:r>
            <a:r>
              <a:rPr lang="nb-NO" sz="2800" dirty="0"/>
              <a:t> </a:t>
            </a:r>
            <a:r>
              <a:rPr lang="nb-NO" sz="2800" dirty="0" err="1"/>
              <a:t>treatment</a:t>
            </a:r>
            <a:endParaRPr lang="nb-NO" sz="2800" dirty="0"/>
          </a:p>
          <a:p>
            <a:endParaRPr lang="nb-NO" sz="2800" dirty="0"/>
          </a:p>
          <a:p>
            <a:r>
              <a:rPr lang="nb-NO" sz="2800" dirty="0" err="1"/>
              <a:t>Early</a:t>
            </a:r>
            <a:r>
              <a:rPr lang="nb-NO" sz="2800" dirty="0"/>
              <a:t> </a:t>
            </a:r>
            <a:r>
              <a:rPr lang="nb-NO" sz="2800" dirty="0" err="1"/>
              <a:t>intervention</a:t>
            </a:r>
            <a:r>
              <a:rPr lang="nb-NO" sz="2800" dirty="0"/>
              <a:t> </a:t>
            </a:r>
            <a:r>
              <a:rPr lang="nb-NO" sz="2800" dirty="0" err="1"/>
              <a:t>easier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</a:t>
            </a:r>
            <a:r>
              <a:rPr lang="nb-NO" sz="2800" dirty="0" err="1"/>
              <a:t>large</a:t>
            </a:r>
            <a:r>
              <a:rPr lang="nb-NO" sz="2800" dirty="0"/>
              <a:t> </a:t>
            </a:r>
            <a:r>
              <a:rPr lang="nb-NO" sz="2800" dirty="0" err="1"/>
              <a:t>outpatient</a:t>
            </a:r>
            <a:r>
              <a:rPr lang="nb-NO" sz="2800" dirty="0"/>
              <a:t> </a:t>
            </a:r>
            <a:r>
              <a:rPr lang="nb-NO" sz="2800" dirty="0" err="1"/>
              <a:t>capacity</a:t>
            </a:r>
            <a:r>
              <a:rPr lang="nb-NO" sz="2800" dirty="0"/>
              <a:t> </a:t>
            </a:r>
          </a:p>
          <a:p>
            <a:endParaRPr lang="nb-NO" sz="2400" dirty="0"/>
          </a:p>
          <a:p>
            <a:endParaRPr lang="nb-NO" sz="2400" dirty="0"/>
          </a:p>
          <a:p>
            <a:endParaRPr lang="nb-NO" sz="2400" dirty="0"/>
          </a:p>
          <a:p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2428572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66" y="1349485"/>
            <a:ext cx="10171004" cy="4068402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680720" y="5351228"/>
            <a:ext cx="107601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/>
              <a:t>Mean </a:t>
            </a:r>
            <a:r>
              <a:rPr lang="nb-NO" sz="2400" dirty="0"/>
              <a:t>BMI 15,7 kg/</a:t>
            </a:r>
            <a:r>
              <a:rPr lang="nb-NO" sz="2400"/>
              <a:t>m</a:t>
            </a:r>
            <a:r>
              <a:rPr lang="nb-NO" sz="2400" baseline="30000"/>
              <a:t>2 </a:t>
            </a:r>
            <a:r>
              <a:rPr lang="nb-NO" sz="2400"/>
              <a:t>at start inpatient treatment, </a:t>
            </a:r>
            <a:endParaRPr lang="nb-NO" sz="2400" baseline="30000" dirty="0"/>
          </a:p>
          <a:p>
            <a:r>
              <a:rPr lang="nb-NO" sz="2400"/>
              <a:t>Mean inpatient stay: 156 days. 36% remission, but 50% had no remission at follow-up</a:t>
            </a:r>
          </a:p>
          <a:p>
            <a:endParaRPr lang="nb-NO" dirty="0"/>
          </a:p>
          <a:p>
            <a:r>
              <a:rPr lang="nb-NO" dirty="0"/>
              <a:t> </a:t>
            </a:r>
          </a:p>
        </p:txBody>
      </p:sp>
      <p:sp>
        <p:nvSpPr>
          <p:cNvPr id="4" name="TekstSylinder 3"/>
          <p:cNvSpPr txBox="1"/>
          <p:nvPr/>
        </p:nvSpPr>
        <p:spPr>
          <a:xfrm>
            <a:off x="715618" y="85874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559532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4368" y="695325"/>
            <a:ext cx="2544650" cy="269089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36920" y="3380580"/>
            <a:ext cx="2108200" cy="2794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46909" y="439387"/>
            <a:ext cx="6217243" cy="43770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/>
          <a:lstStyle>
            <a:lvl1pPr marL="466725" indent="-466725" defTabSz="762000" eaLnBrk="0" hangingPunct="0"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1pPr>
            <a:lvl2pPr marL="719138" indent="-271463" defTabSz="762000" eaLnBrk="0" hangingPunct="0"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2pPr>
            <a:lvl3pPr marL="1143000" indent="-228600" defTabSz="762000" eaLnBrk="0" hangingPunct="0"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3pPr>
            <a:lvl4pPr marL="1600200" indent="-228600" defTabSz="762000" eaLnBrk="0" hangingPunct="0"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4pPr>
            <a:lvl5pPr marL="2057400" indent="-228600" defTabSz="762000" eaLnBrk="0" hangingPunct="0"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5pPr>
            <a:lvl6pPr marL="2514600" indent="-228600" defTabSz="76200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6pPr>
            <a:lvl7pPr marL="2971800" indent="-228600" defTabSz="76200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7pPr>
            <a:lvl8pPr marL="3429000" indent="-228600" defTabSz="76200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8pPr>
            <a:lvl9pPr marL="3886200" indent="-228600" defTabSz="76200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>
              <a:spcBef>
                <a:spcPts val="600"/>
              </a:spcBef>
              <a:buSzPct val="100000"/>
            </a:pPr>
            <a:endParaRPr lang="en-GB" altLang="en-US" sz="2800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buSzPct val="100000"/>
            </a:pPr>
            <a:endParaRPr lang="en-GB" altLang="en-US" sz="2800" dirty="0">
              <a:solidFill>
                <a:srgbClr val="FF0000"/>
              </a:solidFill>
              <a:latin typeface="Calibri" pitchFamily="34" charset="0"/>
            </a:endParaRPr>
          </a:p>
          <a:p>
            <a:pPr marL="0" indent="0">
              <a:spcBef>
                <a:spcPts val="600"/>
              </a:spcBef>
              <a:buSzPct val="100000"/>
            </a:pPr>
            <a:r>
              <a:rPr lang="en-GB" altLang="en-US" sz="2800" dirty="0">
                <a:solidFill>
                  <a:srgbClr val="FF0000"/>
                </a:solidFill>
                <a:latin typeface="Calibri" pitchFamily="34" charset="0"/>
              </a:rPr>
              <a:t>Chief Medical Officer’s Annual Report Great Britain (December 2015)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/>
          <a:srcRect t="19573"/>
          <a:stretch/>
        </p:blipFill>
        <p:spPr>
          <a:xfrm>
            <a:off x="1007816" y="3786410"/>
            <a:ext cx="9691354" cy="295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1097280" y="1346662"/>
            <a:ext cx="1055834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/>
              <a:t>The regional unit for </a:t>
            </a:r>
            <a:r>
              <a:rPr lang="nb-NO" sz="2400" b="1" dirty="0" err="1"/>
              <a:t>eating</a:t>
            </a:r>
            <a:r>
              <a:rPr lang="nb-NO" sz="2400" b="1" dirty="0"/>
              <a:t> </a:t>
            </a:r>
            <a:r>
              <a:rPr lang="nb-NO" sz="2400" b="1" dirty="0" err="1"/>
              <a:t>disorders</a:t>
            </a:r>
            <a:r>
              <a:rPr lang="nb-NO" sz="2400" b="1" dirty="0"/>
              <a:t> </a:t>
            </a:r>
            <a:r>
              <a:rPr lang="nb-NO" sz="2400" b="1" dirty="0" err="1"/>
              <a:t>of</a:t>
            </a:r>
            <a:r>
              <a:rPr lang="nb-NO" sz="2400" b="1" dirty="0"/>
              <a:t> Western Norway</a:t>
            </a:r>
          </a:p>
          <a:p>
            <a:endParaRPr lang="nb-NO" sz="2400" b="1" dirty="0"/>
          </a:p>
          <a:p>
            <a:r>
              <a:rPr lang="nb-NO" sz="2400" dirty="0"/>
              <a:t>Healthcare for </a:t>
            </a:r>
            <a:r>
              <a:rPr lang="nb-NO" sz="2400" dirty="0" err="1"/>
              <a:t>the</a:t>
            </a:r>
            <a:r>
              <a:rPr lang="nb-NO" sz="2400" dirty="0"/>
              <a:t> most </a:t>
            </a:r>
            <a:r>
              <a:rPr lang="nb-NO" sz="2400" dirty="0" err="1"/>
              <a:t>severely</a:t>
            </a:r>
            <a:r>
              <a:rPr lang="nb-NO" sz="2400" dirty="0"/>
              <a:t> ill adults </a:t>
            </a:r>
            <a:r>
              <a:rPr lang="nb-NO" sz="2400" dirty="0" err="1"/>
              <a:t>with</a:t>
            </a:r>
            <a:r>
              <a:rPr lang="nb-NO" sz="2400" dirty="0"/>
              <a:t> </a:t>
            </a:r>
            <a:r>
              <a:rPr lang="nb-NO" sz="2400" dirty="0" err="1"/>
              <a:t>eating</a:t>
            </a:r>
            <a:r>
              <a:rPr lang="nb-NO" sz="2400" dirty="0"/>
              <a:t> </a:t>
            </a:r>
            <a:r>
              <a:rPr lang="nb-NO" sz="2400" dirty="0" err="1"/>
              <a:t>disorders</a:t>
            </a:r>
            <a:r>
              <a:rPr lang="nb-NO" sz="2400" dirty="0"/>
              <a:t> in Western Norway</a:t>
            </a:r>
          </a:p>
          <a:p>
            <a:endParaRPr lang="nb-NO" sz="2400" dirty="0"/>
          </a:p>
          <a:p>
            <a:r>
              <a:rPr lang="nb-NO" sz="2400" dirty="0"/>
              <a:t>Over 95%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patients</a:t>
            </a:r>
            <a:r>
              <a:rPr lang="nb-NO" sz="2400" dirty="0"/>
              <a:t> age 16 </a:t>
            </a:r>
            <a:r>
              <a:rPr lang="nb-NO" sz="2400" dirty="0" err="1"/>
              <a:t>years</a:t>
            </a:r>
            <a:r>
              <a:rPr lang="nb-NO" sz="2400" dirty="0"/>
              <a:t> or more</a:t>
            </a:r>
          </a:p>
          <a:p>
            <a:endParaRPr lang="nb-NO" sz="2400" dirty="0"/>
          </a:p>
          <a:p>
            <a:r>
              <a:rPr lang="nb-NO" sz="2400" dirty="0"/>
              <a:t>2007 </a:t>
            </a:r>
            <a:r>
              <a:rPr lang="nb-NO" sz="2400" dirty="0" err="1"/>
              <a:t>transition</a:t>
            </a:r>
            <a:r>
              <a:rPr lang="nb-NO" sz="2400" dirty="0"/>
              <a:t> to </a:t>
            </a:r>
            <a:r>
              <a:rPr lang="nb-NO" sz="2400" dirty="0" err="1"/>
              <a:t>cognitive</a:t>
            </a:r>
            <a:r>
              <a:rPr lang="nb-NO" sz="2400" dirty="0"/>
              <a:t> </a:t>
            </a:r>
            <a:r>
              <a:rPr lang="nb-NO" sz="2400" dirty="0" err="1"/>
              <a:t>behavior</a:t>
            </a:r>
            <a:r>
              <a:rPr lang="nb-NO" sz="2400" dirty="0"/>
              <a:t> </a:t>
            </a:r>
            <a:r>
              <a:rPr lang="nb-NO" sz="2400" dirty="0" err="1"/>
              <a:t>therapy</a:t>
            </a:r>
            <a:r>
              <a:rPr lang="nb-NO" sz="2400" dirty="0"/>
              <a:t> </a:t>
            </a:r>
            <a:r>
              <a:rPr lang="nb-NO" sz="2400" dirty="0" err="1"/>
              <a:t>enhanced</a:t>
            </a:r>
            <a:r>
              <a:rPr lang="nb-NO" sz="2400" dirty="0"/>
              <a:t> for </a:t>
            </a:r>
            <a:r>
              <a:rPr lang="nb-NO" sz="2400" dirty="0" err="1"/>
              <a:t>eating</a:t>
            </a:r>
            <a:r>
              <a:rPr lang="nb-NO" sz="2400" dirty="0"/>
              <a:t> </a:t>
            </a:r>
            <a:r>
              <a:rPr lang="nb-NO" sz="2400" dirty="0" err="1"/>
              <a:t>disorders</a:t>
            </a:r>
            <a:r>
              <a:rPr lang="nb-NO" sz="2400" dirty="0"/>
              <a:t> (CBT-E)</a:t>
            </a:r>
          </a:p>
          <a:p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207239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052513"/>
            <a:ext cx="2664339" cy="3385185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363112" y="4509120"/>
            <a:ext cx="5300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Chris Fairburn </a:t>
            </a:r>
          </a:p>
          <a:p>
            <a:r>
              <a:rPr lang="nb-NO" sz="2400" dirty="0" err="1"/>
              <a:t>Psychiatrist</a:t>
            </a:r>
            <a:r>
              <a:rPr lang="nb-NO" sz="2400" dirty="0"/>
              <a:t>/</a:t>
            </a:r>
            <a:r>
              <a:rPr lang="nb-NO" sz="2400" dirty="0" err="1"/>
              <a:t>psychologist</a:t>
            </a:r>
            <a:r>
              <a:rPr lang="nb-NO" sz="2400" dirty="0"/>
              <a:t> </a:t>
            </a:r>
          </a:p>
          <a:p>
            <a:r>
              <a:rPr lang="nb-NO" sz="2400" dirty="0"/>
              <a:t>Supervisor 2007-2016</a:t>
            </a:r>
          </a:p>
          <a:p>
            <a:r>
              <a:rPr lang="nb-NO" sz="2400" dirty="0"/>
              <a:t>Has </a:t>
            </a:r>
            <a:r>
              <a:rPr lang="nb-NO" sz="2400" dirty="0" err="1"/>
              <a:t>developed</a:t>
            </a:r>
            <a:r>
              <a:rPr lang="nb-NO" sz="2400" dirty="0"/>
              <a:t> </a:t>
            </a:r>
            <a:r>
              <a:rPr lang="nb-NO" sz="2400" dirty="0" err="1"/>
              <a:t>Cognitive</a:t>
            </a:r>
            <a:r>
              <a:rPr lang="nb-NO" sz="2400" dirty="0"/>
              <a:t> behavior therapy </a:t>
            </a:r>
            <a:r>
              <a:rPr lang="nb-NO" sz="2400" dirty="0" err="1"/>
              <a:t>enhanced</a:t>
            </a:r>
            <a:r>
              <a:rPr lang="nb-NO" sz="2400" dirty="0"/>
              <a:t> for eating disorders (CBT-E)</a:t>
            </a:r>
          </a:p>
          <a:p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368" y="1052513"/>
            <a:ext cx="2929423" cy="3352902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6528047" y="4509120"/>
            <a:ext cx="55135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400" dirty="0"/>
              <a:t>Riccardo Dalle Grave</a:t>
            </a:r>
          </a:p>
          <a:p>
            <a:r>
              <a:rPr lang="nb-NO" sz="2400" dirty="0" err="1"/>
              <a:t>Endocrinologist</a:t>
            </a:r>
            <a:r>
              <a:rPr lang="nb-NO" sz="2400" dirty="0"/>
              <a:t> and </a:t>
            </a:r>
            <a:r>
              <a:rPr lang="nb-NO" sz="2400" dirty="0" err="1"/>
              <a:t>psychotherapist</a:t>
            </a:r>
            <a:endParaRPr lang="nb-NO" sz="2400" dirty="0"/>
          </a:p>
          <a:p>
            <a:r>
              <a:rPr lang="nb-NO" sz="2400" dirty="0"/>
              <a:t>Villa Garda Hospital </a:t>
            </a:r>
          </a:p>
          <a:p>
            <a:endParaRPr lang="nb-NO" sz="2400" dirty="0"/>
          </a:p>
          <a:p>
            <a:r>
              <a:rPr lang="nb-NO" sz="2400" dirty="0"/>
              <a:t>Supervisor 2009 -2018  </a:t>
            </a:r>
            <a:r>
              <a:rPr lang="nb-NO" sz="2400" dirty="0" err="1"/>
              <a:t>inpatient</a:t>
            </a:r>
            <a:r>
              <a:rPr lang="nb-NO" sz="2400" dirty="0"/>
              <a:t> CBT-E</a:t>
            </a:r>
          </a:p>
          <a:p>
            <a:endParaRPr lang="nb-NO" sz="24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232484" y="231972"/>
            <a:ext cx="1146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/>
              <a:t>Supervisors for Regional unit for </a:t>
            </a:r>
            <a:r>
              <a:rPr lang="nb-NO" sz="2400" b="1" dirty="0" err="1"/>
              <a:t>eating</a:t>
            </a:r>
            <a:r>
              <a:rPr lang="nb-NO" sz="2400" b="1" dirty="0"/>
              <a:t> </a:t>
            </a:r>
            <a:r>
              <a:rPr lang="nb-NO" sz="2400" b="1" dirty="0" err="1"/>
              <a:t>disorders</a:t>
            </a:r>
            <a:r>
              <a:rPr lang="nb-NO" sz="2400" b="1" dirty="0"/>
              <a:t> (Department for </a:t>
            </a:r>
            <a:r>
              <a:rPr lang="nb-NO" sz="2400" b="1" dirty="0" err="1"/>
              <a:t>Eating</a:t>
            </a:r>
            <a:r>
              <a:rPr lang="nb-NO" sz="2400" b="1" dirty="0"/>
              <a:t> </a:t>
            </a:r>
            <a:r>
              <a:rPr lang="nb-NO" sz="2400" b="1" dirty="0" err="1"/>
              <a:t>disorders</a:t>
            </a:r>
            <a:r>
              <a:rPr lang="nb-NO" sz="2400" b="1" dirty="0"/>
              <a:t>, DED)</a:t>
            </a:r>
          </a:p>
        </p:txBody>
      </p:sp>
    </p:spTree>
    <p:extLst>
      <p:ext uri="{BB962C8B-B14F-4D97-AF65-F5344CB8AC3E}">
        <p14:creationId xmlns:p14="http://schemas.microsoft.com/office/powerpoint/2010/main" val="215451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20422F-96E0-931A-15EF-9D7E55E03D44}"/>
              </a:ext>
            </a:extLst>
          </p:cNvPr>
          <p:cNvSpPr txBox="1"/>
          <p:nvPr/>
        </p:nvSpPr>
        <p:spPr>
          <a:xfrm>
            <a:off x="178129" y="237506"/>
            <a:ext cx="11483439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3200" b="1" dirty="0"/>
              <a:t>Implementation of outpatient CBT-E by a world leading specialist of CBT-E</a:t>
            </a:r>
          </a:p>
          <a:p>
            <a:endParaRPr lang="en-NO" sz="3200" b="1" dirty="0"/>
          </a:p>
          <a:p>
            <a:r>
              <a:rPr lang="en-NO" sz="3200" b="1" dirty="0"/>
              <a:t>Training of six psychotherapists: </a:t>
            </a:r>
          </a:p>
          <a:p>
            <a:endParaRPr lang="en-NO" sz="2800" dirty="0"/>
          </a:p>
          <a:p>
            <a:r>
              <a:rPr lang="en-NO" sz="2800" dirty="0"/>
              <a:t>Two days introduction-seminar on site, thereafter only videosessions</a:t>
            </a:r>
          </a:p>
          <a:p>
            <a:endParaRPr lang="en-NO" sz="2800" dirty="0"/>
          </a:p>
          <a:p>
            <a:r>
              <a:rPr lang="en-NO" sz="2800" dirty="0"/>
              <a:t>Two hours every second week the four first months</a:t>
            </a:r>
          </a:p>
          <a:p>
            <a:endParaRPr lang="en-NO" sz="2800" dirty="0"/>
          </a:p>
          <a:p>
            <a:r>
              <a:rPr lang="en-NO" sz="2800" dirty="0"/>
              <a:t>Thereafter once a month for a year </a:t>
            </a:r>
            <a:r>
              <a:rPr lang="en-GB" sz="2800" dirty="0"/>
              <a:t>f</a:t>
            </a:r>
            <a:r>
              <a:rPr lang="en-NO" sz="2800" dirty="0"/>
              <a:t>or 1-2 years </a:t>
            </a:r>
          </a:p>
          <a:p>
            <a:endParaRPr lang="en-NO" sz="2800" dirty="0"/>
          </a:p>
          <a:p>
            <a:r>
              <a:rPr lang="en-NO" sz="2800" dirty="0"/>
              <a:t>Time needed depends on non-eclectic adherence to manual</a:t>
            </a:r>
          </a:p>
          <a:p>
            <a:endParaRPr lang="en-NO" sz="2800" dirty="0"/>
          </a:p>
          <a:p>
            <a:r>
              <a:rPr lang="en-NO" sz="2800" dirty="0"/>
              <a:t>Young inexperienced psychologists can be trained quickly with good results</a:t>
            </a:r>
          </a:p>
          <a:p>
            <a:endParaRPr lang="en-NO" sz="2800" dirty="0"/>
          </a:p>
          <a:p>
            <a:endParaRPr lang="en-NO" dirty="0"/>
          </a:p>
          <a:p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3530617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C5E8C3-66FE-9E7A-469E-ABB5EEA03FED}"/>
              </a:ext>
            </a:extLst>
          </p:cNvPr>
          <p:cNvSpPr txBox="1"/>
          <p:nvPr/>
        </p:nvSpPr>
        <p:spPr>
          <a:xfrm>
            <a:off x="320633" y="1128156"/>
            <a:ext cx="115784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800"/>
              <a:t>Total costs for implementation to high international level less than 30 000 Euro</a:t>
            </a:r>
          </a:p>
          <a:p>
            <a:endParaRPr lang="nb-NO" sz="2800"/>
          </a:p>
          <a:p>
            <a:endParaRPr lang="nb-NO" sz="2800"/>
          </a:p>
          <a:p>
            <a:endParaRPr lang="nb-NO" sz="2800"/>
          </a:p>
          <a:p>
            <a:r>
              <a:rPr lang="en-NO" sz="2800"/>
              <a:t>Weekly </a:t>
            </a:r>
            <a:r>
              <a:rPr lang="en-NO" sz="2800" dirty="0"/>
              <a:t>meetings discussing each patient, supervisor not present </a:t>
            </a:r>
          </a:p>
          <a:p>
            <a:endParaRPr lang="en-NO" sz="2800" dirty="0"/>
          </a:p>
          <a:p>
            <a:r>
              <a:rPr lang="en-NO" sz="2800" dirty="0"/>
              <a:t>Patients must be medically stable</a:t>
            </a:r>
          </a:p>
          <a:p>
            <a:endParaRPr lang="en-NO" sz="2800" dirty="0"/>
          </a:p>
          <a:p>
            <a:r>
              <a:rPr lang="en-NO" sz="2800" dirty="0"/>
              <a:t>Experienced physician: risk assessment at start of psychotherapy</a:t>
            </a:r>
          </a:p>
          <a:p>
            <a:endParaRPr lang="en-NO" sz="2800" dirty="0"/>
          </a:p>
          <a:p>
            <a:r>
              <a:rPr lang="en-NO" sz="2800" dirty="0"/>
              <a:t>Physician attends weekly meetings to determine whether new risk assessment is necessary </a:t>
            </a:r>
          </a:p>
        </p:txBody>
      </p:sp>
    </p:spTree>
    <p:extLst>
      <p:ext uri="{BB962C8B-B14F-4D97-AF65-F5344CB8AC3E}">
        <p14:creationId xmlns:p14="http://schemas.microsoft.com/office/powerpoint/2010/main" val="73103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4CA3EE-02CF-16ED-4D63-8DCA50C4EA80}"/>
              </a:ext>
            </a:extLst>
          </p:cNvPr>
          <p:cNvSpPr txBox="1"/>
          <p:nvPr/>
        </p:nvSpPr>
        <p:spPr>
          <a:xfrm>
            <a:off x="519545" y="551742"/>
            <a:ext cx="917071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8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Dissemination of CBT-E </a:t>
            </a:r>
          </a:p>
          <a:p>
            <a:endParaRPr lang="en-GB" sz="2800" dirty="0">
              <a:solidFill>
                <a:srgbClr val="181A18"/>
              </a:solidFill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Psychotherapist in all the district psychiatric </a:t>
            </a:r>
            <a:r>
              <a:rPr lang="en-GB" sz="2800" dirty="0" err="1">
                <a:solidFill>
                  <a:srgbClr val="181A18"/>
                </a:solidFill>
                <a:cs typeface="Arial" panose="020B0604020202020204" pitchFamily="34" charset="0"/>
              </a:rPr>
              <a:t>centers</a:t>
            </a:r>
            <a:r>
              <a:rPr lang="en-GB" sz="2800" dirty="0">
                <a:solidFill>
                  <a:srgbClr val="181A18"/>
                </a:solidFill>
                <a:cs typeface="Arial" panose="020B0604020202020204" pitchFamily="34" charset="0"/>
              </a:rPr>
              <a:t> in Western Norway were offered training in CBT-E as part of the Body-and self-esteem programme</a:t>
            </a:r>
          </a:p>
        </p:txBody>
      </p:sp>
    </p:spTree>
    <p:extLst>
      <p:ext uri="{BB962C8B-B14F-4D97-AF65-F5344CB8AC3E}">
        <p14:creationId xmlns:p14="http://schemas.microsoft.com/office/powerpoint/2010/main" val="94144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KAT-S med Kristine Stein Hilde Anja-Therese Cecilie og Tommy 24 %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81076"/>
            <a:ext cx="9144000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1429789" y="158751"/>
            <a:ext cx="83481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b-NO" altLang="nb-NO" sz="2800" dirty="0" err="1"/>
              <a:t>Several</a:t>
            </a:r>
            <a:r>
              <a:rPr lang="nb-NO" altLang="nb-NO" sz="2800" dirty="0"/>
              <a:t> </a:t>
            </a:r>
            <a:r>
              <a:rPr lang="nb-NO" altLang="nb-NO" sz="2800" dirty="0" err="1"/>
              <a:t>psychotherapists</a:t>
            </a:r>
            <a:r>
              <a:rPr lang="nb-NO" altLang="nb-NO" sz="2800" dirty="0"/>
              <a:t> </a:t>
            </a:r>
            <a:r>
              <a:rPr lang="nb-NO" altLang="nb-NO" sz="2800" dirty="0" err="1"/>
              <a:t>one</a:t>
            </a:r>
            <a:r>
              <a:rPr lang="nb-NO" altLang="nb-NO" sz="2800" dirty="0"/>
              <a:t> manual. Non-</a:t>
            </a:r>
            <a:r>
              <a:rPr lang="nb-NO" altLang="nb-NO" sz="2800" dirty="0" err="1"/>
              <a:t>eclectic</a:t>
            </a:r>
            <a:r>
              <a:rPr lang="nb-NO" altLang="nb-NO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8907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487679" y="789975"/>
            <a:ext cx="95548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200" dirty="0"/>
              <a:t>DSM-5: </a:t>
            </a:r>
          </a:p>
          <a:p>
            <a:endParaRPr lang="nb-NO" sz="3200" dirty="0"/>
          </a:p>
          <a:p>
            <a:r>
              <a:rPr lang="nb-NO" sz="3200" dirty="0"/>
              <a:t>Severe </a:t>
            </a:r>
            <a:r>
              <a:rPr lang="nb-NO" sz="3200" dirty="0" err="1"/>
              <a:t>anorexia</a:t>
            </a:r>
            <a:r>
              <a:rPr lang="nb-NO" sz="3200" dirty="0"/>
              <a:t> </a:t>
            </a:r>
            <a:r>
              <a:rPr lang="nb-NO" sz="3200" dirty="0" err="1"/>
              <a:t>nervosa</a:t>
            </a:r>
            <a:r>
              <a:rPr lang="nb-NO" sz="3200" dirty="0"/>
              <a:t>: BMI 15-15.99 kg/m</a:t>
            </a:r>
            <a:r>
              <a:rPr lang="nb-NO" sz="3200" baseline="30000" dirty="0"/>
              <a:t>2</a:t>
            </a:r>
          </a:p>
          <a:p>
            <a:endParaRPr lang="nb-NO" sz="3200" dirty="0"/>
          </a:p>
          <a:p>
            <a:r>
              <a:rPr lang="nb-NO" sz="3200" dirty="0"/>
              <a:t>Extreme </a:t>
            </a:r>
            <a:r>
              <a:rPr lang="nb-NO" sz="3200" dirty="0" err="1"/>
              <a:t>anorexia</a:t>
            </a:r>
            <a:r>
              <a:rPr lang="nb-NO" sz="3200" dirty="0"/>
              <a:t> </a:t>
            </a:r>
            <a:r>
              <a:rPr lang="nb-NO" sz="3200" dirty="0" err="1"/>
              <a:t>nervosa</a:t>
            </a:r>
            <a:r>
              <a:rPr lang="nb-NO" sz="3200" dirty="0"/>
              <a:t>: BMI &lt; 15 kg/m</a:t>
            </a:r>
            <a:r>
              <a:rPr lang="nb-NO" sz="3200" baseline="30000" dirty="0"/>
              <a:t>2</a:t>
            </a:r>
            <a:r>
              <a:rPr lang="nb-NO" sz="3200" dirty="0"/>
              <a:t>  </a:t>
            </a:r>
          </a:p>
          <a:p>
            <a:endParaRPr lang="nb-NO" sz="3200" dirty="0"/>
          </a:p>
          <a:p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118492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817</Words>
  <Application>Microsoft Office PowerPoint</Application>
  <PresentationFormat>Widescreen</PresentationFormat>
  <Paragraphs>154</Paragraphs>
  <Slides>23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23</vt:i4>
      </vt:variant>
    </vt:vector>
  </HeadingPairs>
  <TitlesOfParts>
    <vt:vector size="29" baseType="lpstr">
      <vt:lpstr>AdvTT6071803a.B</vt:lpstr>
      <vt:lpstr>Arial</vt:lpstr>
      <vt:lpstr>Calibri</vt:lpstr>
      <vt:lpstr>Calibri Light</vt:lpstr>
      <vt:lpstr>Times New Roman</vt:lpstr>
      <vt:lpstr>Office-tema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Helse Vest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Frostad, Stein</dc:creator>
  <cp:lastModifiedBy>Frostad, Stein</cp:lastModifiedBy>
  <cp:revision>77</cp:revision>
  <dcterms:created xsi:type="dcterms:W3CDTF">2021-06-02T12:55:31Z</dcterms:created>
  <dcterms:modified xsi:type="dcterms:W3CDTF">2023-10-17T09:17:05Z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Office-tema:8</vt:lpwstr>
  </property>
  <property fmtid="{D5CDD505-2E9C-101B-9397-08002B2CF9AE}" pid="3" name="ClassificationContentMarkingFooterText">
    <vt:lpwstr>Følsomhet Intern (gul)</vt:lpwstr>
  </property>
  <property fmtid="{D5CDD505-2E9C-101B-9397-08002B2CF9AE}" pid="4" name="MSIP_Label_d291ddcc-9a90-46b7-a727-d19b3ec4b730_Enabled">
    <vt:lpwstr>true</vt:lpwstr>
  </property>
  <property fmtid="{D5CDD505-2E9C-101B-9397-08002B2CF9AE}" pid="5" name="MSIP_Label_d291ddcc-9a90-46b7-a727-d19b3ec4b730_SetDate">
    <vt:lpwstr>2023-10-17T08:50:29Z</vt:lpwstr>
  </property>
  <property fmtid="{D5CDD505-2E9C-101B-9397-08002B2CF9AE}" pid="6" name="MSIP_Label_d291ddcc-9a90-46b7-a727-d19b3ec4b730_Method">
    <vt:lpwstr>Privileged</vt:lpwstr>
  </property>
  <property fmtid="{D5CDD505-2E9C-101B-9397-08002B2CF9AE}" pid="7" name="MSIP_Label_d291ddcc-9a90-46b7-a727-d19b3ec4b730_Name">
    <vt:lpwstr>Åpen</vt:lpwstr>
  </property>
  <property fmtid="{D5CDD505-2E9C-101B-9397-08002B2CF9AE}" pid="8" name="MSIP_Label_d291ddcc-9a90-46b7-a727-d19b3ec4b730_SiteId">
    <vt:lpwstr>bdcbe535-f3cf-49f5-8a6a-fb6d98dc7837</vt:lpwstr>
  </property>
  <property fmtid="{D5CDD505-2E9C-101B-9397-08002B2CF9AE}" pid="9" name="MSIP_Label_d291ddcc-9a90-46b7-a727-d19b3ec4b730_ActionId">
    <vt:lpwstr>230b9e95-8923-45d2-84bc-2e6cb3d07716</vt:lpwstr>
  </property>
  <property fmtid="{D5CDD505-2E9C-101B-9397-08002B2CF9AE}" pid="10" name="MSIP_Label_d291ddcc-9a90-46b7-a727-d19b3ec4b730_ContentBits">
    <vt:lpwstr>0</vt:lpwstr>
  </property>
</Properties>
</file>