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tags/tag29.xml" ContentType="application/vnd.openxmlformats-officedocument.presentationml.tags+xml"/>
  <Override PartName="/ppt/notesSlides/notesSlide17.xml" ContentType="application/vnd.openxmlformats-officedocument.presentationml.notesSlide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5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8"/>
  </p:notesMasterIdLst>
  <p:sldIdLst>
    <p:sldId id="363" r:id="rId5"/>
    <p:sldId id="339" r:id="rId6"/>
    <p:sldId id="283" r:id="rId7"/>
    <p:sldId id="331" r:id="rId8"/>
    <p:sldId id="351" r:id="rId9"/>
    <p:sldId id="329" r:id="rId10"/>
    <p:sldId id="350" r:id="rId11"/>
    <p:sldId id="285" r:id="rId12"/>
    <p:sldId id="375" r:id="rId13"/>
    <p:sldId id="376" r:id="rId14"/>
    <p:sldId id="374" r:id="rId15"/>
    <p:sldId id="354" r:id="rId16"/>
    <p:sldId id="355" r:id="rId17"/>
    <p:sldId id="356" r:id="rId18"/>
    <p:sldId id="357" r:id="rId19"/>
    <p:sldId id="358" r:id="rId20"/>
    <p:sldId id="359" r:id="rId21"/>
    <p:sldId id="360" r:id="rId22"/>
    <p:sldId id="361" r:id="rId23"/>
    <p:sldId id="370" r:id="rId24"/>
    <p:sldId id="378" r:id="rId25"/>
    <p:sldId id="362" r:id="rId26"/>
    <p:sldId id="371" r:id="rId27"/>
    <p:sldId id="369" r:id="rId28"/>
    <p:sldId id="372" r:id="rId29"/>
    <p:sldId id="364" r:id="rId30"/>
    <p:sldId id="365" r:id="rId31"/>
    <p:sldId id="373" r:id="rId32"/>
    <p:sldId id="366" r:id="rId33"/>
    <p:sldId id="367" r:id="rId34"/>
    <p:sldId id="368" r:id="rId35"/>
    <p:sldId id="377" r:id="rId36"/>
    <p:sldId id="312" r:id="rId37"/>
  </p:sldIdLst>
  <p:sldSz cx="12192000" cy="6858000"/>
  <p:notesSz cx="6858000" cy="9144000"/>
  <p:custDataLst>
    <p:tags r:id="rId39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2041" autoAdjust="0"/>
  </p:normalViewPr>
  <p:slideViewPr>
    <p:cSldViewPr showGuides="1">
      <p:cViewPr varScale="1">
        <p:scale>
          <a:sx n="108" d="100"/>
          <a:sy n="108" d="100"/>
        </p:scale>
        <p:origin x="714" y="96"/>
      </p:cViewPr>
      <p:guideLst>
        <p:guide orient="horz" pos="23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CEB57A-3401-422B-B462-767A0D155BA3}" type="doc">
      <dgm:prSet loTypeId="urn:microsoft.com/office/officeart/2005/8/layout/hList3" loCatId="list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de-DE"/>
        </a:p>
      </dgm:t>
    </dgm:pt>
    <dgm:pt modelId="{00349071-D72C-44F8-A5D3-9681959CCAB8}">
      <dgm:prSet phldrT="[Text]" custT="1"/>
      <dgm:spPr/>
      <dgm:t>
        <a:bodyPr/>
        <a:lstStyle/>
        <a:p>
          <a:r>
            <a:rPr lang="de-DE" sz="2400" b="1" dirty="0" smtClean="0"/>
            <a:t>Prototypischer Therapietag</a:t>
          </a:r>
          <a:endParaRPr lang="de-DE" sz="2400" dirty="0"/>
        </a:p>
      </dgm:t>
    </dgm:pt>
    <dgm:pt modelId="{11A2FDC4-714B-46ED-ABDB-70FAE5CAC1D7}" type="parTrans" cxnId="{049764D2-A7E4-4A01-A0E1-B025B6A0F507}">
      <dgm:prSet/>
      <dgm:spPr/>
      <dgm:t>
        <a:bodyPr/>
        <a:lstStyle/>
        <a:p>
          <a:endParaRPr lang="de-DE"/>
        </a:p>
      </dgm:t>
    </dgm:pt>
    <dgm:pt modelId="{9ABA4FB1-0147-4D88-94AF-33C007C1DD69}" type="sibTrans" cxnId="{049764D2-A7E4-4A01-A0E1-B025B6A0F507}">
      <dgm:prSet/>
      <dgm:spPr/>
      <dgm:t>
        <a:bodyPr/>
        <a:lstStyle/>
        <a:p>
          <a:endParaRPr lang="de-DE"/>
        </a:p>
      </dgm:t>
    </dgm:pt>
    <dgm:pt modelId="{F23D04B9-93DF-44E1-8A66-9A2266CFFDDC}">
      <dgm:prSet phldrT="[Text]"/>
      <dgm:spPr/>
      <dgm:t>
        <a:bodyPr/>
        <a:lstStyle/>
        <a:p>
          <a:r>
            <a:rPr lang="de-DE" dirty="0" smtClean="0"/>
            <a:t>Selbstständiges</a:t>
          </a:r>
        </a:p>
        <a:p>
          <a:r>
            <a:rPr lang="de-DE" dirty="0" smtClean="0"/>
            <a:t>Frühstück </a:t>
          </a:r>
        </a:p>
        <a:p>
          <a:r>
            <a:rPr lang="de-DE" dirty="0" smtClean="0"/>
            <a:t>(zu Hause)</a:t>
          </a:r>
          <a:endParaRPr lang="de-DE" dirty="0"/>
        </a:p>
      </dgm:t>
    </dgm:pt>
    <dgm:pt modelId="{FB516225-D458-4855-8633-5020CA0A0F8B}" type="parTrans" cxnId="{963FE679-23FB-4980-BEA6-3F07FCF13F9C}">
      <dgm:prSet/>
      <dgm:spPr/>
      <dgm:t>
        <a:bodyPr/>
        <a:lstStyle/>
        <a:p>
          <a:endParaRPr lang="de-DE"/>
        </a:p>
      </dgm:t>
    </dgm:pt>
    <dgm:pt modelId="{ECC0A2E6-6243-49B6-A00F-488C62F7FDEF}" type="sibTrans" cxnId="{963FE679-23FB-4980-BEA6-3F07FCF13F9C}">
      <dgm:prSet/>
      <dgm:spPr/>
      <dgm:t>
        <a:bodyPr/>
        <a:lstStyle/>
        <a:p>
          <a:endParaRPr lang="de-DE"/>
        </a:p>
      </dgm:t>
    </dgm:pt>
    <dgm:pt modelId="{FA67F64E-0E71-48A3-9B48-4025DD21A079}">
      <dgm:prSet phldrT="[Text]" custT="1"/>
      <dgm:spPr/>
      <dgm:t>
        <a:bodyPr/>
        <a:lstStyle/>
        <a:p>
          <a:pPr algn="ctr"/>
          <a:endParaRPr lang="de-DE" sz="1300" dirty="0" smtClean="0"/>
        </a:p>
        <a:p>
          <a:pPr algn="ctr"/>
          <a:r>
            <a:rPr lang="de-DE" sz="1800" dirty="0" smtClean="0"/>
            <a:t>Therapeutische begleitetes Mittagessen (in der TK)</a:t>
          </a:r>
        </a:p>
        <a:p>
          <a:pPr algn="ctr"/>
          <a:endParaRPr lang="de-DE" sz="1800" dirty="0"/>
        </a:p>
      </dgm:t>
    </dgm:pt>
    <dgm:pt modelId="{11311AFD-E69D-4735-8F9D-37C2DA915175}" type="parTrans" cxnId="{DCF619FA-3FEF-4EA4-860D-476A24CD5038}">
      <dgm:prSet/>
      <dgm:spPr/>
      <dgm:t>
        <a:bodyPr/>
        <a:lstStyle/>
        <a:p>
          <a:endParaRPr lang="de-DE"/>
        </a:p>
      </dgm:t>
    </dgm:pt>
    <dgm:pt modelId="{63C281D3-8111-419A-82E7-F9AA60A05144}" type="sibTrans" cxnId="{DCF619FA-3FEF-4EA4-860D-476A24CD5038}">
      <dgm:prSet/>
      <dgm:spPr/>
      <dgm:t>
        <a:bodyPr/>
        <a:lstStyle/>
        <a:p>
          <a:endParaRPr lang="de-DE"/>
        </a:p>
      </dgm:t>
    </dgm:pt>
    <dgm:pt modelId="{12AE0F4C-4BC3-40D9-839F-F267613C513B}">
      <dgm:prSet phldrT="[Text]"/>
      <dgm:spPr/>
      <dgm:t>
        <a:bodyPr/>
        <a:lstStyle/>
        <a:p>
          <a:r>
            <a:rPr lang="de-DE" dirty="0" smtClean="0"/>
            <a:t>Selbstständiges Abendessen (zu Hause)</a:t>
          </a:r>
          <a:endParaRPr lang="de-DE" dirty="0"/>
        </a:p>
      </dgm:t>
    </dgm:pt>
    <dgm:pt modelId="{397AB003-5101-4B03-9B85-632F60907B36}" type="parTrans" cxnId="{A0618CAF-F1C6-44EC-91A5-C1FAF539679D}">
      <dgm:prSet/>
      <dgm:spPr/>
      <dgm:t>
        <a:bodyPr/>
        <a:lstStyle/>
        <a:p>
          <a:endParaRPr lang="de-DE"/>
        </a:p>
      </dgm:t>
    </dgm:pt>
    <dgm:pt modelId="{AE9FA0FD-351D-4C61-9F77-3341153CE509}" type="sibTrans" cxnId="{A0618CAF-F1C6-44EC-91A5-C1FAF539679D}">
      <dgm:prSet/>
      <dgm:spPr/>
      <dgm:t>
        <a:bodyPr/>
        <a:lstStyle/>
        <a:p>
          <a:endParaRPr lang="de-DE"/>
        </a:p>
      </dgm:t>
    </dgm:pt>
    <dgm:pt modelId="{3BE1C33A-FF3D-42AC-9A9B-950D784E580F}">
      <dgm:prSet phldrT="[Text]" custT="1"/>
      <dgm:spPr/>
      <dgm:t>
        <a:bodyPr/>
        <a:lstStyle/>
        <a:p>
          <a:pPr algn="ctr"/>
          <a:r>
            <a:rPr lang="de-DE" sz="1800" dirty="0" smtClean="0"/>
            <a:t>Fachtherapien (Gestaltungstherapie/ Sozialtherapie/ Bewegungstherapie)</a:t>
          </a:r>
          <a:endParaRPr lang="de-DE" sz="1800" dirty="0"/>
        </a:p>
      </dgm:t>
    </dgm:pt>
    <dgm:pt modelId="{A7AA8F73-FBA8-4994-9D66-E858E0E3DF36}" type="parTrans" cxnId="{922BF763-EA13-42A6-B166-BEF9039A08C5}">
      <dgm:prSet/>
      <dgm:spPr/>
      <dgm:t>
        <a:bodyPr/>
        <a:lstStyle/>
        <a:p>
          <a:endParaRPr lang="de-DE"/>
        </a:p>
      </dgm:t>
    </dgm:pt>
    <dgm:pt modelId="{D246BED4-AB29-4386-942F-0A727F4A3511}" type="sibTrans" cxnId="{922BF763-EA13-42A6-B166-BEF9039A08C5}">
      <dgm:prSet/>
      <dgm:spPr/>
      <dgm:t>
        <a:bodyPr/>
        <a:lstStyle/>
        <a:p>
          <a:endParaRPr lang="de-DE"/>
        </a:p>
      </dgm:t>
    </dgm:pt>
    <dgm:pt modelId="{859FA583-3D07-4892-811E-F147CC33424D}">
      <dgm:prSet phldrT="[Text]"/>
      <dgm:spPr/>
      <dgm:t>
        <a:bodyPr/>
        <a:lstStyle/>
        <a:p>
          <a:pPr algn="l"/>
          <a:endParaRPr lang="de-DE" sz="1000" dirty="0"/>
        </a:p>
      </dgm:t>
    </dgm:pt>
    <dgm:pt modelId="{018B7101-6A75-4514-9A87-53134CC6F1C8}" type="parTrans" cxnId="{60376FE6-1C02-435D-B026-F7C0A114772A}">
      <dgm:prSet/>
      <dgm:spPr/>
      <dgm:t>
        <a:bodyPr/>
        <a:lstStyle/>
        <a:p>
          <a:endParaRPr lang="de-DE"/>
        </a:p>
      </dgm:t>
    </dgm:pt>
    <dgm:pt modelId="{0130F8A3-C73D-4C0B-91B0-0EEA1C725BBB}" type="sibTrans" cxnId="{60376FE6-1C02-435D-B026-F7C0A114772A}">
      <dgm:prSet/>
      <dgm:spPr/>
      <dgm:t>
        <a:bodyPr/>
        <a:lstStyle/>
        <a:p>
          <a:endParaRPr lang="de-DE"/>
        </a:p>
      </dgm:t>
    </dgm:pt>
    <dgm:pt modelId="{6788DDD0-1BC2-406D-8683-AE130912F805}">
      <dgm:prSet phldrT="[Text]" custT="1"/>
      <dgm:spPr/>
      <dgm:t>
        <a:bodyPr/>
        <a:lstStyle/>
        <a:p>
          <a:pPr algn="ctr"/>
          <a:r>
            <a:rPr lang="de-DE" sz="1800" dirty="0" smtClean="0"/>
            <a:t>Essprotokollgruppe</a:t>
          </a:r>
          <a:endParaRPr lang="de-DE" sz="1800" dirty="0"/>
        </a:p>
      </dgm:t>
    </dgm:pt>
    <dgm:pt modelId="{A4E4CD49-96B5-47B8-8169-87F34CED82E6}" type="parTrans" cxnId="{AD3308FB-570A-49FB-A53D-F72BFE46D56B}">
      <dgm:prSet/>
      <dgm:spPr/>
      <dgm:t>
        <a:bodyPr/>
        <a:lstStyle/>
        <a:p>
          <a:endParaRPr lang="de-DE"/>
        </a:p>
      </dgm:t>
    </dgm:pt>
    <dgm:pt modelId="{B4689426-4F3F-4390-A3B4-750F399CD486}" type="sibTrans" cxnId="{AD3308FB-570A-49FB-A53D-F72BFE46D56B}">
      <dgm:prSet/>
      <dgm:spPr/>
      <dgm:t>
        <a:bodyPr/>
        <a:lstStyle/>
        <a:p>
          <a:endParaRPr lang="de-DE"/>
        </a:p>
      </dgm:t>
    </dgm:pt>
    <dgm:pt modelId="{2AD5945E-89E4-473F-9E2F-CD4D2FA7A703}">
      <dgm:prSet phldrT="[Text]" custT="1"/>
      <dgm:spPr/>
      <dgm:t>
        <a:bodyPr/>
        <a:lstStyle/>
        <a:p>
          <a:pPr algn="ctr"/>
          <a:r>
            <a:rPr lang="de-DE" sz="1800" dirty="0" smtClean="0"/>
            <a:t>Lehrküche</a:t>
          </a:r>
          <a:endParaRPr lang="de-DE" sz="1800" dirty="0"/>
        </a:p>
      </dgm:t>
    </dgm:pt>
    <dgm:pt modelId="{47AD8900-D733-4A5F-920A-D74CC0DFC932}" type="parTrans" cxnId="{51515D9F-22AE-474D-90BF-D414E9D745B2}">
      <dgm:prSet/>
      <dgm:spPr/>
      <dgm:t>
        <a:bodyPr/>
        <a:lstStyle/>
        <a:p>
          <a:endParaRPr lang="de-DE"/>
        </a:p>
      </dgm:t>
    </dgm:pt>
    <dgm:pt modelId="{343885E5-3707-42E1-9295-1D50B2F0D4AC}" type="sibTrans" cxnId="{51515D9F-22AE-474D-90BF-D414E9D745B2}">
      <dgm:prSet/>
      <dgm:spPr/>
      <dgm:t>
        <a:bodyPr/>
        <a:lstStyle/>
        <a:p>
          <a:endParaRPr lang="de-DE"/>
        </a:p>
      </dgm:t>
    </dgm:pt>
    <dgm:pt modelId="{88D4A171-DE92-41F2-847D-459BE476962D}">
      <dgm:prSet phldrT="[Text]" custT="1"/>
      <dgm:spPr/>
      <dgm:t>
        <a:bodyPr/>
        <a:lstStyle/>
        <a:p>
          <a:pPr algn="ctr"/>
          <a:r>
            <a:rPr lang="de-DE" sz="1800" dirty="0" smtClean="0"/>
            <a:t>Morgenrunde</a:t>
          </a:r>
          <a:endParaRPr lang="de-DE" sz="1800" dirty="0"/>
        </a:p>
      </dgm:t>
    </dgm:pt>
    <dgm:pt modelId="{FB9465E7-4FDB-49EE-98F2-0CEA090E5BC2}" type="sibTrans" cxnId="{6E9544F4-5773-4BF8-AE07-0B7CDCE1AD20}">
      <dgm:prSet/>
      <dgm:spPr/>
      <dgm:t>
        <a:bodyPr/>
        <a:lstStyle/>
        <a:p>
          <a:endParaRPr lang="de-DE"/>
        </a:p>
      </dgm:t>
    </dgm:pt>
    <dgm:pt modelId="{A05A55B3-B3AA-4162-9279-4489DAE7E88C}" type="parTrans" cxnId="{6E9544F4-5773-4BF8-AE07-0B7CDCE1AD20}">
      <dgm:prSet/>
      <dgm:spPr/>
      <dgm:t>
        <a:bodyPr/>
        <a:lstStyle/>
        <a:p>
          <a:endParaRPr lang="de-DE"/>
        </a:p>
      </dgm:t>
    </dgm:pt>
    <dgm:pt modelId="{937F5623-DE80-4E24-ABCD-F20CE4FA60E5}">
      <dgm:prSet phldrT="[Text]" custT="1"/>
      <dgm:spPr/>
      <dgm:t>
        <a:bodyPr/>
        <a:lstStyle/>
        <a:p>
          <a:pPr algn="ctr"/>
          <a:r>
            <a:rPr lang="de-DE" sz="1800" dirty="0" smtClean="0"/>
            <a:t>Einzeltherapie</a:t>
          </a:r>
          <a:endParaRPr lang="de-DE" sz="1800" dirty="0"/>
        </a:p>
      </dgm:t>
    </dgm:pt>
    <dgm:pt modelId="{DEE8D47C-440A-4B4C-9DE2-20BF138A9023}" type="parTrans" cxnId="{74174936-AB25-41ED-A24D-E19D2F2BFB3B}">
      <dgm:prSet/>
      <dgm:spPr/>
      <dgm:t>
        <a:bodyPr/>
        <a:lstStyle/>
        <a:p>
          <a:endParaRPr lang="de-DE"/>
        </a:p>
      </dgm:t>
    </dgm:pt>
    <dgm:pt modelId="{CF08F314-84DC-4EEB-A9A7-8074002F74B4}" type="sibTrans" cxnId="{74174936-AB25-41ED-A24D-E19D2F2BFB3B}">
      <dgm:prSet/>
      <dgm:spPr/>
      <dgm:t>
        <a:bodyPr/>
        <a:lstStyle/>
        <a:p>
          <a:endParaRPr lang="de-DE"/>
        </a:p>
      </dgm:t>
    </dgm:pt>
    <dgm:pt modelId="{1DE2C9A0-D540-4F6E-BDBC-A6EB7D3E66AB}">
      <dgm:prSet phldrT="[Text]" custT="1"/>
      <dgm:spPr/>
      <dgm:t>
        <a:bodyPr/>
        <a:lstStyle/>
        <a:p>
          <a:pPr algn="ctr"/>
          <a:r>
            <a:rPr lang="de-DE" sz="1800" dirty="0" smtClean="0"/>
            <a:t>Abschlussrunde</a:t>
          </a:r>
          <a:endParaRPr lang="de-DE" sz="1800" dirty="0"/>
        </a:p>
      </dgm:t>
    </dgm:pt>
    <dgm:pt modelId="{AD90B47E-551C-471E-B141-9BB3F5EBE014}" type="parTrans" cxnId="{96CBE2F7-4FD6-451B-AE62-081FDD876A51}">
      <dgm:prSet/>
      <dgm:spPr/>
      <dgm:t>
        <a:bodyPr/>
        <a:lstStyle/>
        <a:p>
          <a:endParaRPr lang="de-DE"/>
        </a:p>
      </dgm:t>
    </dgm:pt>
    <dgm:pt modelId="{043B2E3E-9FD4-4771-9F9A-61AA9D2383F6}" type="sibTrans" cxnId="{96CBE2F7-4FD6-451B-AE62-081FDD876A51}">
      <dgm:prSet/>
      <dgm:spPr/>
      <dgm:t>
        <a:bodyPr/>
        <a:lstStyle/>
        <a:p>
          <a:endParaRPr lang="de-DE"/>
        </a:p>
      </dgm:t>
    </dgm:pt>
    <dgm:pt modelId="{59E75963-7FD7-4B98-898A-BBF5244691AF}" type="pres">
      <dgm:prSet presAssocID="{57CEB57A-3401-422B-B462-767A0D155BA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CAE2E451-8477-4155-93FB-680C9412A78F}" type="pres">
      <dgm:prSet presAssocID="{00349071-D72C-44F8-A5D3-9681959CCAB8}" presName="roof" presStyleLbl="dkBgShp" presStyleIdx="0" presStyleCnt="2" custLinFactNeighborX="-886" custLinFactNeighborY="-18782"/>
      <dgm:spPr/>
      <dgm:t>
        <a:bodyPr/>
        <a:lstStyle/>
        <a:p>
          <a:endParaRPr lang="de-DE"/>
        </a:p>
      </dgm:t>
    </dgm:pt>
    <dgm:pt modelId="{70B24936-1C70-4FFE-8730-D485628818C6}" type="pres">
      <dgm:prSet presAssocID="{00349071-D72C-44F8-A5D3-9681959CCAB8}" presName="pillars" presStyleCnt="0"/>
      <dgm:spPr/>
      <dgm:t>
        <a:bodyPr/>
        <a:lstStyle/>
        <a:p>
          <a:endParaRPr lang="de-DE"/>
        </a:p>
      </dgm:t>
    </dgm:pt>
    <dgm:pt modelId="{2FAE341A-00A9-4AAD-96C6-E48F538563FC}" type="pres">
      <dgm:prSet presAssocID="{00349071-D72C-44F8-A5D3-9681959CCAB8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0E23A59-87C3-4B68-942F-C2BC92D9B75B}" type="pres">
      <dgm:prSet presAssocID="{FA67F64E-0E71-48A3-9B48-4025DD21A079}" presName="pillarX" presStyleLbl="node1" presStyleIdx="1" presStyleCnt="3" custScaleX="43188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B23AD9F-1BE7-4089-8F05-6F3EE28EA46F}" type="pres">
      <dgm:prSet presAssocID="{12AE0F4C-4BC3-40D9-839F-F267613C513B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30CCBF6-B6BA-43E6-BB13-DDCB3C5A9234}" type="pres">
      <dgm:prSet presAssocID="{00349071-D72C-44F8-A5D3-9681959CCAB8}" presName="base" presStyleLbl="dkBgShp" presStyleIdx="1" presStyleCnt="2"/>
      <dgm:spPr/>
      <dgm:t>
        <a:bodyPr/>
        <a:lstStyle/>
        <a:p>
          <a:endParaRPr lang="de-DE"/>
        </a:p>
      </dgm:t>
    </dgm:pt>
  </dgm:ptLst>
  <dgm:cxnLst>
    <dgm:cxn modelId="{AD3308FB-570A-49FB-A53D-F72BFE46D56B}" srcId="{FA67F64E-0E71-48A3-9B48-4025DD21A079}" destId="{6788DDD0-1BC2-406D-8683-AE130912F805}" srcOrd="2" destOrd="0" parTransId="{A4E4CD49-96B5-47B8-8169-87F34CED82E6}" sibTransId="{B4689426-4F3F-4390-A3B4-750F399CD486}"/>
    <dgm:cxn modelId="{ADF8B56F-97BE-4782-AC6A-2C3BD656BEC7}" type="presOf" srcId="{2AD5945E-89E4-473F-9E2F-CD4D2FA7A703}" destId="{20E23A59-87C3-4B68-942F-C2BC92D9B75B}" srcOrd="0" destOrd="2" presId="urn:microsoft.com/office/officeart/2005/8/layout/hList3"/>
    <dgm:cxn modelId="{963FE679-23FB-4980-BEA6-3F07FCF13F9C}" srcId="{00349071-D72C-44F8-A5D3-9681959CCAB8}" destId="{F23D04B9-93DF-44E1-8A66-9A2266CFFDDC}" srcOrd="0" destOrd="0" parTransId="{FB516225-D458-4855-8633-5020CA0A0F8B}" sibTransId="{ECC0A2E6-6243-49B6-A00F-488C62F7FDEF}"/>
    <dgm:cxn modelId="{F0246404-C30C-4CA3-8AED-F53849C137DA}" type="presOf" srcId="{57CEB57A-3401-422B-B462-767A0D155BA3}" destId="{59E75963-7FD7-4B98-898A-BBF5244691AF}" srcOrd="0" destOrd="0" presId="urn:microsoft.com/office/officeart/2005/8/layout/hList3"/>
    <dgm:cxn modelId="{96CBE2F7-4FD6-451B-AE62-081FDD876A51}" srcId="{FA67F64E-0E71-48A3-9B48-4025DD21A079}" destId="{1DE2C9A0-D540-4F6E-BDBC-A6EB7D3E66AB}" srcOrd="5" destOrd="0" parTransId="{AD90B47E-551C-471E-B141-9BB3F5EBE014}" sibTransId="{043B2E3E-9FD4-4771-9F9A-61AA9D2383F6}"/>
    <dgm:cxn modelId="{E6ECC333-F6C4-4C8D-B638-B5184B504E07}" type="presOf" srcId="{F23D04B9-93DF-44E1-8A66-9A2266CFFDDC}" destId="{2FAE341A-00A9-4AAD-96C6-E48F538563FC}" srcOrd="0" destOrd="0" presId="urn:microsoft.com/office/officeart/2005/8/layout/hList3"/>
    <dgm:cxn modelId="{1E247179-C3DB-4246-94D7-30C0C6DAC28D}" type="presOf" srcId="{12AE0F4C-4BC3-40D9-839F-F267613C513B}" destId="{9B23AD9F-1BE7-4089-8F05-6F3EE28EA46F}" srcOrd="0" destOrd="0" presId="urn:microsoft.com/office/officeart/2005/8/layout/hList3"/>
    <dgm:cxn modelId="{D8E68D1F-1496-4548-9E6D-5BC5F081473C}" type="presOf" srcId="{3BE1C33A-FF3D-42AC-9A9B-950D784E580F}" destId="{20E23A59-87C3-4B68-942F-C2BC92D9B75B}" srcOrd="0" destOrd="4" presId="urn:microsoft.com/office/officeart/2005/8/layout/hList3"/>
    <dgm:cxn modelId="{74174936-AB25-41ED-A24D-E19D2F2BFB3B}" srcId="{FA67F64E-0E71-48A3-9B48-4025DD21A079}" destId="{937F5623-DE80-4E24-ABCD-F20CE4FA60E5}" srcOrd="4" destOrd="0" parTransId="{DEE8D47C-440A-4B4C-9DE2-20BF138A9023}" sibTransId="{CF08F314-84DC-4EEB-A9A7-8074002F74B4}"/>
    <dgm:cxn modelId="{FFACE062-D721-46DF-92B3-496147616647}" type="presOf" srcId="{6788DDD0-1BC2-406D-8683-AE130912F805}" destId="{20E23A59-87C3-4B68-942F-C2BC92D9B75B}" srcOrd="0" destOrd="3" presId="urn:microsoft.com/office/officeart/2005/8/layout/hList3"/>
    <dgm:cxn modelId="{60376FE6-1C02-435D-B026-F7C0A114772A}" srcId="{FA67F64E-0E71-48A3-9B48-4025DD21A079}" destId="{859FA583-3D07-4892-811E-F147CC33424D}" srcOrd="6" destOrd="0" parTransId="{018B7101-6A75-4514-9A87-53134CC6F1C8}" sibTransId="{0130F8A3-C73D-4C0B-91B0-0EEA1C725BBB}"/>
    <dgm:cxn modelId="{049764D2-A7E4-4A01-A0E1-B025B6A0F507}" srcId="{57CEB57A-3401-422B-B462-767A0D155BA3}" destId="{00349071-D72C-44F8-A5D3-9681959CCAB8}" srcOrd="0" destOrd="0" parTransId="{11A2FDC4-714B-46ED-ABDB-70FAE5CAC1D7}" sibTransId="{9ABA4FB1-0147-4D88-94AF-33C007C1DD69}"/>
    <dgm:cxn modelId="{9781513E-5165-4E30-AB43-30A930DD0D5A}" type="presOf" srcId="{1DE2C9A0-D540-4F6E-BDBC-A6EB7D3E66AB}" destId="{20E23A59-87C3-4B68-942F-C2BC92D9B75B}" srcOrd="0" destOrd="6" presId="urn:microsoft.com/office/officeart/2005/8/layout/hList3"/>
    <dgm:cxn modelId="{E5D10C39-A0A6-44D6-9B14-082D8D6044E3}" type="presOf" srcId="{859FA583-3D07-4892-811E-F147CC33424D}" destId="{20E23A59-87C3-4B68-942F-C2BC92D9B75B}" srcOrd="0" destOrd="7" presId="urn:microsoft.com/office/officeart/2005/8/layout/hList3"/>
    <dgm:cxn modelId="{DCF619FA-3FEF-4EA4-860D-476A24CD5038}" srcId="{00349071-D72C-44F8-A5D3-9681959CCAB8}" destId="{FA67F64E-0E71-48A3-9B48-4025DD21A079}" srcOrd="1" destOrd="0" parTransId="{11311AFD-E69D-4735-8F9D-37C2DA915175}" sibTransId="{63C281D3-8111-419A-82E7-F9AA60A05144}"/>
    <dgm:cxn modelId="{922BF763-EA13-42A6-B166-BEF9039A08C5}" srcId="{FA67F64E-0E71-48A3-9B48-4025DD21A079}" destId="{3BE1C33A-FF3D-42AC-9A9B-950D784E580F}" srcOrd="3" destOrd="0" parTransId="{A7AA8F73-FBA8-4994-9D66-E858E0E3DF36}" sibTransId="{D246BED4-AB29-4386-942F-0A727F4A3511}"/>
    <dgm:cxn modelId="{8875BC25-BD0F-4BD2-A4B2-07F3C938F4AE}" type="presOf" srcId="{FA67F64E-0E71-48A3-9B48-4025DD21A079}" destId="{20E23A59-87C3-4B68-942F-C2BC92D9B75B}" srcOrd="0" destOrd="0" presId="urn:microsoft.com/office/officeart/2005/8/layout/hList3"/>
    <dgm:cxn modelId="{BF858401-F6E3-4ED3-93FB-CA8AE69D29FF}" type="presOf" srcId="{937F5623-DE80-4E24-ABCD-F20CE4FA60E5}" destId="{20E23A59-87C3-4B68-942F-C2BC92D9B75B}" srcOrd="0" destOrd="5" presId="urn:microsoft.com/office/officeart/2005/8/layout/hList3"/>
    <dgm:cxn modelId="{A0618CAF-F1C6-44EC-91A5-C1FAF539679D}" srcId="{00349071-D72C-44F8-A5D3-9681959CCAB8}" destId="{12AE0F4C-4BC3-40D9-839F-F267613C513B}" srcOrd="2" destOrd="0" parTransId="{397AB003-5101-4B03-9B85-632F60907B36}" sibTransId="{AE9FA0FD-351D-4C61-9F77-3341153CE509}"/>
    <dgm:cxn modelId="{197EDD57-907E-4970-92E0-79C31286FB26}" type="presOf" srcId="{88D4A171-DE92-41F2-847D-459BE476962D}" destId="{20E23A59-87C3-4B68-942F-C2BC92D9B75B}" srcOrd="0" destOrd="1" presId="urn:microsoft.com/office/officeart/2005/8/layout/hList3"/>
    <dgm:cxn modelId="{51515D9F-22AE-474D-90BF-D414E9D745B2}" srcId="{FA67F64E-0E71-48A3-9B48-4025DD21A079}" destId="{2AD5945E-89E4-473F-9E2F-CD4D2FA7A703}" srcOrd="1" destOrd="0" parTransId="{47AD8900-D733-4A5F-920A-D74CC0DFC932}" sibTransId="{343885E5-3707-42E1-9295-1D50B2F0D4AC}"/>
    <dgm:cxn modelId="{053A3EB8-4B82-48AE-9651-2E7565E73AA4}" type="presOf" srcId="{00349071-D72C-44F8-A5D3-9681959CCAB8}" destId="{CAE2E451-8477-4155-93FB-680C9412A78F}" srcOrd="0" destOrd="0" presId="urn:microsoft.com/office/officeart/2005/8/layout/hList3"/>
    <dgm:cxn modelId="{6E9544F4-5773-4BF8-AE07-0B7CDCE1AD20}" srcId="{FA67F64E-0E71-48A3-9B48-4025DD21A079}" destId="{88D4A171-DE92-41F2-847D-459BE476962D}" srcOrd="0" destOrd="0" parTransId="{A05A55B3-B3AA-4162-9279-4489DAE7E88C}" sibTransId="{FB9465E7-4FDB-49EE-98F2-0CEA090E5BC2}"/>
    <dgm:cxn modelId="{8EA8E511-526E-4842-8EEC-207403F7BE56}" type="presParOf" srcId="{59E75963-7FD7-4B98-898A-BBF5244691AF}" destId="{CAE2E451-8477-4155-93FB-680C9412A78F}" srcOrd="0" destOrd="0" presId="urn:microsoft.com/office/officeart/2005/8/layout/hList3"/>
    <dgm:cxn modelId="{486C7E8C-2090-428D-91BB-B404779140C5}" type="presParOf" srcId="{59E75963-7FD7-4B98-898A-BBF5244691AF}" destId="{70B24936-1C70-4FFE-8730-D485628818C6}" srcOrd="1" destOrd="0" presId="urn:microsoft.com/office/officeart/2005/8/layout/hList3"/>
    <dgm:cxn modelId="{BA18773C-F942-4A7E-90BF-C568BFF5454C}" type="presParOf" srcId="{70B24936-1C70-4FFE-8730-D485628818C6}" destId="{2FAE341A-00A9-4AAD-96C6-E48F538563FC}" srcOrd="0" destOrd="0" presId="urn:microsoft.com/office/officeart/2005/8/layout/hList3"/>
    <dgm:cxn modelId="{F7DAECBA-6C5A-4243-A5E8-84224ABACEEC}" type="presParOf" srcId="{70B24936-1C70-4FFE-8730-D485628818C6}" destId="{20E23A59-87C3-4B68-942F-C2BC92D9B75B}" srcOrd="1" destOrd="0" presId="urn:microsoft.com/office/officeart/2005/8/layout/hList3"/>
    <dgm:cxn modelId="{BC706B58-2EDB-466E-919F-EBF742D82460}" type="presParOf" srcId="{70B24936-1C70-4FFE-8730-D485628818C6}" destId="{9B23AD9F-1BE7-4089-8F05-6F3EE28EA46F}" srcOrd="2" destOrd="0" presId="urn:microsoft.com/office/officeart/2005/8/layout/hList3"/>
    <dgm:cxn modelId="{EAEF4301-E76B-4465-8539-27321B9CF6E0}" type="presParOf" srcId="{59E75963-7FD7-4B98-898A-BBF5244691AF}" destId="{F30CCBF6-B6BA-43E6-BB13-DDCB3C5A923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E2E451-8477-4155-93FB-680C9412A78F}">
      <dsp:nvSpPr>
        <dsp:cNvPr id="0" name=""/>
        <dsp:cNvSpPr/>
      </dsp:nvSpPr>
      <dsp:spPr>
        <a:xfrm>
          <a:off x="0" y="0"/>
          <a:ext cx="8128000" cy="16256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b="1" kern="1200" dirty="0" smtClean="0"/>
            <a:t>Prototypischer Therapietag</a:t>
          </a:r>
          <a:endParaRPr lang="de-DE" sz="2400" kern="1200" dirty="0"/>
        </a:p>
      </dsp:txBody>
      <dsp:txXfrm>
        <a:off x="0" y="0"/>
        <a:ext cx="8128000" cy="1625600"/>
      </dsp:txXfrm>
    </dsp:sp>
    <dsp:sp modelId="{2FAE341A-00A9-4AAD-96C6-E48F538563FC}">
      <dsp:nvSpPr>
        <dsp:cNvPr id="0" name=""/>
        <dsp:cNvSpPr/>
      </dsp:nvSpPr>
      <dsp:spPr>
        <a:xfrm>
          <a:off x="1361" y="1625600"/>
          <a:ext cx="1285874" cy="34137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Selbstständiges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Frühstück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(zu Hause)</a:t>
          </a:r>
          <a:endParaRPr lang="de-DE" sz="1300" kern="1200" dirty="0"/>
        </a:p>
      </dsp:txBody>
      <dsp:txXfrm>
        <a:off x="1361" y="1625600"/>
        <a:ext cx="1285874" cy="3413760"/>
      </dsp:txXfrm>
    </dsp:sp>
    <dsp:sp modelId="{20E23A59-87C3-4B68-942F-C2BC92D9B75B}">
      <dsp:nvSpPr>
        <dsp:cNvPr id="0" name=""/>
        <dsp:cNvSpPr/>
      </dsp:nvSpPr>
      <dsp:spPr>
        <a:xfrm>
          <a:off x="1287236" y="1625600"/>
          <a:ext cx="5553526" cy="34137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300" kern="1200" dirty="0" smtClean="0"/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800" kern="1200" dirty="0" smtClean="0"/>
            <a:t>Therapeutische begleitetes Mittagessen (in der TK)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de-DE" sz="1800" kern="1200" dirty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kern="1200" dirty="0" smtClean="0"/>
            <a:t>Morgenrunde</a:t>
          </a:r>
          <a:endParaRPr lang="de-DE" sz="1800" kern="1200" dirty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kern="1200" dirty="0" smtClean="0"/>
            <a:t>Lehrküche</a:t>
          </a:r>
          <a:endParaRPr lang="de-DE" sz="1800" kern="1200" dirty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kern="1200" dirty="0" smtClean="0"/>
            <a:t>Essprotokollgruppe</a:t>
          </a:r>
          <a:endParaRPr lang="de-DE" sz="1800" kern="1200" dirty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kern="1200" dirty="0" smtClean="0"/>
            <a:t>Fachtherapien (Gestaltungstherapie/ Sozialtherapie/ Bewegungstherapie)</a:t>
          </a:r>
          <a:endParaRPr lang="de-DE" sz="1800" kern="1200" dirty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kern="1200" dirty="0" smtClean="0"/>
            <a:t>Einzeltherapie</a:t>
          </a:r>
          <a:endParaRPr lang="de-DE" sz="1800" kern="1200" dirty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800" kern="1200" dirty="0" smtClean="0"/>
            <a:t>Abschlussrunde</a:t>
          </a:r>
          <a:endParaRPr lang="de-DE" sz="18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de-DE" sz="1000" kern="1200" dirty="0"/>
        </a:p>
      </dsp:txBody>
      <dsp:txXfrm>
        <a:off x="1287236" y="1625600"/>
        <a:ext cx="5553526" cy="3413760"/>
      </dsp:txXfrm>
    </dsp:sp>
    <dsp:sp modelId="{9B23AD9F-1BE7-4089-8F05-6F3EE28EA46F}">
      <dsp:nvSpPr>
        <dsp:cNvPr id="0" name=""/>
        <dsp:cNvSpPr/>
      </dsp:nvSpPr>
      <dsp:spPr>
        <a:xfrm>
          <a:off x="6840763" y="1625600"/>
          <a:ext cx="1285874" cy="34137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300" kern="1200" dirty="0" smtClean="0"/>
            <a:t>Selbstständiges Abendessen (zu Hause)</a:t>
          </a:r>
          <a:endParaRPr lang="de-DE" sz="1300" kern="1200" dirty="0"/>
        </a:p>
      </dsp:txBody>
      <dsp:txXfrm>
        <a:off x="6840763" y="1625600"/>
        <a:ext cx="1285874" cy="3413760"/>
      </dsp:txXfrm>
    </dsp:sp>
    <dsp:sp modelId="{F30CCBF6-B6BA-43E6-BB13-DDCB3C5A9234}">
      <dsp:nvSpPr>
        <dsp:cNvPr id="0" name=""/>
        <dsp:cNvSpPr/>
      </dsp:nvSpPr>
      <dsp:spPr>
        <a:xfrm>
          <a:off x="0" y="5039360"/>
          <a:ext cx="8128000" cy="37930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n-lt"/>
              </a:defRPr>
            </a:lvl1pPr>
          </a:lstStyle>
          <a:p>
            <a:fld id="{8ED6B190-AA87-4A5D-A212-7CF249DC88FD}" type="datetimeFigureOut">
              <a:rPr lang="en-US" smtClean="0"/>
              <a:pPr/>
              <a:t>9/28/2023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n-lt"/>
              </a:defRPr>
            </a:lvl1pPr>
          </a:lstStyle>
          <a:p>
            <a:fld id="{CDF3E2FC-319D-4547-8F5D-F7B88400E403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66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3E2FC-319D-4547-8F5D-F7B88400E40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793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8046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4302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41230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2148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052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20743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70305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488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0972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599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Regionaler Versorger</a:t>
            </a:r>
          </a:p>
          <a:p>
            <a:r>
              <a:rPr lang="de-DE" dirty="0" smtClean="0"/>
              <a:t>Schließt</a:t>
            </a:r>
            <a:r>
              <a:rPr lang="de-DE" baseline="0" dirty="0" smtClean="0"/>
              <a:t> Versorgungslücke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66241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68809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5297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6332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3E2FC-319D-4547-8F5D-F7B88400E40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711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458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Leitlinie:</a:t>
            </a:r>
            <a:r>
              <a:rPr lang="de-DE" baseline="0" dirty="0" smtClean="0"/>
              <a:t> </a:t>
            </a:r>
          </a:p>
          <a:p>
            <a:r>
              <a:rPr lang="de-DE" baseline="0" dirty="0" smtClean="0"/>
              <a:t>AN: </a:t>
            </a:r>
          </a:p>
          <a:p>
            <a:r>
              <a:rPr lang="de-DE" baseline="0" dirty="0" smtClean="0"/>
              <a:t>A</a:t>
            </a:r>
            <a:r>
              <a:rPr lang="de-DE" dirty="0" smtClean="0"/>
              <a:t>n eine tagesklinische Behandlung ist bei mäßig gefährdeten Patientinnen mit chronischer AN zu denken, bei denen eine ambulante Therapie zur Bewältigung der zwischenmenschlichen und sozialen Probleme nicht ausreicht – insbesondere dann, wenn diese schon mehrfach stationäre Behandlungen durchlaufen haben und in engem Kontakt mit ihrer Alltagssituation bleiben sollten.</a:t>
            </a:r>
          </a:p>
          <a:p>
            <a:r>
              <a:rPr lang="de-DE" dirty="0" smtClean="0"/>
              <a:t>BN: </a:t>
            </a:r>
          </a:p>
          <a:p>
            <a:r>
              <a:rPr lang="de-DE" dirty="0" smtClean="0"/>
              <a:t>Eigentliche</a:t>
            </a:r>
            <a:r>
              <a:rPr lang="de-DE" baseline="0" dirty="0" smtClean="0"/>
              <a:t> ambulante Behandlung; aber wenn </a:t>
            </a:r>
            <a:r>
              <a:rPr lang="de-DE" dirty="0" smtClean="0"/>
              <a:t>unzureichende Veränderung in ambulanter Behandlung, Komorbiditäten,</a:t>
            </a:r>
            <a:r>
              <a:rPr lang="de-DE" baseline="0" dirty="0" smtClean="0"/>
              <a:t> </a:t>
            </a:r>
            <a:r>
              <a:rPr lang="de-DE" dirty="0" smtClean="0"/>
              <a:t>Schwere der Symptome, Multiprofessionalität, dann teilstationär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3E2FC-319D-4547-8F5D-F7B88400E40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5471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Leitlinie:</a:t>
            </a:r>
            <a:r>
              <a:rPr lang="de-DE" baseline="0" dirty="0" smtClean="0"/>
              <a:t> </a:t>
            </a:r>
          </a:p>
          <a:p>
            <a:r>
              <a:rPr lang="de-DE" baseline="0" dirty="0" smtClean="0"/>
              <a:t>AN: </a:t>
            </a:r>
          </a:p>
          <a:p>
            <a:r>
              <a:rPr lang="de-DE" baseline="0" dirty="0" smtClean="0"/>
              <a:t>A</a:t>
            </a:r>
            <a:r>
              <a:rPr lang="de-DE" dirty="0" smtClean="0"/>
              <a:t>n eine tagesklinische Behandlung ist bei mäßig gefährdeten Patientinnen mit chronischer AN zu denken, bei denen eine ambulante Therapie zur Bewältigung der zwischenmenschlichen und sozialen Probleme nicht ausreicht – insbesondere dann, wenn diese schon mehrfach stationäre Behandlungen durchlaufen haben und in engem Kontakt mit ihrer Alltagssituation bleiben sollten.</a:t>
            </a:r>
          </a:p>
          <a:p>
            <a:r>
              <a:rPr lang="de-DE" dirty="0" smtClean="0"/>
              <a:t>BN: </a:t>
            </a:r>
          </a:p>
          <a:p>
            <a:r>
              <a:rPr lang="de-DE" dirty="0" smtClean="0"/>
              <a:t>Eigentliche</a:t>
            </a:r>
            <a:r>
              <a:rPr lang="de-DE" baseline="0" dirty="0" smtClean="0"/>
              <a:t> ambulante Behandlung; aber wenn </a:t>
            </a:r>
            <a:r>
              <a:rPr lang="de-DE" dirty="0" smtClean="0"/>
              <a:t>unzureichende Veränderung in ambulanter Behandlung, Komorbiditäten,</a:t>
            </a:r>
            <a:r>
              <a:rPr lang="de-DE" baseline="0" dirty="0" smtClean="0"/>
              <a:t> </a:t>
            </a:r>
            <a:r>
              <a:rPr lang="de-DE" dirty="0" smtClean="0"/>
              <a:t>Schwere der Symptome, Multiprofessionalität, dann teilstationär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3E2FC-319D-4547-8F5D-F7B88400E40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865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3E2FC-319D-4547-8F5D-F7B88400E40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504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05504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F3E2FC-319D-4547-8F5D-F7B88400E40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494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1A22A1F-1465-4080-A6E0-77F5246FB14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2726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CC1DB2-B75A-4C36-8815-3C13A5E7A1F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887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3.tiff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3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15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5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8.png"/><Relationship Id="rId2" Type="http://schemas.openxmlformats.org/officeDocument/2006/relationships/tags" Target="../tags/tag1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6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7.sv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jpeg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8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G | 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7A6FB00C-CE34-DD57-4C7C-0A8C61D0CD1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291438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7A6FB00C-CE34-DD57-4C7C-0A8C61D0CD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Grafik 3" descr="Ein Bild, das Kleidung, Person, Bekleidung, Unterwäsche enthält.&#10;&#10;Automatisch generierte Beschreibung">
            <a:extLst>
              <a:ext uri="{FF2B5EF4-FFF2-40B4-BE49-F238E27FC236}">
                <a16:creationId xmlns:a16="http://schemas.microsoft.com/office/drawing/2014/main" id="{8640390A-AD54-6577-DEF1-A3C92B58E6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6864"/>
            <a:ext cx="11857041" cy="476127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C180458-B490-4045-8BF8-1848FBEB33F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" y="296863"/>
            <a:ext cx="7708900" cy="4761274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AE739973-08FC-1E49-B07C-C50AEB4041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2878"/>
            <a:ext cx="4956263" cy="4645260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9541C2E1-9A42-5346-97BC-2B5C876D567B}"/>
              </a:ext>
            </a:extLst>
          </p:cNvPr>
          <p:cNvSpPr/>
          <p:nvPr userDrawn="1"/>
        </p:nvSpPr>
        <p:spPr>
          <a:xfrm>
            <a:off x="8030818" y="-8648"/>
            <a:ext cx="3389244" cy="5832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36" name="Textplatzhalt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8030818" y="174248"/>
            <a:ext cx="3389244" cy="4003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dirty="0"/>
              <a:t>Hier eintragen</a:t>
            </a: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13" y="5477149"/>
            <a:ext cx="2262610" cy="918620"/>
          </a:xfrm>
          <a:prstGeom prst="rect">
            <a:avLst/>
          </a:prstGeom>
        </p:spPr>
      </p:pic>
      <p:sp>
        <p:nvSpPr>
          <p:cNvPr id="31" name="Titelplatzhalter 1">
            <a:extLst>
              <a:ext uri="{FF2B5EF4-FFF2-40B4-BE49-F238E27FC236}">
                <a16:creationId xmlns:a16="http://schemas.microsoft.com/office/drawing/2014/main" id="{902F2AEA-A27B-D344-818A-2F36AAC50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086" y="2441124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0" name="Inhaltsplatzhalter 4">
            <a:extLst>
              <a:ext uri="{FF2B5EF4-FFF2-40B4-BE49-F238E27FC236}">
                <a16:creationId xmlns:a16="http://schemas.microsoft.com/office/drawing/2014/main" id="{DC4D6B83-166E-AFF2-4A97-49B852F8BA5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07968" y="6056612"/>
            <a:ext cx="6068119" cy="360720"/>
          </a:xfrm>
        </p:spPr>
        <p:txBody>
          <a:bodyPr lIns="0" tIns="0" rIns="0" bIns="0" anchor="b"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180000" indent="0" algn="r">
              <a:spcBef>
                <a:spcPts val="0"/>
              </a:spcBef>
              <a:buNone/>
              <a:defRPr sz="1200"/>
            </a:lvl2pPr>
            <a:lvl3pPr marL="360000" indent="0" algn="r">
              <a:spcBef>
                <a:spcPts val="0"/>
              </a:spcBef>
              <a:buNone/>
              <a:defRPr sz="1200"/>
            </a:lvl3pPr>
            <a:lvl4pPr marL="540000" indent="0" algn="r">
              <a:spcBef>
                <a:spcPts val="0"/>
              </a:spcBef>
              <a:buNone/>
              <a:defRPr sz="1200"/>
            </a:lvl4pPr>
            <a:lvl5pPr marL="720000" indent="0" algn="r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219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4032">
          <p15:clr>
            <a:srgbClr val="FBAE40"/>
          </p15:clr>
        </p15:guide>
        <p15:guide id="1" orient="horz" pos="187">
          <p15:clr>
            <a:srgbClr val="FBAE40"/>
          </p15:clr>
        </p15:guide>
        <p15:guide id="2" pos="7469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Inhalt+Bild 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10CFABA0-EC24-0554-24A3-0DE38EBB376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323579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0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10CFABA0-EC24-0554-24A3-0DE38EBB37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4" y="1592264"/>
            <a:ext cx="5331912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CF619D-F26D-AF61-21DC-452CE9F9B6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3B3A8F8-3C8A-F98C-2F88-43854516BA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23051" y="1592264"/>
            <a:ext cx="5331912" cy="4357686"/>
          </a:xfrm>
          <a:blipFill>
            <a:blip r:embed="rId6"/>
            <a:stretch>
              <a:fillRect/>
            </a:stretch>
          </a:blipFill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5926C1A-AF66-C553-1144-9296A1EF4230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6255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Inhalt+Bild 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10CFABA0-EC24-0554-24A3-0DE38EBB376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121584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4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10CFABA0-EC24-0554-24A3-0DE38EBB37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3B3A8F8-3C8A-F98C-2F88-43854516BA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4964" y="1592264"/>
            <a:ext cx="5331912" cy="4357686"/>
          </a:xfrm>
          <a:blipFill>
            <a:blip r:embed="rId6"/>
            <a:stretch>
              <a:fillRect/>
            </a:stretch>
          </a:blipFill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CF619D-F26D-AF61-21DC-452CE9F9B6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6523051" y="1592264"/>
            <a:ext cx="5331912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84C0588-69DE-DFAD-1356-BE91E60A956B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5285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Inhalt Logo 1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024A2D81-297C-7CA0-1E53-16E1869F77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417238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8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024A2D81-297C-7CA0-1E53-16E1869F77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fik 8">
            <a:extLst>
              <a:ext uri="{FF2B5EF4-FFF2-40B4-BE49-F238E27FC236}">
                <a16:creationId xmlns:a16="http://schemas.microsoft.com/office/drawing/2014/main" id="{F1A0CA38-7AFC-C349-E8AC-06213595CCB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4" y="1592264"/>
            <a:ext cx="11520000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884D32B-113B-14C9-105D-4C9A7BBFBFF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520A9D2-94A0-8007-DF4F-B288118C3C4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054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Inhalt Logo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03F13330-A4C5-6B76-29FA-DF389D6DD95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98661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2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03F13330-A4C5-6B76-29FA-DF389D6DD9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Grafik 12">
            <a:extLst>
              <a:ext uri="{FF2B5EF4-FFF2-40B4-BE49-F238E27FC236}">
                <a16:creationId xmlns:a16="http://schemas.microsoft.com/office/drawing/2014/main" id="{C54F83A8-8058-C1A7-0178-9CF836DAA59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4" y="1592264"/>
            <a:ext cx="11520000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68F5682-ABD1-8D65-0DE7-32F3AF6122B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79D00C1-8C4A-F24D-8E4B-353CFF4C283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9801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Inhalt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2C2DCD94-214F-F023-EEAE-7110A94A784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007687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6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2C2DCD94-214F-F023-EEAE-7110A94A78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hteck 9">
            <a:extLst>
              <a:ext uri="{FF2B5EF4-FFF2-40B4-BE49-F238E27FC236}">
                <a16:creationId xmlns:a16="http://schemas.microsoft.com/office/drawing/2014/main" id="{A63B255C-0AE8-A447-9874-A7B996926B8F}"/>
              </a:ext>
            </a:extLst>
          </p:cNvPr>
          <p:cNvSpPr>
            <a:spLocks/>
          </p:cNvSpPr>
          <p:nvPr userDrawn="1"/>
        </p:nvSpPr>
        <p:spPr>
          <a:xfrm>
            <a:off x="334964" y="1592264"/>
            <a:ext cx="11510044" cy="4357686"/>
          </a:xfrm>
          <a:prstGeom prst="rect">
            <a:avLst/>
          </a:prstGeom>
          <a:solidFill>
            <a:srgbClr val="EAEF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12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6" y="1592264"/>
            <a:ext cx="11520000" cy="4357686"/>
          </a:xfrm>
        </p:spPr>
        <p:txBody>
          <a:bodyPr lIns="144000" tIns="144000"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5F763E3-783B-AE8B-58BA-6B3DD67E062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F65DD5C-A17D-0472-ADE6-D26559130D1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52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A9E0F7C7-8EFE-CAC0-AEBC-D94C717618E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052558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0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A9E0F7C7-8EFE-CAC0-AEBC-D94C717618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Grafik 8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4" y="1592264"/>
            <a:ext cx="11520000" cy="4357686"/>
          </a:xfrm>
          <a:prstGeom prst="rect">
            <a:avLst/>
          </a:prstGeom>
        </p:spPr>
      </p:pic>
      <p:sp>
        <p:nvSpPr>
          <p:cNvPr id="13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601E06A-1819-DEAB-CCD6-CB138EAA0C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1B64465-04B2-9AC9-6667-2998AE2355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CFB6C456-99F3-4EB2-7BA8-1EDBA373805B}"/>
              </a:ext>
            </a:extLst>
          </p:cNvPr>
          <p:cNvSpPr txBox="1">
            <a:spLocks/>
          </p:cNvSpPr>
          <p:nvPr userDrawn="1"/>
        </p:nvSpPr>
        <p:spPr>
          <a:xfrm>
            <a:off x="334963" y="2926002"/>
            <a:ext cx="11522073" cy="1457991"/>
          </a:xfrm>
          <a:prstGeom prst="rect">
            <a:avLst/>
          </a:prstGeom>
        </p:spPr>
        <p:txBody>
          <a:bodyPr vert="horz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0" i="0" spc="200" baseline="0">
                <a:solidFill>
                  <a:srgbClr val="0F304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Vielen Dank </a:t>
            </a:r>
            <a:b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</a:br>
            <a:r>
              <a:rPr kumimoji="0" lang="de-DE" sz="4400" b="0" i="0" u="none" strike="noStrike" kern="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für Ihre Aufmerksamkeit!</a:t>
            </a:r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179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G |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B116CE01-1DD7-44B2-7E58-5DC1E8FF766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170310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8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B116CE01-1DD7-44B2-7E58-5DC1E8FF76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4" y="1592264"/>
            <a:ext cx="11520000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2BAE0E56-94E3-6359-596D-ECF5F4E0095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alphaModFix/>
            <a:lum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23812" y="148427"/>
            <a:ext cx="3348000" cy="841382"/>
          </a:xfrm>
          <a:prstGeom prst="rect">
            <a:avLst/>
          </a:prstGeom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F54849-BA41-503B-AA20-24BACCC0160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193232D-C9F9-1068-FFD7-E596DC14473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571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orient="horz" pos="1003">
          <p15:clr>
            <a:srgbClr val="FBAE40"/>
          </p15:clr>
        </p15:guide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36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Titelfoli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4" b="28028"/>
          <a:stretch/>
        </p:blipFill>
        <p:spPr>
          <a:xfrm>
            <a:off x="4295800" y="1439280"/>
            <a:ext cx="8239001" cy="3340767"/>
          </a:xfrm>
          <a:prstGeom prst="rect">
            <a:avLst/>
          </a:prstGeom>
        </p:spPr>
      </p:pic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B2894916-A400-8C7A-2F4E-6E752EA8107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9346742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2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B2894916-A400-8C7A-2F4E-6E752EA810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Grafik 21">
            <a:extLst>
              <a:ext uri="{FF2B5EF4-FFF2-40B4-BE49-F238E27FC236}">
                <a16:creationId xmlns:a16="http://schemas.microsoft.com/office/drawing/2014/main" id="{AE739973-08FC-1E49-B07C-C50AEB4041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16734" y="1420235"/>
            <a:ext cx="3560649" cy="3337221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9541C2E1-9A42-5346-97BC-2B5C876D567B}"/>
              </a:ext>
            </a:extLst>
          </p:cNvPr>
          <p:cNvSpPr/>
          <p:nvPr userDrawn="1"/>
        </p:nvSpPr>
        <p:spPr>
          <a:xfrm>
            <a:off x="8030818" y="-8648"/>
            <a:ext cx="3389244" cy="5832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8B355193-AFDB-D049-AE12-0A20C014DB04}"/>
              </a:ext>
            </a:extLst>
          </p:cNvPr>
          <p:cNvSpPr/>
          <p:nvPr userDrawn="1"/>
        </p:nvSpPr>
        <p:spPr>
          <a:xfrm>
            <a:off x="0" y="5058137"/>
            <a:ext cx="12130268" cy="878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902F2AEA-A27B-D344-818A-2F36AAC50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946" y="298445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3" name="Textplatzhalt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8030818" y="174248"/>
            <a:ext cx="3389244" cy="4003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dirty="0"/>
              <a:t>Hier eintragen</a:t>
            </a: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id="{024541A2-B7D7-F392-CE88-3FC8A43D3FA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07968" y="6056612"/>
            <a:ext cx="6068119" cy="360720"/>
          </a:xfrm>
        </p:spPr>
        <p:txBody>
          <a:bodyPr lIns="0" tIns="0" rIns="0" bIns="0" anchor="b"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180000" indent="0" algn="r">
              <a:spcBef>
                <a:spcPts val="0"/>
              </a:spcBef>
              <a:buNone/>
              <a:defRPr sz="1200"/>
            </a:lvl2pPr>
            <a:lvl3pPr marL="360000" indent="0" algn="r">
              <a:spcBef>
                <a:spcPts val="0"/>
              </a:spcBef>
              <a:buNone/>
              <a:defRPr sz="1200"/>
            </a:lvl3pPr>
            <a:lvl4pPr marL="540000" indent="0" algn="r">
              <a:spcBef>
                <a:spcPts val="0"/>
              </a:spcBef>
              <a:buNone/>
              <a:defRPr sz="1200"/>
            </a:lvl4pPr>
            <a:lvl5pPr marL="720000" indent="0" algn="r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17" name="Grafik 16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33" y="5602272"/>
            <a:ext cx="3326095" cy="95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577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0" orient="horz" pos="4032">
          <p15:clr>
            <a:srgbClr val="FBAE40"/>
          </p15:clr>
        </p15:guide>
        <p15:guide id="1" orient="horz" pos="187">
          <p15:clr>
            <a:srgbClr val="FBAE40"/>
          </p15:clr>
        </p15:guide>
        <p15:guide id="2" pos="746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Titelfoli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E58B19D0-8475-EE19-305B-A934A24EBC5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683862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E58B19D0-8475-EE19-305B-A934A24EBC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Grafik 13">
            <a:extLst>
              <a:ext uri="{FF2B5EF4-FFF2-40B4-BE49-F238E27FC236}">
                <a16:creationId xmlns:a16="http://schemas.microsoft.com/office/drawing/2014/main" id="{016CE7C4-57BC-D0EE-D201-2A9F8BFA2B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96863"/>
            <a:ext cx="11874500" cy="4761274"/>
          </a:xfrm>
          <a:prstGeom prst="rect">
            <a:avLst/>
          </a:prstGeom>
        </p:spPr>
      </p:pic>
      <p:sp>
        <p:nvSpPr>
          <p:cNvPr id="24" name="Rechteck 23">
            <a:extLst>
              <a:ext uri="{FF2B5EF4-FFF2-40B4-BE49-F238E27FC236}">
                <a16:creationId xmlns:a16="http://schemas.microsoft.com/office/drawing/2014/main" id="{9541C2E1-9A42-5346-97BC-2B5C876D567B}"/>
              </a:ext>
            </a:extLst>
          </p:cNvPr>
          <p:cNvSpPr/>
          <p:nvPr userDrawn="1"/>
        </p:nvSpPr>
        <p:spPr>
          <a:xfrm>
            <a:off x="8030818" y="-8648"/>
            <a:ext cx="3389244" cy="5832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902F2AEA-A27B-D344-818A-2F36AAC50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086" y="2441124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3000">
                <a:solidFill>
                  <a:srgbClr val="595959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0" name="Textplatzhalt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8030818" y="174248"/>
            <a:ext cx="3389244" cy="4003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dirty="0"/>
              <a:t>Hier eintragen</a:t>
            </a:r>
          </a:p>
        </p:txBody>
      </p:sp>
      <p:sp>
        <p:nvSpPr>
          <p:cNvPr id="17" name="Inhaltsplatzhalter 4">
            <a:extLst>
              <a:ext uri="{FF2B5EF4-FFF2-40B4-BE49-F238E27FC236}">
                <a16:creationId xmlns:a16="http://schemas.microsoft.com/office/drawing/2014/main" id="{A446C9A2-A4C6-6600-1181-E15BF2BB46E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07968" y="6056612"/>
            <a:ext cx="6068119" cy="360720"/>
          </a:xfrm>
        </p:spPr>
        <p:txBody>
          <a:bodyPr lIns="0" tIns="0" rIns="0" bIns="0" anchor="b"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180000" indent="0" algn="r">
              <a:spcBef>
                <a:spcPts val="0"/>
              </a:spcBef>
              <a:buNone/>
              <a:defRPr sz="1200"/>
            </a:lvl2pPr>
            <a:lvl3pPr marL="360000" indent="0" algn="r">
              <a:spcBef>
                <a:spcPts val="0"/>
              </a:spcBef>
              <a:buNone/>
              <a:defRPr sz="1200"/>
            </a:lvl3pPr>
            <a:lvl4pPr marL="540000" indent="0" algn="r">
              <a:spcBef>
                <a:spcPts val="0"/>
              </a:spcBef>
              <a:buNone/>
              <a:defRPr sz="1200"/>
            </a:lvl4pPr>
            <a:lvl5pPr marL="720000" indent="0" algn="r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13" y="5482660"/>
            <a:ext cx="4375931" cy="91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382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7469">
          <p15:clr>
            <a:srgbClr val="FBAE40"/>
          </p15:clr>
        </p15:guide>
        <p15:guide id="3" orient="horz" pos="40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Titelfoli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67FC3610-49C8-A69D-ACED-5D356D95356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481102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67FC3610-49C8-A69D-ACED-5D356D9535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hteck 8"/>
          <p:cNvSpPr/>
          <p:nvPr userDrawn="1"/>
        </p:nvSpPr>
        <p:spPr>
          <a:xfrm>
            <a:off x="0" y="296863"/>
            <a:ext cx="11857038" cy="4761274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541C2E1-9A42-5346-97BC-2B5C876D567B}"/>
              </a:ext>
            </a:extLst>
          </p:cNvPr>
          <p:cNvSpPr/>
          <p:nvPr userDrawn="1"/>
        </p:nvSpPr>
        <p:spPr>
          <a:xfrm>
            <a:off x="8030818" y="-8648"/>
            <a:ext cx="3389244" cy="5832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12" name="Titelplatzhalter 1">
            <a:extLst>
              <a:ext uri="{FF2B5EF4-FFF2-40B4-BE49-F238E27FC236}">
                <a16:creationId xmlns:a16="http://schemas.microsoft.com/office/drawing/2014/main" id="{902F2AEA-A27B-D344-818A-2F36AAC50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086" y="2441124"/>
            <a:ext cx="10515600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7" name="Textplatzhalt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8030818" y="174248"/>
            <a:ext cx="3389244" cy="4003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dirty="0"/>
              <a:t>Hier eintragen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5243F86-9DDA-0BAC-35DA-250BC3182B4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07968" y="6056612"/>
            <a:ext cx="6068119" cy="360720"/>
          </a:xfrm>
        </p:spPr>
        <p:txBody>
          <a:bodyPr lIns="0" tIns="0" rIns="0" bIns="0" anchor="b"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180000" indent="0" algn="r">
              <a:spcBef>
                <a:spcPts val="0"/>
              </a:spcBef>
              <a:buNone/>
              <a:defRPr sz="1200"/>
            </a:lvl2pPr>
            <a:lvl3pPr marL="360000" indent="0" algn="r">
              <a:spcBef>
                <a:spcPts val="0"/>
              </a:spcBef>
              <a:buNone/>
              <a:defRPr sz="1200"/>
            </a:lvl3pPr>
            <a:lvl4pPr marL="540000" indent="0" algn="r">
              <a:spcBef>
                <a:spcPts val="0"/>
              </a:spcBef>
              <a:buNone/>
              <a:defRPr sz="1200"/>
            </a:lvl4pPr>
            <a:lvl5pPr marL="720000" indent="0" algn="r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13" y="5482660"/>
            <a:ext cx="4375931" cy="91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101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87">
          <p15:clr>
            <a:srgbClr val="FBAE40"/>
          </p15:clr>
        </p15:guide>
        <p15:guide id="2" pos="7469">
          <p15:clr>
            <a:srgbClr val="FBAE40"/>
          </p15:clr>
        </p15:guide>
        <p15:guide id="3" orient="horz" pos="403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Titelfolie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3B9CE4CE-6EA2-2CE7-0399-0E8590E9802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301318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4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3B9CE4CE-6EA2-2CE7-0399-0E8590E980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hteck 10"/>
          <p:cNvSpPr/>
          <p:nvPr userDrawn="1"/>
        </p:nvSpPr>
        <p:spPr>
          <a:xfrm>
            <a:off x="0" y="296863"/>
            <a:ext cx="11857038" cy="476127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541C2E1-9A42-5346-97BC-2B5C876D567B}"/>
              </a:ext>
            </a:extLst>
          </p:cNvPr>
          <p:cNvSpPr/>
          <p:nvPr userDrawn="1"/>
        </p:nvSpPr>
        <p:spPr>
          <a:xfrm>
            <a:off x="8030818" y="-8648"/>
            <a:ext cx="3389244" cy="5832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latin typeface="+mn-lt"/>
              <a:ea typeface="+mn-ea"/>
              <a:cs typeface="+mn-cs"/>
            </a:endParaRP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902F2AEA-A27B-D344-818A-2F36AAC502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7086" y="2441124"/>
            <a:ext cx="10515600" cy="1325563"/>
          </a:xfrm>
          <a:prstGeom prst="rect">
            <a:avLst/>
          </a:prstGeom>
        </p:spPr>
        <p:txBody>
          <a:bodyPr vert="horz" lIns="0" tIns="0" rIns="0" bIns="45720" rtlCol="0" anchor="ctr">
            <a:noAutofit/>
          </a:bodyPr>
          <a:lstStyle>
            <a:lvl1pPr algn="l">
              <a:defRPr sz="30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Mastertitelformat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12" name="Textplatzhalter 34"/>
          <p:cNvSpPr>
            <a:spLocks noGrp="1"/>
          </p:cNvSpPr>
          <p:nvPr>
            <p:ph type="body" sz="quarter" idx="10" hasCustomPrompt="1"/>
          </p:nvPr>
        </p:nvSpPr>
        <p:spPr>
          <a:xfrm>
            <a:off x="8030818" y="174248"/>
            <a:ext cx="3389244" cy="40033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 dirty="0"/>
              <a:t>Hier eintragen</a:t>
            </a:r>
          </a:p>
        </p:txBody>
      </p:sp>
      <p:sp>
        <p:nvSpPr>
          <p:cNvPr id="18" name="Inhaltsplatzhalter 4">
            <a:extLst>
              <a:ext uri="{FF2B5EF4-FFF2-40B4-BE49-F238E27FC236}">
                <a16:creationId xmlns:a16="http://schemas.microsoft.com/office/drawing/2014/main" id="{0DBD9B07-5277-ED55-4CAD-35F68BBC036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807968" y="6056612"/>
            <a:ext cx="6068119" cy="360720"/>
          </a:xfrm>
        </p:spPr>
        <p:txBody>
          <a:bodyPr lIns="0" tIns="0" rIns="0" bIns="0" anchor="b"/>
          <a:lstStyle>
            <a:lvl1pPr marL="0" indent="0" algn="r">
              <a:spcBef>
                <a:spcPts val="0"/>
              </a:spcBef>
              <a:buNone/>
              <a:defRPr sz="1200"/>
            </a:lvl1pPr>
            <a:lvl2pPr marL="180000" indent="0" algn="r">
              <a:spcBef>
                <a:spcPts val="0"/>
              </a:spcBef>
              <a:buNone/>
              <a:defRPr sz="1200"/>
            </a:lvl2pPr>
            <a:lvl3pPr marL="360000" indent="0" algn="r">
              <a:spcBef>
                <a:spcPts val="0"/>
              </a:spcBef>
              <a:buNone/>
              <a:defRPr sz="1200"/>
            </a:lvl3pPr>
            <a:lvl4pPr marL="540000" indent="0" algn="r">
              <a:spcBef>
                <a:spcPts val="0"/>
              </a:spcBef>
              <a:buNone/>
              <a:defRPr sz="1200"/>
            </a:lvl4pPr>
            <a:lvl5pPr marL="720000" indent="0" algn="r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913" y="5482660"/>
            <a:ext cx="4375931" cy="91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213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0" orient="horz" pos="4032">
          <p15:clr>
            <a:srgbClr val="FBAE40"/>
          </p15:clr>
        </p15:guide>
        <p15:guide id="1" orient="horz" pos="187">
          <p15:clr>
            <a:srgbClr val="FBAE40"/>
          </p15:clr>
        </p15:guide>
        <p15:guide id="2" pos="746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B116CE01-1DD7-44B2-7E58-5DC1E8FF766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713335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8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B116CE01-1DD7-44B2-7E58-5DC1E8FF76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4" y="1592264"/>
            <a:ext cx="11520000" cy="4357686"/>
          </a:xfrm>
        </p:spPr>
        <p:txBody>
          <a:bodyPr/>
          <a:lstStyle>
            <a:lvl1pPr>
              <a:spcBef>
                <a:spcPts val="1200"/>
              </a:spcBef>
              <a:defRPr>
                <a:latin typeface="+mn-lt"/>
                <a:ea typeface="+mn-ea"/>
                <a:cs typeface="+mn-cs"/>
              </a:defRPr>
            </a:lvl1pPr>
            <a:lvl2pPr>
              <a:spcBef>
                <a:spcPts val="600"/>
              </a:spcBef>
              <a:defRPr>
                <a:latin typeface="+mn-lt"/>
                <a:ea typeface="+mn-ea"/>
                <a:cs typeface="+mn-cs"/>
              </a:defRPr>
            </a:lvl2pPr>
            <a:lvl3pPr>
              <a:spcBef>
                <a:spcPts val="600"/>
              </a:spcBef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1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12EE20-F560-F1A8-AFE2-72FBE4442EE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99C4B5A-D1EA-D32E-8C29-91E59C42565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888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0" orient="horz" pos="1003">
          <p15:clr>
            <a:srgbClr val="FBAE40"/>
          </p15:clr>
        </p15:guide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236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4996B40A-979B-CE58-862E-2B435E513B8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786869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2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4996B40A-979B-CE58-862E-2B435E513B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F7A83D-62CD-8D13-E3D7-22513691B7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243572D-14EB-AC92-7555-E969AF7D8C0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9168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6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linik | 2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10CFABA0-EC24-0554-24A3-0DE38EBB376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759378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6"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10CFABA0-EC24-0554-24A3-0DE38EBB37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3144250" y="176569"/>
            <a:ext cx="8710716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334964" y="1592264"/>
            <a:ext cx="5331912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13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6523051" y="1592264"/>
            <a:ext cx="5331912" cy="4357686"/>
          </a:xfrm>
        </p:spPr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  <a:lvl2pPr>
              <a:defRPr>
                <a:latin typeface="+mn-lt"/>
                <a:ea typeface="+mn-ea"/>
                <a:cs typeface="+mn-cs"/>
              </a:defRPr>
            </a:lvl2pPr>
            <a:lvl3pPr>
              <a:defRPr>
                <a:latin typeface="+mn-lt"/>
                <a:ea typeface="+mn-ea"/>
                <a:cs typeface="+mn-cs"/>
              </a:defRPr>
            </a:lvl3pPr>
            <a:lvl4pPr>
              <a:defRPr>
                <a:latin typeface="+mn-lt"/>
                <a:ea typeface="+mn-ea"/>
                <a:cs typeface="+mn-cs"/>
              </a:defRPr>
            </a:lvl4pPr>
            <a:lvl5pPr>
              <a:defRPr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5CF619D-F26D-AF61-21DC-452CE9F9B6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55487BB-E06B-691B-2BBC-F291FB879AD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Fußzeile wird auf jeder Seite eingefügt</a:t>
            </a:r>
            <a:endParaRPr lang="en-US"/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66845"/>
            <a:ext cx="2725538" cy="7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5116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11">
          <p15:clr>
            <a:srgbClr val="FBAE40"/>
          </p15:clr>
        </p15:guide>
        <p15:guide id="2" pos="7469">
          <p15:clr>
            <a:srgbClr val="FBAE40"/>
          </p15:clr>
        </p15:guide>
        <p15:guide id="4" orient="horz" pos="3748">
          <p15:clr>
            <a:srgbClr val="FBAE40"/>
          </p15:clr>
        </p15:guide>
        <p15:guide id="5" pos="3840">
          <p15:clr>
            <a:srgbClr val="FBAE40"/>
          </p15:clr>
        </p15:guide>
        <p15:guide id="6" orient="horz" pos="1003">
          <p15:clr>
            <a:srgbClr val="FBAE40"/>
          </p15:clr>
        </p15:guide>
        <p15:guide id="7" orient="horz" pos="238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3B06A570-B5D6-AC4B-FE41-DB266FBCA09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9954989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think-cell Folie" r:id="rId19" imgW="592" imgH="591" progId="TCLayout.ActiveDocument.1">
                  <p:embed/>
                </p:oleObj>
              </mc:Choice>
              <mc:Fallback>
                <p:oleObj name="think-cell Folie" r:id="rId19" imgW="592" imgH="591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3B06A570-B5D6-AC4B-FE41-DB266FBCA0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144249" y="176569"/>
            <a:ext cx="8710715" cy="6475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34964" y="1592264"/>
            <a:ext cx="11520000" cy="43576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415251" y="6292645"/>
            <a:ext cx="461450" cy="2556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>
                <a:solidFill>
                  <a:srgbClr val="898989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457116E-B8AC-468F-8BE2-5DD8818BE50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B98602-88E5-3FD4-5041-CCABEBFBB7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4964" y="6292645"/>
            <a:ext cx="10585572" cy="25564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>
              <a:defRPr lang="en-US" sz="1200" smtClean="0">
                <a:solidFill>
                  <a:srgbClr val="898989"/>
                </a:solidFill>
              </a:defRPr>
            </a:lvl1pPr>
          </a:lstStyle>
          <a:p>
            <a:r>
              <a:rPr lang="de-DE"/>
              <a:t>Fußzeile wird auf jeder Seite eingefügt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640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00" indent="-1800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3.png"/><Relationship Id="rId2" Type="http://schemas.openxmlformats.org/officeDocument/2006/relationships/tags" Target="../tags/tag20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30.jpeg"/><Relationship Id="rId2" Type="http://schemas.openxmlformats.org/officeDocument/2006/relationships/tags" Target="../tags/tag21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9.bin"/><Relationship Id="rId4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jpeg"/><Relationship Id="rId2" Type="http://schemas.openxmlformats.org/officeDocument/2006/relationships/tags" Target="../tags/tag2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34.jpe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35.jpeg"/><Relationship Id="rId2" Type="http://schemas.openxmlformats.org/officeDocument/2006/relationships/tags" Target="../tags/tag23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1.bin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30.jpeg"/><Relationship Id="rId2" Type="http://schemas.openxmlformats.org/officeDocument/2006/relationships/tags" Target="../tags/tag24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3.png"/><Relationship Id="rId2" Type="http://schemas.openxmlformats.org/officeDocument/2006/relationships/tags" Target="../tags/tag25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3.png"/><Relationship Id="rId2" Type="http://schemas.openxmlformats.org/officeDocument/2006/relationships/tags" Target="../tags/tag26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jpeg"/><Relationship Id="rId2" Type="http://schemas.openxmlformats.org/officeDocument/2006/relationships/tags" Target="../tags/tag2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3.bin"/><Relationship Id="rId4" Type="http://schemas.openxmlformats.org/officeDocument/2006/relationships/notesSlide" Target="../notesSlides/notesSl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3.png"/><Relationship Id="rId2" Type="http://schemas.openxmlformats.org/officeDocument/2006/relationships/tags" Target="../tags/tag28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45.jpg"/><Relationship Id="rId2" Type="http://schemas.openxmlformats.org/officeDocument/2006/relationships/tags" Target="../tags/tag29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4.bin"/><Relationship Id="rId4" Type="http://schemas.openxmlformats.org/officeDocument/2006/relationships/notesSlide" Target="../notesSlides/notes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6.jpeg"/><Relationship Id="rId2" Type="http://schemas.openxmlformats.org/officeDocument/2006/relationships/tags" Target="../tags/tag30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5.bin"/><Relationship Id="rId4" Type="http://schemas.openxmlformats.org/officeDocument/2006/relationships/notesSlide" Target="../notesSlides/notesSlide1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3.png"/><Relationship Id="rId2" Type="http://schemas.openxmlformats.org/officeDocument/2006/relationships/tags" Target="../tags/tag31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7.jpg"/><Relationship Id="rId2" Type="http://schemas.openxmlformats.org/officeDocument/2006/relationships/tags" Target="../tags/tag32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6.bin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17.png"/><Relationship Id="rId2" Type="http://schemas.openxmlformats.org/officeDocument/2006/relationships/tags" Target="../tags/tag18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8.jpg"/><Relationship Id="rId2" Type="http://schemas.openxmlformats.org/officeDocument/2006/relationships/tags" Target="../tags/tag33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7.bin"/><Relationship Id="rId4" Type="http://schemas.openxmlformats.org/officeDocument/2006/relationships/notesSlide" Target="../notesSlides/notesSlide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50.JPG"/><Relationship Id="rId2" Type="http://schemas.openxmlformats.org/officeDocument/2006/relationships/tags" Target="../tags/tag34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8.bin"/><Relationship Id="rId4" Type="http://schemas.openxmlformats.org/officeDocument/2006/relationships/notesSlide" Target="../notesSlides/notesSlide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5.xml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9.bin"/><Relationship Id="rId4" Type="http://schemas.openxmlformats.org/officeDocument/2006/relationships/notesSlide" Target="../notesSlides/notesSlide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23.png"/><Relationship Id="rId2" Type="http://schemas.openxmlformats.org/officeDocument/2006/relationships/tags" Target="../tags/tag19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8.jpe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7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9336" y="1484784"/>
            <a:ext cx="4104456" cy="3312368"/>
          </a:xfrm>
        </p:spPr>
        <p:txBody>
          <a:bodyPr/>
          <a:lstStyle/>
          <a:p>
            <a:r>
              <a:rPr lang="de-DE" sz="2800" dirty="0">
                <a:solidFill>
                  <a:schemeClr val="tx1"/>
                </a:solidFill>
              </a:rPr>
              <a:t>Tagesklinische Behandlung in der Versorgung von Patienten und Patientinnen mit </a:t>
            </a:r>
            <a:r>
              <a:rPr lang="de-DE" sz="2800" dirty="0" smtClean="0">
                <a:solidFill>
                  <a:schemeClr val="tx1"/>
                </a:solidFill>
              </a:rPr>
              <a:t>Essstörungen</a:t>
            </a:r>
            <a:br>
              <a:rPr lang="de-DE" sz="2800" dirty="0" smtClean="0">
                <a:solidFill>
                  <a:schemeClr val="tx1"/>
                </a:solidFill>
              </a:rPr>
            </a:br>
            <a:r>
              <a:rPr lang="de-DE" sz="2800" dirty="0">
                <a:solidFill>
                  <a:schemeClr val="tx1"/>
                </a:solidFill>
              </a:rPr>
              <a:t/>
            </a:r>
            <a:br>
              <a:rPr lang="de-DE" sz="2800" dirty="0">
                <a:solidFill>
                  <a:schemeClr val="tx1"/>
                </a:solidFill>
              </a:rPr>
            </a:br>
            <a:r>
              <a:rPr lang="de-DE" sz="1100" dirty="0" smtClean="0">
                <a:solidFill>
                  <a:schemeClr val="tx1"/>
                </a:solidFill>
              </a:rPr>
              <a:t>Day </a:t>
            </a:r>
            <a:r>
              <a:rPr lang="de-DE" sz="1100" dirty="0" err="1">
                <a:solidFill>
                  <a:schemeClr val="tx1"/>
                </a:solidFill>
              </a:rPr>
              <a:t>clinic</a:t>
            </a:r>
            <a:r>
              <a:rPr lang="de-DE" sz="1100" dirty="0">
                <a:solidFill>
                  <a:schemeClr val="tx1"/>
                </a:solidFill>
              </a:rPr>
              <a:t> </a:t>
            </a:r>
            <a:r>
              <a:rPr lang="de-DE" sz="1100" dirty="0" err="1">
                <a:solidFill>
                  <a:schemeClr val="tx1"/>
                </a:solidFill>
              </a:rPr>
              <a:t>treatment</a:t>
            </a:r>
            <a:r>
              <a:rPr lang="de-DE" sz="1100" dirty="0">
                <a:solidFill>
                  <a:schemeClr val="tx1"/>
                </a:solidFill>
              </a:rPr>
              <a:t> in </a:t>
            </a:r>
            <a:r>
              <a:rPr lang="de-DE" sz="1100" dirty="0" err="1">
                <a:solidFill>
                  <a:schemeClr val="tx1"/>
                </a:solidFill>
              </a:rPr>
              <a:t>the</a:t>
            </a:r>
            <a:r>
              <a:rPr lang="de-DE" sz="1100" dirty="0">
                <a:solidFill>
                  <a:schemeClr val="tx1"/>
                </a:solidFill>
              </a:rPr>
              <a:t> care </a:t>
            </a:r>
            <a:r>
              <a:rPr lang="de-DE" sz="1100" dirty="0" err="1">
                <a:solidFill>
                  <a:schemeClr val="tx1"/>
                </a:solidFill>
              </a:rPr>
              <a:t>of</a:t>
            </a:r>
            <a:r>
              <a:rPr lang="de-DE" sz="1100" dirty="0">
                <a:solidFill>
                  <a:schemeClr val="tx1"/>
                </a:solidFill>
              </a:rPr>
              <a:t> </a:t>
            </a:r>
            <a:r>
              <a:rPr lang="de-DE" sz="1100" dirty="0" err="1">
                <a:solidFill>
                  <a:schemeClr val="tx1"/>
                </a:solidFill>
              </a:rPr>
              <a:t>patients</a:t>
            </a:r>
            <a:r>
              <a:rPr lang="de-DE" sz="1100" dirty="0">
                <a:solidFill>
                  <a:schemeClr val="tx1"/>
                </a:solidFill>
              </a:rPr>
              <a:t> </a:t>
            </a:r>
            <a:r>
              <a:rPr lang="de-DE" sz="1100" dirty="0" err="1">
                <a:solidFill>
                  <a:schemeClr val="tx1"/>
                </a:solidFill>
              </a:rPr>
              <a:t>with</a:t>
            </a:r>
            <a:r>
              <a:rPr lang="de-DE" sz="1100" dirty="0">
                <a:solidFill>
                  <a:schemeClr val="tx1"/>
                </a:solidFill>
              </a:rPr>
              <a:t> </a:t>
            </a:r>
            <a:r>
              <a:rPr lang="de-DE" sz="1100" dirty="0" err="1">
                <a:solidFill>
                  <a:schemeClr val="tx1"/>
                </a:solidFill>
              </a:rPr>
              <a:t>eating</a:t>
            </a:r>
            <a:r>
              <a:rPr lang="de-DE" sz="1100" dirty="0">
                <a:solidFill>
                  <a:schemeClr val="tx1"/>
                </a:solidFill>
              </a:rPr>
              <a:t> </a:t>
            </a:r>
            <a:r>
              <a:rPr lang="de-DE" sz="1100" dirty="0" err="1">
                <a:solidFill>
                  <a:schemeClr val="tx1"/>
                </a:solidFill>
              </a:rPr>
              <a:t>disorders</a:t>
            </a:r>
            <a:endParaRPr lang="de-DE" sz="1100" dirty="0">
              <a:solidFill>
                <a:schemeClr val="tx1"/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11"/>
          </p:nvPr>
        </p:nvSpPr>
        <p:spPr>
          <a:xfrm>
            <a:off x="5807968" y="6092616"/>
            <a:ext cx="6068119" cy="360720"/>
          </a:xfrm>
        </p:spPr>
        <p:txBody>
          <a:bodyPr/>
          <a:lstStyle/>
          <a:p>
            <a:r>
              <a:rPr lang="de-DE" dirty="0" smtClean="0"/>
              <a:t>Dr. Christina Neumayr-Fricke, </a:t>
            </a:r>
            <a:r>
              <a:rPr lang="de-DE" dirty="0"/>
              <a:t>Pia </a:t>
            </a:r>
            <a:r>
              <a:rPr lang="de-DE" dirty="0" smtClean="0"/>
              <a:t>Hartmann </a:t>
            </a:r>
            <a:r>
              <a:rPr lang="de-DE" dirty="0"/>
              <a:t>&amp; Sindy </a:t>
            </a:r>
            <a:r>
              <a:rPr lang="de-DE" dirty="0" smtClean="0"/>
              <a:t>Mäusezahl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314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33649" y="188640"/>
            <a:ext cx="8710716" cy="647598"/>
          </a:xfrm>
        </p:spPr>
        <p:txBody>
          <a:bodyPr/>
          <a:lstStyle/>
          <a:p>
            <a:pPr algn="l"/>
            <a:r>
              <a:rPr lang="de-DE" b="1" dirty="0" smtClean="0"/>
              <a:t>Richtmengen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>
          <a:xfrm>
            <a:off x="8425433" y="1879626"/>
            <a:ext cx="3719239" cy="4357686"/>
          </a:xfrm>
        </p:spPr>
        <p:txBody>
          <a:bodyPr/>
          <a:lstStyle/>
          <a:p>
            <a:pPr marL="0" indent="0">
              <a:buNone/>
            </a:pPr>
            <a:r>
              <a:rPr lang="de-DE" b="1" dirty="0" smtClean="0"/>
              <a:t>Abendessen</a:t>
            </a:r>
            <a:endParaRPr lang="de-DE" b="1" dirty="0"/>
          </a:p>
          <a:p>
            <a:r>
              <a:rPr lang="de-DE" dirty="0" smtClean="0"/>
              <a:t>3 </a:t>
            </a:r>
            <a:r>
              <a:rPr lang="de-DE" dirty="0"/>
              <a:t>Scheiben Brot (Vollkorn- oder Graubrot)</a:t>
            </a:r>
          </a:p>
          <a:p>
            <a:r>
              <a:rPr lang="de-DE" dirty="0" smtClean="0"/>
              <a:t>2 </a:t>
            </a:r>
            <a:r>
              <a:rPr lang="de-DE" dirty="0"/>
              <a:t>Päckchen Butter (à 10g) oder 1 Päckchen Margarine (20g)</a:t>
            </a:r>
          </a:p>
          <a:p>
            <a:r>
              <a:rPr lang="de-DE" dirty="0" smtClean="0"/>
              <a:t>flächendeckender </a:t>
            </a:r>
            <a:r>
              <a:rPr lang="de-DE" dirty="0"/>
              <a:t>Belag pro Brotscheibe</a:t>
            </a:r>
          </a:p>
          <a:p>
            <a:r>
              <a:rPr lang="de-DE" dirty="0" smtClean="0"/>
              <a:t>Trinkmenge</a:t>
            </a:r>
            <a:r>
              <a:rPr lang="de-DE" dirty="0"/>
              <a:t>: eine große Tasse Heißgetränk oder die entsprechende Menge Wasser</a:t>
            </a:r>
            <a:r>
              <a:rPr lang="de-DE" dirty="0" smtClean="0"/>
              <a:t>.</a:t>
            </a:r>
            <a:endParaRPr lang="de-DE" dirty="0"/>
          </a:p>
        </p:txBody>
      </p:sp>
      <p:pic>
        <p:nvPicPr>
          <p:cNvPr id="102402" name="Picture 2" descr="BROTZEITSERVICE – Brotzeit K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575" y="1868784"/>
            <a:ext cx="4514850" cy="3000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platzhalter 4"/>
          <p:cNvSpPr txBox="1">
            <a:spLocks/>
          </p:cNvSpPr>
          <p:nvPr/>
        </p:nvSpPr>
        <p:spPr>
          <a:xfrm>
            <a:off x="119335" y="1879626"/>
            <a:ext cx="3719239" cy="43576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80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b="1" dirty="0" smtClean="0"/>
              <a:t>Frühstück</a:t>
            </a:r>
          </a:p>
          <a:p>
            <a:r>
              <a:rPr lang="de-DE" dirty="0" smtClean="0"/>
              <a:t>2 Semmeln (Vollkornsemmel oder weiße Semmel)</a:t>
            </a:r>
          </a:p>
          <a:p>
            <a:r>
              <a:rPr lang="de-DE" dirty="0" smtClean="0"/>
              <a:t>2 Päckchen Butter (à 10g) oder 1 Päckchen Margarine (20g)</a:t>
            </a:r>
          </a:p>
          <a:p>
            <a:r>
              <a:rPr lang="de-DE" dirty="0" smtClean="0"/>
              <a:t>flächendeckender Belag pro Scheibe/Semmelhälfte</a:t>
            </a:r>
          </a:p>
          <a:p>
            <a:r>
              <a:rPr lang="de-DE" dirty="0" smtClean="0"/>
              <a:t>1 Ei entspricht dem flächendeckenden Belag pro Scheibe/Semmelhälfte</a:t>
            </a:r>
          </a:p>
          <a:p>
            <a:r>
              <a:rPr lang="de-DE" dirty="0" smtClean="0"/>
              <a:t>Trinkmenge: Maximal zwei </a:t>
            </a:r>
            <a:r>
              <a:rPr lang="de-DE" dirty="0" err="1" smtClean="0"/>
              <a:t>Haferl</a:t>
            </a:r>
            <a:r>
              <a:rPr lang="de-DE" dirty="0" smtClean="0"/>
              <a:t> Heißgetränk und ggf. ein Glas Saft oder Wasser</a:t>
            </a:r>
          </a:p>
        </p:txBody>
      </p:sp>
    </p:spTree>
    <p:extLst>
      <p:ext uri="{BB962C8B-B14F-4D97-AF65-F5344CB8AC3E}">
        <p14:creationId xmlns:p14="http://schemas.microsoft.com/office/powerpoint/2010/main" val="179324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7B2B5636-CC54-F055-CCFA-97B4252202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376330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42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7B2B5636-CC54-F055-CCFA-97B425220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feld 47"/>
          <p:cNvSpPr txBox="1">
            <a:spLocks/>
          </p:cNvSpPr>
          <p:nvPr/>
        </p:nvSpPr>
        <p:spPr>
          <a:xfrm>
            <a:off x="335360" y="1268760"/>
            <a:ext cx="44413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Übersicht Therapiebausteine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1E80CA-C4D7-4113-85A6-1F53EC6D51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1823096"/>
            <a:ext cx="5072571" cy="488344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23792" y="5949280"/>
            <a:ext cx="7128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000" dirty="0" smtClean="0">
                <a:latin typeface="Lucida Calligraphy" panose="03010101010101010101" pitchFamily="66" charset="0"/>
              </a:rPr>
              <a:t>…etc…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879976" y="1823096"/>
            <a:ext cx="5709669" cy="1014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3200" dirty="0" smtClean="0">
                <a:sym typeface="Wingdings" panose="05000000000000000000" pitchFamily="2" charset="2"/>
              </a:rPr>
              <a:t></a:t>
            </a:r>
            <a:r>
              <a:rPr lang="de-DE" sz="3200" dirty="0"/>
              <a:t>Verhaltenstherapeutisches </a:t>
            </a:r>
            <a:r>
              <a:rPr lang="de-DE" sz="3200" dirty="0" smtClean="0"/>
              <a:t>Therapiekonzept</a:t>
            </a:r>
            <a:endParaRPr lang="de-DE" sz="2400" dirty="0" smtClean="0"/>
          </a:p>
        </p:txBody>
      </p:sp>
      <p:pic>
        <p:nvPicPr>
          <p:cNvPr id="44047" name="Picture 15" descr="https://dcjb9ra2bn4fr.cloudfront.net/1600px_COLOURBOX54760478.jpg?Expires=1663402644&amp;Signature=XpKpQdDvKaCOElxAKaBsAgGsnFigHgMi~i-LEOK4G2DGecY43zh2lhgGnC6XKRTEmBr2CFGvUB83Gt5xmJO9ICLEo1KR71FD2k4DpAHAR7AEbc16ZFSlnoOMCOnLlZT-AY9ZxGBezx7gQMKTB8BBXk6w310qovrFj-oVjnylNu2qIavv8Ei77SSYbYRKLXxZBQBIEcoNXtgiw4qd24N7bXS0u5S0-rpcI0Uf6dmJLmIly6gccGrSnpQ3IqsLoul3VWdg2skWVOgzuWQ75~Xqh2fLwr305qzjOSfiFyFr8eIglePPvCfqFsHHk5lGq81meZhq6LZZGQEyUNjnK386-Q__&amp;Key-Pair-Id=APKAJJFR7WIPMIVXFK3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56838"/>
            <a:ext cx="5860119" cy="390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4104000" y="3132000"/>
            <a:ext cx="1127904" cy="10801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2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F00F6C8D-7F08-8CAF-9105-B95BFDC8A21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61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F00F6C8D-7F08-8CAF-9105-B95BFDC8A2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144247" y="260648"/>
            <a:ext cx="8710716" cy="647598"/>
          </a:xfrm>
        </p:spPr>
        <p:txBody>
          <a:bodyPr vert="horz"/>
          <a:lstStyle/>
          <a:p>
            <a:r>
              <a:rPr lang="de-DE" sz="2400" b="1" dirty="0" smtClean="0"/>
              <a:t>Ernährungstherapie mit Lehrküche und Einkaufstraining</a:t>
            </a:r>
            <a:br>
              <a:rPr lang="de-DE" sz="2400" b="1" dirty="0" smtClean="0"/>
            </a:br>
            <a:r>
              <a:rPr lang="de-DE" sz="1200" dirty="0" smtClean="0"/>
              <a:t>Ernährungswissenschaftliche Abteilung (</a:t>
            </a:r>
            <a:r>
              <a:rPr lang="de-DE" sz="1200" dirty="0" err="1" smtClean="0"/>
              <a:t>Oecotrophologie</a:t>
            </a:r>
            <a:r>
              <a:rPr lang="de-DE" sz="1200" dirty="0" smtClean="0"/>
              <a:t>)</a:t>
            </a:r>
            <a:endParaRPr lang="de-DE" sz="12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 sz="1200" dirty="0" smtClean="0">
              <a:solidFill>
                <a:srgbClr val="000000"/>
              </a:solidFill>
              <a:latin typeface="Roboto"/>
            </a:endParaRPr>
          </a:p>
          <a:p>
            <a:pPr marL="0" indent="0">
              <a:buNone/>
            </a:pPr>
            <a:r>
              <a:rPr lang="de-DE" sz="1800" b="1" dirty="0" smtClean="0">
                <a:solidFill>
                  <a:srgbClr val="000000"/>
                </a:solidFill>
              </a:rPr>
              <a:t>Ernährungstherapeutische Angebote:</a:t>
            </a:r>
          </a:p>
          <a:p>
            <a:endParaRPr lang="de-DE" sz="1800" b="1" dirty="0" smtClean="0">
              <a:solidFill>
                <a:srgbClr val="000000"/>
              </a:solidFill>
            </a:endParaRPr>
          </a:p>
          <a:p>
            <a:r>
              <a:rPr lang="de-DE" sz="1400" dirty="0" smtClean="0">
                <a:solidFill>
                  <a:srgbClr val="000000"/>
                </a:solidFill>
              </a:rPr>
              <a:t>Lehrküchenprogramm für </a:t>
            </a:r>
            <a:r>
              <a:rPr lang="de-DE" sz="1400" dirty="0" err="1" smtClean="0">
                <a:solidFill>
                  <a:srgbClr val="000000"/>
                </a:solidFill>
              </a:rPr>
              <a:t>Patient:innen</a:t>
            </a:r>
            <a:r>
              <a:rPr lang="de-DE" sz="1400" dirty="0" smtClean="0">
                <a:solidFill>
                  <a:srgbClr val="000000"/>
                </a:solidFill>
              </a:rPr>
              <a:t> mit Essstörungen</a:t>
            </a:r>
          </a:p>
          <a:p>
            <a:endParaRPr lang="de-DE" sz="1400" dirty="0" smtClean="0">
              <a:solidFill>
                <a:srgbClr val="000000"/>
              </a:solidFill>
            </a:endParaRPr>
          </a:p>
          <a:p>
            <a:r>
              <a:rPr lang="de-DE" sz="1400" dirty="0" smtClean="0">
                <a:solidFill>
                  <a:srgbClr val="000000"/>
                </a:solidFill>
              </a:rPr>
              <a:t>Therapeutisches Einkaufstraining mit Ortsterminen im Lebensmittelmarkt </a:t>
            </a:r>
          </a:p>
          <a:p>
            <a:endParaRPr lang="de-DE" sz="1400" dirty="0" smtClean="0">
              <a:solidFill>
                <a:srgbClr val="000000"/>
              </a:solidFill>
            </a:endParaRPr>
          </a:p>
          <a:p>
            <a:r>
              <a:rPr lang="de-DE" sz="1400" dirty="0" smtClean="0">
                <a:solidFill>
                  <a:srgbClr val="000000"/>
                </a:solidFill>
              </a:rPr>
              <a:t>Individuelle ernährungstherapeutische Beratung während der gesamten tagesklinischen Behandlung</a:t>
            </a:r>
          </a:p>
          <a:p>
            <a:endParaRPr lang="de-DE" sz="1400" dirty="0" smtClean="0">
              <a:solidFill>
                <a:srgbClr val="000000"/>
              </a:solidFill>
            </a:endParaRPr>
          </a:p>
          <a:p>
            <a:endParaRPr lang="de-DE" sz="1200" dirty="0">
              <a:solidFill>
                <a:srgbClr val="000000"/>
              </a:solidFill>
            </a:endParaRPr>
          </a:p>
          <a:p>
            <a:pPr marL="180000" lvl="1" indent="0">
              <a:buNone/>
            </a:pP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87E3DB1-DB1D-CF57-4785-CB4949ADE7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8" name="Picture 16" descr="https://www.schoen-klinik.de/dimaex-imports/image-thumb__3801__m-text-image-b-large/tk_ros_lehrkueche_1__21270.jpg"/>
          <p:cNvPicPr>
            <a:picLocks noGrp="1" noChangeAspect="1" noChangeArrowheads="1"/>
          </p:cNvPicPr>
          <p:nvPr>
            <p:ph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r="9211"/>
          <a:stretch>
            <a:fillRect/>
          </a:stretch>
        </p:blipFill>
        <p:spPr bwMode="auto">
          <a:xfrm>
            <a:off x="334985" y="1592264"/>
            <a:ext cx="5616999" cy="459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96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B0B3A711-098C-1ABB-34C3-EAF2AB42C14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85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B0B3A711-098C-1ABB-34C3-EAF2AB42C1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34964" y="1268760"/>
            <a:ext cx="11520000" cy="5077096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pPr marL="180000" lvl="1" indent="0">
              <a:buNone/>
            </a:pPr>
            <a:endParaRPr lang="de-DE" dirty="0"/>
          </a:p>
          <a:p>
            <a:pPr marL="360000" lvl="2" indent="0">
              <a:buNone/>
            </a:pP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9086A16-0352-E74D-7216-8F5E8AF440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911424" y="1484784"/>
            <a:ext cx="8232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200" dirty="0"/>
          </a:p>
          <a:p>
            <a:pPr>
              <a:buFont typeface="Wingdings" pitchFamily="2" charset="2"/>
              <a:buChar char="Ø"/>
            </a:pPr>
            <a:endParaRPr lang="de-DE" sz="1200" dirty="0"/>
          </a:p>
          <a:p>
            <a:r>
              <a:rPr lang="de-DE" sz="1200" dirty="0"/>
              <a:t> </a:t>
            </a:r>
            <a:endParaRPr lang="de-DE" dirty="0"/>
          </a:p>
        </p:txBody>
      </p:sp>
      <p:pic>
        <p:nvPicPr>
          <p:cNvPr id="11" name="BEA94DE4-5AEA-411F-A42C-3A158289CCCD" descr="BEA94DE4-5AEA-411F-A42C-3A158289CCC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02899" y="2406009"/>
            <a:ext cx="3937513" cy="2572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7F980263-6940-496B-8E4C-6BFBDEE7CAE1" descr="7F980263-6940-496B-8E4C-6BFBDEE7CAE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618056" y="2465375"/>
            <a:ext cx="3937513" cy="2454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2C64D968-7BE0-4B06-88F7-FDEC24F20CCA" descr="2C64D968-7BE0-4B06-88F7-FDEC24F20CC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47928" y="2564904"/>
            <a:ext cx="3888432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85910137-25C1-4511-AE33-93671FE41A11" descr="85910137-25C1-4511-AE33-93671FE41A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314262" y="2538811"/>
            <a:ext cx="3884607" cy="236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Die Lehrküche der Tagesklinik Prien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46725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60907E52-E3BF-A584-FBF9-3BC33A69C33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9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60907E52-E3BF-A584-FBF9-3BC33A69C3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5">
            <a:extLst>
              <a:ext uri="{FF2B5EF4-FFF2-40B4-BE49-F238E27FC236}">
                <a16:creationId xmlns:a16="http://schemas.microsoft.com/office/drawing/2014/main" id="{ECE83C6B-86E9-F012-72CD-9CB2F2E5E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 smtClean="0"/>
              <a:t>Alltagsnahe praxisorientierte Ernährungstherapie</a:t>
            </a:r>
            <a:endParaRPr lang="de-DE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334964" y="1124744"/>
            <a:ext cx="5331912" cy="4968552"/>
          </a:xfrm>
        </p:spPr>
        <p:txBody>
          <a:bodyPr/>
          <a:lstStyle/>
          <a:p>
            <a:endParaRPr lang="de-DE" dirty="0"/>
          </a:p>
          <a:p>
            <a:pPr marL="0" indent="0">
              <a:buNone/>
            </a:pPr>
            <a:r>
              <a:rPr lang="de-DE" sz="2000" b="1" dirty="0"/>
              <a:t>Lehrküche &amp; Einkaufstraining</a:t>
            </a:r>
          </a:p>
          <a:p>
            <a:endParaRPr lang="de-DE" sz="12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Praxisorientiertes intensives Lehrküchenprogramm (2x/Woche)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Umsetzung </a:t>
            </a:r>
            <a:r>
              <a:rPr lang="de-DE" sz="1400" dirty="0"/>
              <a:t>einer ausgewogenen, bedarfsgerechten Ernährung und eines </a:t>
            </a:r>
            <a:r>
              <a:rPr lang="de-DE" sz="1400" dirty="0" smtClean="0"/>
              <a:t>normalen Essverhaltens</a:t>
            </a:r>
            <a:r>
              <a:rPr lang="de-DE" sz="1400" dirty="0"/>
              <a:t> </a:t>
            </a:r>
            <a:r>
              <a:rPr lang="de-DE" sz="1400" dirty="0" smtClean="0"/>
              <a:t>(Gruppengröße: 6-8 TN)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Konfrontation mit individuellen Ängsten, essstörungs-spezifischen Essmustern, Verhaltensweisen und Ritualen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Portionsgrößenschulungen</a:t>
            </a:r>
            <a:r>
              <a:rPr lang="de-DE" sz="1400" dirty="0"/>
              <a:t>, Mengenplanung, Umgang mit Vorräten und Resten („Haushaltsorganisation</a:t>
            </a:r>
            <a:r>
              <a:rPr lang="de-DE" sz="1400" dirty="0" smtClean="0"/>
              <a:t>“)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„Kochen für sich selbst“ mit Einkaufstraining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Erweiterung </a:t>
            </a:r>
            <a:r>
              <a:rPr lang="de-DE" sz="1400" dirty="0"/>
              <a:t>des Lebensmittelspektrums (Neue Ideen und Zubereitungstechniken</a:t>
            </a:r>
            <a:r>
              <a:rPr lang="de-DE" sz="1400" dirty="0" smtClean="0"/>
              <a:t>)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Förderung der Eigenverantwortlichkeit, Selbstfürsorge und  Alltagskompetenz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 smtClean="0"/>
              <a:t>„</a:t>
            </a:r>
            <a:r>
              <a:rPr lang="de-DE" sz="1400" dirty="0"/>
              <a:t>Soziales Gruppenerlebnis“ (Kochen &amp; Essen</a:t>
            </a:r>
            <a:r>
              <a:rPr lang="de-DE" sz="1400" dirty="0" smtClean="0"/>
              <a:t>) </a:t>
            </a: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DE" sz="1400" dirty="0"/>
              <a:t> „Lebensfreude</a:t>
            </a:r>
            <a:r>
              <a:rPr lang="de-DE" sz="1400" dirty="0" smtClean="0"/>
              <a:t>“ &amp; Achtsamkeit/Genuss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DE" sz="1400" dirty="0"/>
          </a:p>
          <a:p>
            <a:pPr marL="180000" lvl="1" indent="0">
              <a:buNone/>
            </a:pPr>
            <a:endParaRPr lang="de-DE" dirty="0"/>
          </a:p>
          <a:p>
            <a:pPr marL="360000" lvl="2" indent="0">
              <a:buNone/>
            </a:pP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32B6A2E-1120-1351-23E9-F0BE9FBAA0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6333" name="Picture 13" descr="https://www.schoen-klinik.de/dimaex-imports/image-thumb__3856__m-text-image-b-large/tk_ros_lehrkueche_53__21411.jpg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r="921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601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Essstörungstypische Verhaltensmuster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227850" y="1536264"/>
            <a:ext cx="5331912" cy="5349120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prstClr val="black"/>
                </a:solidFill>
              </a:rPr>
              <a:t>Selektiv </a:t>
            </a:r>
            <a:r>
              <a:rPr lang="de-DE" dirty="0">
                <a:solidFill>
                  <a:prstClr val="black"/>
                </a:solidFill>
              </a:rPr>
              <a:t>essen</a:t>
            </a: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Kalorien zählen</a:t>
            </a:r>
          </a:p>
          <a:p>
            <a:pPr lvl="0">
              <a:defRPr/>
            </a:pPr>
            <a:r>
              <a:rPr lang="de-DE" dirty="0" smtClean="0">
                <a:solidFill>
                  <a:prstClr val="black"/>
                </a:solidFill>
              </a:rPr>
              <a:t>Horten </a:t>
            </a:r>
            <a:r>
              <a:rPr lang="de-DE" dirty="0">
                <a:solidFill>
                  <a:prstClr val="black"/>
                </a:solidFill>
              </a:rPr>
              <a:t>von Nahrungsmitteln </a:t>
            </a:r>
          </a:p>
          <a:p>
            <a:pPr>
              <a:defRPr/>
            </a:pPr>
            <a:r>
              <a:rPr lang="de-DE" dirty="0" smtClean="0">
                <a:solidFill>
                  <a:prstClr val="black"/>
                </a:solidFill>
              </a:rPr>
              <a:t>Übermäßiger </a:t>
            </a:r>
            <a:r>
              <a:rPr lang="de-DE" dirty="0">
                <a:solidFill>
                  <a:prstClr val="black"/>
                </a:solidFill>
              </a:rPr>
              <a:t>Konsum von Kaugummi, Tee, Kaffee oder </a:t>
            </a:r>
            <a:r>
              <a:rPr lang="de-DE" dirty="0" smtClean="0">
                <a:solidFill>
                  <a:prstClr val="black"/>
                </a:solidFill>
              </a:rPr>
              <a:t>Zigaretten, Hunger  wegtrinken, Essen </a:t>
            </a:r>
            <a:r>
              <a:rPr lang="de-DE" dirty="0">
                <a:solidFill>
                  <a:prstClr val="black"/>
                </a:solidFill>
              </a:rPr>
              <a:t>durch Getränke mit Süßstoff </a:t>
            </a:r>
            <a:r>
              <a:rPr lang="de-DE" dirty="0" smtClean="0">
                <a:solidFill>
                  <a:prstClr val="black"/>
                </a:solidFill>
              </a:rPr>
              <a:t>ersetzen</a:t>
            </a:r>
            <a:endParaRPr lang="de-DE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 Rituale (Zerkleinern, Mischen</a:t>
            </a:r>
            <a:r>
              <a:rPr lang="de-DE" dirty="0" smtClean="0">
                <a:solidFill>
                  <a:prstClr val="black"/>
                </a:solidFill>
              </a:rPr>
              <a:t>,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smtClean="0">
                <a:solidFill>
                  <a:prstClr val="black"/>
                </a:solidFill>
              </a:rPr>
              <a:t>in </a:t>
            </a:r>
            <a:r>
              <a:rPr lang="de-DE" dirty="0">
                <a:solidFill>
                  <a:prstClr val="black"/>
                </a:solidFill>
              </a:rPr>
              <a:t>bestimmter Reihenfolge </a:t>
            </a:r>
            <a:r>
              <a:rPr lang="de-DE" dirty="0" smtClean="0">
                <a:solidFill>
                  <a:prstClr val="black"/>
                </a:solidFill>
              </a:rPr>
              <a:t>essen, …),</a:t>
            </a:r>
            <a:endParaRPr lang="de-DE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de-DE" dirty="0">
                <a:solidFill>
                  <a:prstClr val="black"/>
                </a:solidFill>
              </a:rPr>
              <a:t> Zu langsames oder zu schnelles </a:t>
            </a:r>
            <a:r>
              <a:rPr lang="de-DE" dirty="0" err="1">
                <a:solidFill>
                  <a:prstClr val="black"/>
                </a:solidFill>
              </a:rPr>
              <a:t>Esstempo</a:t>
            </a:r>
            <a:endParaRPr lang="de-DE" dirty="0">
              <a:solidFill>
                <a:prstClr val="black"/>
              </a:solidFill>
            </a:endParaRPr>
          </a:p>
          <a:p>
            <a:pPr lvl="0">
              <a:defRPr/>
            </a:pPr>
            <a:r>
              <a:rPr lang="de-DE" dirty="0">
                <a:solidFill>
                  <a:prstClr val="black"/>
                </a:solidFill>
              </a:rPr>
              <a:t>„Sensorische Sprünge“</a:t>
            </a:r>
          </a:p>
          <a:p>
            <a:pPr lvl="0">
              <a:defRPr/>
            </a:pPr>
            <a:r>
              <a:rPr lang="de-DE" dirty="0">
                <a:solidFill>
                  <a:prstClr val="black"/>
                </a:solidFill>
              </a:rPr>
              <a:t>„</a:t>
            </a:r>
            <a:r>
              <a:rPr lang="de-DE" dirty="0" smtClean="0">
                <a:solidFill>
                  <a:prstClr val="black"/>
                </a:solidFill>
              </a:rPr>
              <a:t>Komponententrennung“ </a:t>
            </a:r>
            <a:r>
              <a:rPr lang="de-DE" dirty="0">
                <a:solidFill>
                  <a:prstClr val="black"/>
                </a:solidFill>
              </a:rPr>
              <a:t>vs. </a:t>
            </a:r>
            <a:r>
              <a:rPr lang="de-DE" dirty="0" smtClean="0">
                <a:solidFill>
                  <a:prstClr val="black"/>
                </a:solidFill>
              </a:rPr>
              <a:t>„Komponentenmischung“</a:t>
            </a:r>
          </a:p>
          <a:p>
            <a:pPr lvl="0">
              <a:defRPr/>
            </a:pPr>
            <a:r>
              <a:rPr lang="de-DE" dirty="0" smtClean="0">
                <a:solidFill>
                  <a:prstClr val="black"/>
                </a:solidFill>
              </a:rPr>
              <a:t>Zeitverzögerungs-Strategien…</a:t>
            </a:r>
          </a:p>
          <a:p>
            <a:pPr lvl="0">
              <a:defRPr/>
            </a:pPr>
            <a:r>
              <a:rPr lang="de-DE" dirty="0" smtClean="0">
                <a:solidFill>
                  <a:prstClr val="black"/>
                </a:solidFill>
              </a:rPr>
              <a:t>Nicht </a:t>
            </a:r>
            <a:r>
              <a:rPr lang="de-DE" dirty="0">
                <a:solidFill>
                  <a:prstClr val="black"/>
                </a:solidFill>
              </a:rPr>
              <a:t>vor anderen </a:t>
            </a:r>
            <a:r>
              <a:rPr lang="de-DE" dirty="0" smtClean="0">
                <a:solidFill>
                  <a:prstClr val="black"/>
                </a:solidFill>
              </a:rPr>
              <a:t>essen; sich mit anderen vergleichen</a:t>
            </a:r>
          </a:p>
          <a:p>
            <a:pPr lvl="0">
              <a:defRPr/>
            </a:pPr>
            <a:r>
              <a:rPr lang="de-DE" dirty="0" smtClean="0">
                <a:solidFill>
                  <a:prstClr val="black"/>
                </a:solidFill>
              </a:rPr>
              <a:t>Essen </a:t>
            </a:r>
            <a:r>
              <a:rPr lang="de-DE" dirty="0">
                <a:solidFill>
                  <a:prstClr val="black"/>
                </a:solidFill>
              </a:rPr>
              <a:t>verschwinden </a:t>
            </a:r>
            <a:r>
              <a:rPr lang="de-DE" dirty="0" smtClean="0">
                <a:solidFill>
                  <a:prstClr val="black"/>
                </a:solidFill>
              </a:rPr>
              <a:t>lassen</a:t>
            </a:r>
            <a:endParaRPr lang="de-DE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Warme Mahlzeiten meiden</a:t>
            </a:r>
          </a:p>
          <a:p>
            <a:pPr>
              <a:defRPr/>
            </a:pP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6088358" y="1587738"/>
            <a:ext cx="5624266" cy="4357686"/>
          </a:xfrm>
        </p:spPr>
        <p:txBody>
          <a:bodyPr/>
          <a:lstStyle/>
          <a:p>
            <a:pPr>
              <a:defRPr/>
            </a:pPr>
            <a:r>
              <a:rPr lang="de-DE" dirty="0" smtClean="0">
                <a:solidFill>
                  <a:prstClr val="black"/>
                </a:solidFill>
              </a:rPr>
              <a:t>Beim </a:t>
            </a:r>
            <a:r>
              <a:rPr lang="de-DE" dirty="0">
                <a:solidFill>
                  <a:prstClr val="black"/>
                </a:solidFill>
              </a:rPr>
              <a:t>Buffet alles haben müssen, Probleme mit Resten</a:t>
            </a: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Allgemeine „</a:t>
            </a:r>
            <a:r>
              <a:rPr lang="de-DE" dirty="0" err="1">
                <a:solidFill>
                  <a:prstClr val="black"/>
                </a:solidFill>
              </a:rPr>
              <a:t>Vergemüsung</a:t>
            </a:r>
            <a:r>
              <a:rPr lang="de-DE" dirty="0" smtClean="0">
                <a:solidFill>
                  <a:prstClr val="black"/>
                </a:solidFill>
              </a:rPr>
              <a:t>“ und Verdünnung</a:t>
            </a:r>
            <a:endParaRPr lang="de-DE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„Sicherheitssalat“</a:t>
            </a: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Für andere Kochen/Backen und selbst nicht essen...</a:t>
            </a:r>
          </a:p>
          <a:p>
            <a:pPr>
              <a:defRPr/>
            </a:pPr>
            <a:r>
              <a:rPr lang="de-DE" dirty="0">
                <a:solidFill>
                  <a:prstClr val="black"/>
                </a:solidFill>
              </a:rPr>
              <a:t>Übermäßiges Würzen ((Salz, Zimt, Chili,….);  aber auch Vermeidung von  </a:t>
            </a:r>
            <a:r>
              <a:rPr lang="de-DE" dirty="0" smtClean="0">
                <a:solidFill>
                  <a:prstClr val="black"/>
                </a:solidFill>
              </a:rPr>
              <a:t>Gewürzen</a:t>
            </a:r>
            <a:endParaRPr lang="de-DE" dirty="0">
              <a:solidFill>
                <a:prstClr val="black"/>
              </a:solidFill>
            </a:endParaRPr>
          </a:p>
          <a:p>
            <a:r>
              <a:rPr lang="de-DE" dirty="0"/>
              <a:t>Knackpunkte: Öl, Käse, Sahne, Volumen, Portionierungstricks (z.B. Reis)</a:t>
            </a:r>
          </a:p>
          <a:p>
            <a:r>
              <a:rPr lang="de-DE" dirty="0"/>
              <a:t>Verschleppungsverluste durch „Abfüllen“/Umfüllen….</a:t>
            </a:r>
          </a:p>
          <a:p>
            <a:r>
              <a:rPr lang="de-DE" dirty="0"/>
              <a:t>Öl-Löffel nicht völlig </a:t>
            </a:r>
            <a:r>
              <a:rPr lang="de-DE" dirty="0" smtClean="0"/>
              <a:t>entleeren</a:t>
            </a:r>
            <a:endParaRPr lang="de-DE" dirty="0"/>
          </a:p>
          <a:p>
            <a:r>
              <a:rPr lang="de-DE" dirty="0"/>
              <a:t>Möglichst kleines Essgeschirr wählen</a:t>
            </a:r>
            <a:r>
              <a:rPr lang="de-DE" dirty="0" smtClean="0"/>
              <a:t>…</a:t>
            </a:r>
          </a:p>
          <a:p>
            <a:r>
              <a:rPr lang="de-DE" dirty="0" smtClean="0"/>
              <a:t>Kontrollverluste</a:t>
            </a:r>
          </a:p>
          <a:p>
            <a:r>
              <a:rPr lang="de-DE" dirty="0" smtClean="0"/>
              <a:t>u.v.m.</a:t>
            </a:r>
            <a:endParaRPr lang="de-DE" dirty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15</a:t>
            </a:fld>
            <a:endParaRPr lang="de-DE" dirty="0"/>
          </a:p>
        </p:txBody>
      </p:sp>
      <p:cxnSp>
        <p:nvCxnSpPr>
          <p:cNvPr id="7" name="Gerader Verbinder 6"/>
          <p:cNvCxnSpPr/>
          <p:nvPr/>
        </p:nvCxnSpPr>
        <p:spPr>
          <a:xfrm>
            <a:off x="5735960" y="1208215"/>
            <a:ext cx="0" cy="5084430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8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Therapeutische Lehrküche 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de-DE" sz="2000" b="1" dirty="0" smtClean="0"/>
              <a:t>Was wird gekocht?</a:t>
            </a:r>
            <a:endParaRPr lang="de-DE" sz="2000" b="1" dirty="0"/>
          </a:p>
          <a:p>
            <a:endParaRPr lang="de-DE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16</a:t>
            </a:fld>
            <a:endParaRPr lang="de-DE" dirty="0"/>
          </a:p>
        </p:txBody>
      </p:sp>
      <p:pic>
        <p:nvPicPr>
          <p:cNvPr id="6" name="35804457-32CF-40AB-AE76-B6E7BA000605" descr="35804457-32CF-40AB-AE76-B6E7BA0006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179845" y="3914836"/>
            <a:ext cx="1804649" cy="222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>
          <a:xfrm>
            <a:off x="334966" y="2239092"/>
            <a:ext cx="6096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Frisch gekochte, schmackhafte und bekömmliche Gerichte – gute Produktqualität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Ausgewogene Nährstoffverhältnisse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„Klare Linien“ (Würztechnik)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Wenig Aufwand – im Alltag gut umsetzbare </a:t>
            </a:r>
            <a:r>
              <a:rPr lang="de-DE" dirty="0" smtClean="0"/>
              <a:t>Rezeptideen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Einsatz von geeigneten Teil-Fertig-Produkten (z. B.  Fertigteige, </a:t>
            </a:r>
            <a:r>
              <a:rPr lang="de-DE" dirty="0" err="1"/>
              <a:t>Wraps</a:t>
            </a:r>
            <a:r>
              <a:rPr lang="de-DE" dirty="0"/>
              <a:t> </a:t>
            </a:r>
            <a:r>
              <a:rPr lang="de-DE" dirty="0" smtClean="0"/>
              <a:t>u.a.)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Normalisierung der Komponentenvielfalt und </a:t>
            </a:r>
            <a:r>
              <a:rPr lang="de-DE" dirty="0" smtClean="0"/>
              <a:t>Präsentation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„Gerichte mit „Namen“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/>
              <a:t>Einkaufstraining (z.B. Saison)</a:t>
            </a:r>
            <a:endParaRPr lang="de-DE" dirty="0"/>
          </a:p>
        </p:txBody>
      </p:sp>
      <p:pic>
        <p:nvPicPr>
          <p:cNvPr id="10" name="9E3F09B7-8A5A-42D3-9A8C-3B6D8D1E2CE1" descr="9E3F09B7-8A5A-42D3-9A8C-3B6D8D1E2C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304564" y="1986558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29DCCCC9-E9F0-400A-8303-644B1C7CE4A9" descr="29DCCCC9-E9F0-400A-8303-644B1C7CE4A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645726" y="1986558"/>
            <a:ext cx="2286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56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Fragestellungen im Rahmen der Lehrküche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4" name="Inhaltsplatzhalter 2"/>
          <p:cNvSpPr txBox="1">
            <a:spLocks/>
          </p:cNvSpPr>
          <p:nvPr/>
        </p:nvSpPr>
        <p:spPr>
          <a:xfrm>
            <a:off x="767408" y="1268760"/>
            <a:ext cx="9289032" cy="535153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180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Wie waren meine Stimmungslage bzw.  Gedanken vor der Zubereitung?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Während der Zubereitung: Einfluss der Essstörung, Erinnerungen; Ideen, Probieren/Abschmecken…schwierig?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Was hat gut geklappt? Was nicht?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Wie hat es geschmeckt 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Wie komme ich mit meiner Portion klar? (Sättigungsempfinden</a:t>
            </a:r>
            <a:r>
              <a:rPr kumimoji="0" lang="de-DE" sz="17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 u.a.)</a:t>
            </a:r>
            <a:endParaRPr kumimoji="0" lang="de-DE" sz="17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Habe ich mich mit jemanden verglichen? Wenn ja wann und warum?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Zeitdruck/Leistungsdruck…? Entscheidungen? Perfektionismus?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Üben Reste auf mich Druck aus? Gedanken/Stimmungslage nach dem Essen beim Abwasch?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Unterschied: Verzehr im </a:t>
            </a:r>
            <a:r>
              <a:rPr lang="de-DE" sz="1700" dirty="0" smtClean="0">
                <a:solidFill>
                  <a:prstClr val="black"/>
                </a:solidFill>
                <a:latin typeface="Arial" panose="020B0604020202020204"/>
              </a:rPr>
              <a:t>Speisesaal der Tagesklinik</a:t>
            </a: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 vs. Eigenproduktion?</a:t>
            </a:r>
          </a:p>
          <a:p>
            <a:pPr>
              <a:lnSpc>
                <a:spcPct val="150000"/>
              </a:lnSpc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</a:rPr>
              <a:t>Weitere Anmerkungen und Beobachtungen? Erinnerungen?</a:t>
            </a:r>
          </a:p>
          <a:p>
            <a:pPr marL="180000" marR="0" lvl="0" indent="-1800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7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 marL="180000" marR="0" lvl="0" indent="-1800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1239196"/>
            <a:ext cx="2087238" cy="391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114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 hidden="1">
            <a:extLst>
              <a:ext uri="{FF2B5EF4-FFF2-40B4-BE49-F238E27FC236}">
                <a16:creationId xmlns:a16="http://schemas.microsoft.com/office/drawing/2014/main" id="{FEB0EDED-209A-68E5-E2A9-C6079C412AB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33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21" name="Objekt 20" hidden="1">
                        <a:extLst>
                          <a:ext uri="{FF2B5EF4-FFF2-40B4-BE49-F238E27FC236}">
                            <a16:creationId xmlns:a16="http://schemas.microsoft.com/office/drawing/2014/main" id="{FEB0EDED-209A-68E5-E2A9-C6079C412A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665626" y="176569"/>
            <a:ext cx="5830974" cy="647598"/>
          </a:xfrm>
          <a:prstGeom prst="rect">
            <a:avLst/>
          </a:prstGeom>
        </p:spPr>
        <p:txBody>
          <a:bodyPr vert="horz"/>
          <a:lstStyle/>
          <a:p>
            <a:r>
              <a:rPr lang="de-DE" dirty="0" smtClean="0"/>
              <a:t>Ernährungstherapie und Lehrküche</a:t>
            </a:r>
            <a:br>
              <a:rPr lang="de-DE" dirty="0" smtClean="0"/>
            </a:br>
            <a:r>
              <a:rPr lang="de-DE" sz="1200" dirty="0" smtClean="0"/>
              <a:t>Ernährungswissenschaftliche Abteilung („</a:t>
            </a:r>
            <a:r>
              <a:rPr lang="de-DE" sz="1200" dirty="0" err="1" smtClean="0"/>
              <a:t>Oecotrophologie</a:t>
            </a:r>
            <a:r>
              <a:rPr lang="de-DE" sz="1200" dirty="0" smtClean="0"/>
              <a:t>“) </a:t>
            </a:r>
            <a:endParaRPr lang="de-DE" sz="1200" dirty="0"/>
          </a:p>
        </p:txBody>
      </p:sp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61EF4DDE-9C95-2FB6-13A2-61FC36E7E6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Textfeld 13"/>
          <p:cNvSpPr txBox="1">
            <a:spLocks/>
          </p:cNvSpPr>
          <p:nvPr/>
        </p:nvSpPr>
        <p:spPr>
          <a:xfrm>
            <a:off x="7415710" y="1593815"/>
            <a:ext cx="444132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5951985" y="1628800"/>
            <a:ext cx="5760639" cy="4862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000" b="1" dirty="0">
                <a:solidFill>
                  <a:srgbClr val="000000"/>
                </a:solidFill>
              </a:rPr>
              <a:t>Lehrküche für </a:t>
            </a:r>
            <a:r>
              <a:rPr lang="de-DE" sz="2000" b="1" dirty="0" err="1">
                <a:solidFill>
                  <a:srgbClr val="000000"/>
                </a:solidFill>
              </a:rPr>
              <a:t>PatientInnen</a:t>
            </a:r>
            <a:r>
              <a:rPr lang="de-DE" sz="2000" b="1" dirty="0">
                <a:solidFill>
                  <a:srgbClr val="000000"/>
                </a:solidFill>
              </a:rPr>
              <a:t> mit Essstörungen</a:t>
            </a:r>
            <a:r>
              <a:rPr lang="de-DE" sz="2000" b="1" dirty="0" smtClean="0">
                <a:solidFill>
                  <a:srgbClr val="000000"/>
                </a:solidFill>
              </a:rPr>
              <a:t>:</a:t>
            </a:r>
          </a:p>
          <a:p>
            <a:endParaRPr lang="de-DE" sz="1600" b="1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400" dirty="0">
                <a:solidFill>
                  <a:srgbClr val="000000"/>
                </a:solidFill>
              </a:rPr>
              <a:t>Die Lehrküchenveranstaltungen sind keine „Kochkurse“ im üblichen Sinn</a:t>
            </a:r>
            <a:r>
              <a:rPr lang="de-DE" sz="1400" dirty="0" smtClean="0">
                <a:solidFill>
                  <a:srgbClr val="00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sz="1400" dirty="0" smtClean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400" dirty="0" smtClean="0">
                <a:solidFill>
                  <a:srgbClr val="000000"/>
                </a:solidFill>
              </a:rPr>
              <a:t>Sie </a:t>
            </a:r>
            <a:r>
              <a:rPr lang="de-DE" sz="1400" dirty="0">
                <a:solidFill>
                  <a:srgbClr val="000000"/>
                </a:solidFill>
              </a:rPr>
              <a:t>sind ein Trainings- und Erfahrungsfeld, in dem Essstörungspatienten lernen können, mit Lebensmitteln, der Zubereitung von Mahlzeiten und allem, was mit Kochen und Haushaltsorganisation zu tun hat, besser und „normaler“ umzugehen</a:t>
            </a:r>
            <a:r>
              <a:rPr lang="de-DE" sz="1400" dirty="0" smtClean="0">
                <a:solidFill>
                  <a:srgbClr val="00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sz="1400" dirty="0">
              <a:solidFill>
                <a:srgbClr val="00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400" dirty="0">
                <a:solidFill>
                  <a:srgbClr val="000000"/>
                </a:solidFill>
              </a:rPr>
              <a:t>Jede </a:t>
            </a:r>
            <a:r>
              <a:rPr lang="de-DE" sz="1400" dirty="0" smtClean="0">
                <a:solidFill>
                  <a:srgbClr val="000000"/>
                </a:solidFill>
              </a:rPr>
              <a:t>Patientin/ </a:t>
            </a:r>
            <a:r>
              <a:rPr lang="de-DE" sz="1400" dirty="0">
                <a:solidFill>
                  <a:srgbClr val="000000"/>
                </a:solidFill>
              </a:rPr>
              <a:t>jeder Patient wird in der Lehrküche immer wieder motiviert und unterstützt, aktiv die bisherigen essstörungsspezifischen „Tabus“ zu brechen und eine Neuorientierung zuzulassen, damit es zu </a:t>
            </a:r>
            <a:r>
              <a:rPr lang="de-DE" sz="1400" dirty="0" smtClean="0">
                <a:solidFill>
                  <a:srgbClr val="000000"/>
                </a:solidFill>
              </a:rPr>
              <a:t>dauerhaften Verhaltensveränderungen</a:t>
            </a:r>
            <a:r>
              <a:rPr lang="de-DE" sz="1400" dirty="0">
                <a:solidFill>
                  <a:srgbClr val="000000"/>
                </a:solidFill>
              </a:rPr>
              <a:t> kommen kann</a:t>
            </a:r>
            <a:r>
              <a:rPr lang="de-DE" sz="1400" dirty="0" smtClean="0">
                <a:solidFill>
                  <a:srgbClr val="000000"/>
                </a:solidFill>
              </a:rPr>
              <a:t>.</a:t>
            </a:r>
          </a:p>
          <a:p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400" dirty="0"/>
              <a:t>Bereits Erprobtes kann im Alltag wesentlich gezielter umgesetzt </a:t>
            </a:r>
            <a:r>
              <a:rPr lang="de-DE" sz="1400" dirty="0" smtClean="0"/>
              <a:t>werden.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de-DE" sz="14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sz="1400" dirty="0"/>
              <a:t>Erlebtes bleibt länger in </a:t>
            </a:r>
            <a:r>
              <a:rPr lang="de-DE" sz="1400" dirty="0" smtClean="0"/>
              <a:t>Erinnerung.</a:t>
            </a:r>
            <a:endParaRPr lang="de-DE" sz="1400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de-DE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</a:endParaRPr>
          </a:p>
        </p:txBody>
      </p:sp>
      <p:pic>
        <p:nvPicPr>
          <p:cNvPr id="17" name="Picture 16" descr="https://www.schoen-klinik.de/dimaex-imports/image-thumb__3801__m-text-image-b-large/tk_ros_lehrkueche_1__2127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1" r="9211"/>
          <a:stretch>
            <a:fillRect/>
          </a:stretch>
        </p:blipFill>
        <p:spPr bwMode="auto">
          <a:xfrm>
            <a:off x="307870" y="3641037"/>
            <a:ext cx="2783753" cy="2275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1" r="9191"/>
          <a:stretch>
            <a:fillRect/>
          </a:stretch>
        </p:blipFill>
        <p:spPr bwMode="auto">
          <a:xfrm>
            <a:off x="159571" y="1592264"/>
            <a:ext cx="5507305" cy="450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32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800" b="1" dirty="0" smtClean="0"/>
              <a:t>Ernährungstherapeutische Einzelgespräche</a:t>
            </a:r>
            <a:endParaRPr lang="de-DE" sz="28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de-DE" sz="2000" b="1" dirty="0" smtClean="0"/>
              <a:t>Themenschwerpunkte:</a:t>
            </a:r>
            <a:endParaRPr lang="de-DE" sz="2000" b="1" dirty="0"/>
          </a:p>
          <a:p>
            <a:pPr marL="0" indent="0">
              <a:buNone/>
            </a:pPr>
            <a:endParaRPr lang="de-DE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479376" y="1340768"/>
            <a:ext cx="7597849" cy="5040560"/>
          </a:xfrm>
          <a:prstGeom prst="rect">
            <a:avLst/>
          </a:prstGeom>
        </p:spPr>
        <p:txBody>
          <a:bodyPr/>
          <a:lstStyle>
            <a:lvl1pPr marL="180000" indent="-1800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40000" indent="-1800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de-DE" sz="2000" dirty="0" smtClean="0"/>
          </a:p>
          <a:p>
            <a:endParaRPr lang="de-DE" sz="2000" dirty="0" smtClean="0"/>
          </a:p>
          <a:p>
            <a:pPr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27448" y="2172920"/>
            <a:ext cx="103691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Einrichtung einer </a:t>
            </a:r>
            <a:r>
              <a:rPr lang="de-DE" sz="1600" dirty="0" smtClean="0"/>
              <a:t>geregelten und im Alltag gut umsetzbaren </a:t>
            </a:r>
            <a:r>
              <a:rPr lang="de-DE" sz="1600" dirty="0"/>
              <a:t>Mahlzeitenstruktur </a:t>
            </a:r>
            <a:endParaRPr lang="de-DE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smtClean="0"/>
              <a:t>Besprechung von Flexibilitätsspielräumen und besonderen Situationen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Organisationshilfen für </a:t>
            </a:r>
            <a:r>
              <a:rPr lang="de-DE" sz="1600" dirty="0" smtClean="0"/>
              <a:t>Einkauf, Haushaltsorganisation &amp; Zeitmanagement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Prioritätenüberprüfung im </a:t>
            </a:r>
            <a:r>
              <a:rPr lang="de-DE" sz="1600" dirty="0" smtClean="0"/>
              <a:t>Ernährungswissen</a:t>
            </a:r>
          </a:p>
          <a:p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Informationen zur Hunger-Appetit und Sättigungsregulation und zur Regulation des </a:t>
            </a:r>
            <a:r>
              <a:rPr lang="de-DE" sz="1600" dirty="0" smtClean="0"/>
              <a:t>Körpergewichtes, </a:t>
            </a:r>
            <a:r>
              <a:rPr lang="de-DE" sz="1600" dirty="0"/>
              <a:t>Aufklärung zu Folgeschäden im Zusammenhang mit Essstörungen u.v.m.</a:t>
            </a:r>
          </a:p>
        </p:txBody>
      </p:sp>
      <p:pic>
        <p:nvPicPr>
          <p:cNvPr id="103426" name="Picture 2" descr="https://www.schoen-klinik.de/dimaex-imports/image-thumb__3771__m-text-image-b-large/2019_07_25_sk_tagesklinik7e6a6963_211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607" y="1722319"/>
            <a:ext cx="3248972" cy="216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21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r>
              <a:rPr lang="de-DE" sz="2000" dirty="0"/>
              <a:t>Prof. Dr. med. Ulrich Voderholzer		Ärztlicher </a:t>
            </a:r>
            <a:r>
              <a:rPr lang="de-DE" sz="2000" dirty="0" smtClean="0"/>
              <a:t>Direktor</a:t>
            </a:r>
            <a:endParaRPr lang="de-DE" sz="2000" dirty="0"/>
          </a:p>
          <a:p>
            <a:endParaRPr lang="de-DE" sz="2000" dirty="0"/>
          </a:p>
          <a:p>
            <a:r>
              <a:rPr lang="de-DE" sz="2000" dirty="0" smtClean="0"/>
              <a:t>Prof</a:t>
            </a:r>
            <a:r>
              <a:rPr lang="de-DE" sz="2000" dirty="0"/>
              <a:t>. Dr. phil. Dr. med. Andreas </a:t>
            </a:r>
            <a:r>
              <a:rPr lang="de-DE" sz="2000" dirty="0" smtClean="0"/>
              <a:t>Hillert		Chefarzt</a:t>
            </a:r>
          </a:p>
          <a:p>
            <a:endParaRPr lang="de-DE" sz="2000" dirty="0"/>
          </a:p>
          <a:p>
            <a:r>
              <a:rPr lang="de-DE" sz="2000" dirty="0" smtClean="0"/>
              <a:t>Dr. med. Ursula Pirlet-Berninger		Funktionsoberärztin</a:t>
            </a:r>
          </a:p>
          <a:p>
            <a:endParaRPr lang="de-DE" sz="2000" dirty="0" smtClean="0"/>
          </a:p>
          <a:p>
            <a:r>
              <a:rPr lang="de-DE" sz="2000" dirty="0" smtClean="0"/>
              <a:t>Michael </a:t>
            </a:r>
            <a:r>
              <a:rPr lang="de-DE" sz="2000" dirty="0"/>
              <a:t>Berwein, </a:t>
            </a:r>
            <a:r>
              <a:rPr lang="de-DE" sz="2000" dirty="0" err="1" smtClean="0"/>
              <a:t>M.Sc</a:t>
            </a:r>
            <a:r>
              <a:rPr lang="de-DE" sz="2000" dirty="0" smtClean="0"/>
              <a:t>.			Leitender Funktionspsychologe</a:t>
            </a:r>
          </a:p>
          <a:p>
            <a:r>
              <a:rPr lang="de-DE" sz="2000" dirty="0" smtClean="0"/>
              <a:t>Daniel Bähring, </a:t>
            </a:r>
            <a:r>
              <a:rPr lang="de-DE" sz="2000" dirty="0" err="1" smtClean="0"/>
              <a:t>M.Sc</a:t>
            </a:r>
            <a:r>
              <a:rPr lang="de-DE" sz="2000" dirty="0" smtClean="0"/>
              <a:t>.				Leitender Funktionspsychologe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135560" y="692696"/>
            <a:ext cx="8136904" cy="556873"/>
          </a:xfrm>
        </p:spPr>
        <p:txBody>
          <a:bodyPr/>
          <a:lstStyle/>
          <a:p>
            <a:pPr algn="ctr"/>
            <a:r>
              <a:rPr lang="de-DE" sz="3200" dirty="0" smtClean="0"/>
              <a:t>Das Leitungsteam</a:t>
            </a:r>
            <a:endParaRPr lang="de-DE" sz="32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491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7B2B5636-CC54-F055-CCFA-97B4252202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50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7B2B5636-CC54-F055-CCFA-97B425220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feld 47"/>
          <p:cNvSpPr txBox="1">
            <a:spLocks/>
          </p:cNvSpPr>
          <p:nvPr/>
        </p:nvSpPr>
        <p:spPr>
          <a:xfrm>
            <a:off x="335360" y="1268760"/>
            <a:ext cx="44413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Übersicht Therapiebausteine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1E80CA-C4D7-4113-85A6-1F53EC6D51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1823096"/>
            <a:ext cx="5072571" cy="488344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23792" y="5949280"/>
            <a:ext cx="7128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000" dirty="0" smtClean="0">
                <a:latin typeface="Lucida Calligraphy" panose="03010101010101010101" pitchFamily="66" charset="0"/>
              </a:rPr>
              <a:t>…etc…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879976" y="1823096"/>
            <a:ext cx="5709669" cy="1014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3200" dirty="0" smtClean="0">
                <a:sym typeface="Wingdings" panose="05000000000000000000" pitchFamily="2" charset="2"/>
              </a:rPr>
              <a:t></a:t>
            </a:r>
            <a:r>
              <a:rPr lang="de-DE" sz="3200" dirty="0"/>
              <a:t>Verhaltenstherapeutisches </a:t>
            </a:r>
            <a:r>
              <a:rPr lang="de-DE" sz="3200" dirty="0" smtClean="0"/>
              <a:t>Therapiekonzept</a:t>
            </a:r>
            <a:endParaRPr lang="de-DE" sz="2400" dirty="0" smtClean="0"/>
          </a:p>
        </p:txBody>
      </p:sp>
      <p:pic>
        <p:nvPicPr>
          <p:cNvPr id="44047" name="Picture 15" descr="https://dcjb9ra2bn4fr.cloudfront.net/1600px_COLOURBOX54760478.jpg?Expires=1663402644&amp;Signature=XpKpQdDvKaCOElxAKaBsAgGsnFigHgMi~i-LEOK4G2DGecY43zh2lhgGnC6XKRTEmBr2CFGvUB83Gt5xmJO9ICLEo1KR71FD2k4DpAHAR7AEbc16ZFSlnoOMCOnLlZT-AY9ZxGBezx7gQMKTB8BBXk6w310qovrFj-oVjnylNu2qIavv8Ei77SSYbYRKLXxZBQBIEcoNXtgiw4qd24N7bXS0u5S0-rpcI0Uf6dmJLmIly6gccGrSnpQ3IqsLoul3VWdg2skWVOgzuWQ75~Xqh2fLwr305qzjOSfiFyFr8eIglePPvCfqFsHHk5lGq81meZhq6LZZGQEyUNjnK386-Q__&amp;Key-Pair-Id=APKAJJFR7WIPMIVXFK3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56838"/>
            <a:ext cx="5860119" cy="390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4079776" y="1906558"/>
            <a:ext cx="1127904" cy="10801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57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334964" y="1807618"/>
            <a:ext cx="11520000" cy="4357686"/>
          </a:xfrm>
        </p:spPr>
        <p:txBody>
          <a:bodyPr/>
          <a:lstStyle/>
          <a:p>
            <a:pPr marL="396000"/>
            <a:r>
              <a:rPr lang="de-DE" sz="2400" dirty="0"/>
              <a:t>Essstörungsbewältigungstherapie (EBT)</a:t>
            </a:r>
          </a:p>
          <a:p>
            <a:pPr marL="396000"/>
            <a:r>
              <a:rPr lang="de-DE" sz="2400" dirty="0"/>
              <a:t>Essprotokollgruppe</a:t>
            </a:r>
          </a:p>
          <a:p>
            <a:pPr marL="396000"/>
            <a:r>
              <a:rPr lang="de-DE" sz="2400" dirty="0"/>
              <a:t>Esstischbegleitung</a:t>
            </a:r>
          </a:p>
          <a:p>
            <a:pPr marL="396000"/>
            <a:r>
              <a:rPr lang="de-DE" sz="2400" dirty="0"/>
              <a:t>Spiegelexpositionen</a:t>
            </a:r>
          </a:p>
          <a:p>
            <a:pPr marL="396000"/>
            <a:r>
              <a:rPr lang="de-DE" sz="2400" dirty="0"/>
              <a:t>Körperakzeptanzübungen</a:t>
            </a:r>
          </a:p>
          <a:p>
            <a:pPr marL="396000"/>
            <a:r>
              <a:rPr lang="de-DE" sz="2400" dirty="0"/>
              <a:t>Gruppentherapie Soziale Kompetenz (GSK)</a:t>
            </a:r>
          </a:p>
          <a:p>
            <a:pPr marL="396000"/>
            <a:r>
              <a:rPr lang="de-DE" sz="2400" dirty="0" err="1"/>
              <a:t>Skillsgruppe</a:t>
            </a:r>
            <a:r>
              <a:rPr lang="de-DE" sz="2400" dirty="0"/>
              <a:t>/-einzel</a:t>
            </a:r>
          </a:p>
          <a:p>
            <a:pPr marL="396000"/>
            <a:r>
              <a:rPr lang="de-DE" sz="2400" dirty="0"/>
              <a:t>Entspannungstraining (Progressive Muskelentspannung, kurz PME)</a:t>
            </a:r>
          </a:p>
          <a:p>
            <a:pPr marL="396000"/>
            <a:r>
              <a:rPr lang="de-DE" sz="2400" dirty="0"/>
              <a:t>Einzelkontakte und </a:t>
            </a:r>
            <a:r>
              <a:rPr lang="de-DE" sz="2400" dirty="0" smtClean="0"/>
              <a:t>Kriseninterventionen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3144250" y="549154"/>
            <a:ext cx="8710716" cy="647598"/>
          </a:xfrm>
        </p:spPr>
        <p:txBody>
          <a:bodyPr/>
          <a:lstStyle/>
          <a:p>
            <a:r>
              <a:rPr lang="de-DE" sz="3200" b="1" dirty="0"/>
              <a:t>Essstörungsspezifische Aufgabenbereiche der </a:t>
            </a:r>
            <a:r>
              <a:rPr lang="de-DE" sz="3200" b="1" dirty="0" smtClean="0"/>
              <a:t>Co-Therapie</a:t>
            </a:r>
            <a:endParaRPr lang="de-DE" sz="32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102402" name="Picture 2" descr="https://www.schoen-klinik.de/dimaex-imports/image-thumb__3770__m-text-image-b-large/bild2_211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92" y="1834731"/>
            <a:ext cx="3312368" cy="270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07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8" y="0"/>
            <a:ext cx="57059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39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7B2B5636-CC54-F055-CCFA-97B4252202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5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7B2B5636-CC54-F055-CCFA-97B425220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feld 47"/>
          <p:cNvSpPr txBox="1">
            <a:spLocks/>
          </p:cNvSpPr>
          <p:nvPr/>
        </p:nvSpPr>
        <p:spPr>
          <a:xfrm>
            <a:off x="335360" y="1268760"/>
            <a:ext cx="44413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Übersicht Therapiebausteine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1E80CA-C4D7-4113-85A6-1F53EC6D51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1823096"/>
            <a:ext cx="5072571" cy="488344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23792" y="5949280"/>
            <a:ext cx="7128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000" dirty="0" smtClean="0">
                <a:latin typeface="Lucida Calligraphy" panose="03010101010101010101" pitchFamily="66" charset="0"/>
              </a:rPr>
              <a:t>…etc…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879976" y="1823096"/>
            <a:ext cx="5709669" cy="1014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3200" dirty="0" smtClean="0">
                <a:sym typeface="Wingdings" panose="05000000000000000000" pitchFamily="2" charset="2"/>
              </a:rPr>
              <a:t></a:t>
            </a:r>
            <a:r>
              <a:rPr lang="de-DE" sz="3200" dirty="0"/>
              <a:t>Verhaltenstherapeutisches </a:t>
            </a:r>
            <a:r>
              <a:rPr lang="de-DE" sz="3200" dirty="0" smtClean="0"/>
              <a:t>Therapiekonzept</a:t>
            </a:r>
            <a:endParaRPr lang="de-DE" sz="2400" dirty="0" smtClean="0"/>
          </a:p>
        </p:txBody>
      </p:sp>
      <p:pic>
        <p:nvPicPr>
          <p:cNvPr id="44047" name="Picture 15" descr="https://dcjb9ra2bn4fr.cloudfront.net/1600px_COLOURBOX54760478.jpg?Expires=1663402644&amp;Signature=XpKpQdDvKaCOElxAKaBsAgGsnFigHgMi~i-LEOK4G2DGecY43zh2lhgGnC6XKRTEmBr2CFGvUB83Gt5xmJO9ICLEo1KR71FD2k4DpAHAR7AEbc16ZFSlnoOMCOnLlZT-AY9ZxGBezx7gQMKTB8BBXk6w310qovrFj-oVjnylNu2qIavv8Ei77SSYbYRKLXxZBQBIEcoNXtgiw4qd24N7bXS0u5S0-rpcI0Uf6dmJLmIly6gccGrSnpQ3IqsLoul3VWdg2skWVOgzuWQ75~Xqh2fLwr305qzjOSfiFyFr8eIglePPvCfqFsHHk5lGq81meZhq6LZZGQEyUNjnK386-Q__&amp;Key-Pair-Id=APKAJJFR7WIPMIVXFK3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56838"/>
            <a:ext cx="5860119" cy="390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2844000" y="4320000"/>
            <a:ext cx="1127904" cy="10801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47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B0B3A711-098C-1ABB-34C3-EAF2AB42C14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0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B0B3A711-098C-1ABB-34C3-EAF2AB42C1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36222" y="1435179"/>
            <a:ext cx="11520000" cy="3852960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Aufgabenfelder </a:t>
            </a:r>
            <a:r>
              <a:rPr lang="de-DE" dirty="0"/>
              <a:t>der Sozialtherapie 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144250" y="176568"/>
            <a:ext cx="8710716" cy="1073001"/>
          </a:xfrm>
        </p:spPr>
        <p:txBody>
          <a:bodyPr vert="horz"/>
          <a:lstStyle/>
          <a:p>
            <a:pPr algn="ctr"/>
            <a:r>
              <a:rPr lang="de-DE" sz="3600" b="1" dirty="0"/>
              <a:t>Sozialtherapie in der </a:t>
            </a:r>
            <a:r>
              <a:rPr lang="de-DE" sz="3600" b="1" dirty="0" smtClean="0"/>
              <a:t>Tagesklinik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9086A16-0352-E74D-7216-8F5E8AF440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Grafik 5" descr="DSC00798.JPG"/>
          <p:cNvPicPr>
            <a:picLocks noChangeAspect="1"/>
          </p:cNvPicPr>
          <p:nvPr/>
        </p:nvPicPr>
        <p:blipFill>
          <a:blip r:embed="rId7" cstate="print"/>
          <a:srcRect l="16659" r="17164"/>
          <a:stretch>
            <a:fillRect/>
          </a:stretch>
        </p:blipFill>
        <p:spPr>
          <a:xfrm>
            <a:off x="4388528" y="2325015"/>
            <a:ext cx="2919499" cy="2591306"/>
          </a:xfrm>
          <a:prstGeom prst="ellipse">
            <a:avLst/>
          </a:prstGeom>
          <a:ln w="38100">
            <a:solidFill>
              <a:srgbClr val="C8620B"/>
            </a:solidFill>
          </a:ln>
        </p:spPr>
      </p:pic>
      <p:sp>
        <p:nvSpPr>
          <p:cNvPr id="12" name="Textfeld 11"/>
          <p:cNvSpPr txBox="1"/>
          <p:nvPr/>
        </p:nvSpPr>
        <p:spPr>
          <a:xfrm>
            <a:off x="1996548" y="4705528"/>
            <a:ext cx="1797220" cy="461665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de-DE" sz="1200" dirty="0">
                <a:solidFill>
                  <a:srgbClr val="000000"/>
                </a:solidFill>
              </a:rPr>
              <a:t>Sozialrechtliche Fragestellungen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8293124" y="3167243"/>
            <a:ext cx="1754852" cy="461665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Grad der Behinderung</a:t>
            </a:r>
          </a:p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Schwerbehinderung</a:t>
            </a:r>
          </a:p>
        </p:txBody>
      </p:sp>
      <p:cxnSp>
        <p:nvCxnSpPr>
          <p:cNvPr id="17" name="Gerade Verbindung 28"/>
          <p:cNvCxnSpPr/>
          <p:nvPr/>
        </p:nvCxnSpPr>
        <p:spPr bwMode="auto">
          <a:xfrm>
            <a:off x="4832339" y="2281421"/>
            <a:ext cx="255549" cy="211475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Gerade Verbindung 16"/>
          <p:cNvCxnSpPr/>
          <p:nvPr/>
        </p:nvCxnSpPr>
        <p:spPr bwMode="auto">
          <a:xfrm>
            <a:off x="3567051" y="2492896"/>
            <a:ext cx="1086328" cy="318439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Gerade Verbindung 28"/>
          <p:cNvCxnSpPr/>
          <p:nvPr/>
        </p:nvCxnSpPr>
        <p:spPr bwMode="auto">
          <a:xfrm flipV="1">
            <a:off x="6953266" y="2577256"/>
            <a:ext cx="953005" cy="220450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Gerade Verbindung 28"/>
          <p:cNvCxnSpPr/>
          <p:nvPr/>
        </p:nvCxnSpPr>
        <p:spPr bwMode="auto">
          <a:xfrm flipH="1">
            <a:off x="6488159" y="2204897"/>
            <a:ext cx="264851" cy="272279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Gerade Verbindung 28"/>
          <p:cNvCxnSpPr>
            <a:endCxn id="14" idx="1"/>
          </p:cNvCxnSpPr>
          <p:nvPr/>
        </p:nvCxnSpPr>
        <p:spPr bwMode="auto">
          <a:xfrm>
            <a:off x="7314185" y="3390480"/>
            <a:ext cx="978939" cy="7596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Gerade Verbindung 28"/>
          <p:cNvCxnSpPr/>
          <p:nvPr/>
        </p:nvCxnSpPr>
        <p:spPr bwMode="auto">
          <a:xfrm>
            <a:off x="3138835" y="3377562"/>
            <a:ext cx="1232598" cy="92087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Gerade Verbindung 28"/>
          <p:cNvCxnSpPr/>
          <p:nvPr/>
        </p:nvCxnSpPr>
        <p:spPr bwMode="auto">
          <a:xfrm flipV="1">
            <a:off x="3346806" y="4000331"/>
            <a:ext cx="1112116" cy="175504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Gerade Verbindung 28"/>
          <p:cNvCxnSpPr>
            <a:stCxn id="12" idx="3"/>
            <a:endCxn id="6" idx="3"/>
          </p:cNvCxnSpPr>
          <p:nvPr/>
        </p:nvCxnSpPr>
        <p:spPr bwMode="auto">
          <a:xfrm flipV="1">
            <a:off x="3793768" y="4536833"/>
            <a:ext cx="1022311" cy="399528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Gerade Verbindung 28"/>
          <p:cNvCxnSpPr/>
          <p:nvPr/>
        </p:nvCxnSpPr>
        <p:spPr bwMode="auto">
          <a:xfrm>
            <a:off x="7241789" y="4000331"/>
            <a:ext cx="1230475" cy="292765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Gerade Verbindung 28"/>
          <p:cNvCxnSpPr/>
          <p:nvPr/>
        </p:nvCxnSpPr>
        <p:spPr bwMode="auto">
          <a:xfrm flipH="1">
            <a:off x="5265072" y="4899475"/>
            <a:ext cx="199166" cy="254072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Gerade Verbindung 28"/>
          <p:cNvCxnSpPr/>
          <p:nvPr/>
        </p:nvCxnSpPr>
        <p:spPr bwMode="auto">
          <a:xfrm>
            <a:off x="6845491" y="4575309"/>
            <a:ext cx="1057296" cy="432881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Gerade Verbindung 28"/>
          <p:cNvCxnSpPr/>
          <p:nvPr/>
        </p:nvCxnSpPr>
        <p:spPr bwMode="auto">
          <a:xfrm>
            <a:off x="6205411" y="4902126"/>
            <a:ext cx="195180" cy="274244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Textfeld 55"/>
          <p:cNvSpPr txBox="1"/>
          <p:nvPr/>
        </p:nvSpPr>
        <p:spPr>
          <a:xfrm>
            <a:off x="334965" y="5422730"/>
            <a:ext cx="10142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600" dirty="0" smtClean="0"/>
          </a:p>
          <a:p>
            <a:r>
              <a:rPr lang="de-DE" sz="1600" dirty="0" smtClean="0"/>
              <a:t>Regionalität der Patienten &gt; direkte Anbindung, Terminvereinbarungen, Begleitung der Patienten möglich, Vernetzung mit anderen Einrichtungen und Beratungsstellen</a:t>
            </a:r>
            <a:endParaRPr lang="de-DE" sz="1600" dirty="0"/>
          </a:p>
        </p:txBody>
      </p:sp>
      <p:cxnSp>
        <p:nvCxnSpPr>
          <p:cNvPr id="61" name="Gerade Verbindung 28"/>
          <p:cNvCxnSpPr>
            <a:endCxn id="6" idx="0"/>
          </p:cNvCxnSpPr>
          <p:nvPr/>
        </p:nvCxnSpPr>
        <p:spPr bwMode="auto">
          <a:xfrm>
            <a:off x="5848277" y="2060848"/>
            <a:ext cx="1" cy="264167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rgbClr val="C8620B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Textfeld 9"/>
          <p:cNvSpPr txBox="1"/>
          <p:nvPr/>
        </p:nvSpPr>
        <p:spPr>
          <a:xfrm>
            <a:off x="1753396" y="3302936"/>
            <a:ext cx="1574112" cy="612155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de-DE" sz="1200" dirty="0" smtClean="0">
                <a:solidFill>
                  <a:srgbClr val="000000"/>
                </a:solidFill>
              </a:rPr>
              <a:t>Finanzielle Absicherung</a:t>
            </a:r>
            <a:endParaRPr lang="de-DE" sz="1200" dirty="0">
              <a:solidFill>
                <a:srgbClr val="000000"/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962519" y="2281421"/>
            <a:ext cx="1786128" cy="830997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Arbeit </a:t>
            </a:r>
          </a:p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Arbeitslosigkeit</a:t>
            </a:r>
          </a:p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Berufliche Orientierung</a:t>
            </a:r>
          </a:p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Wiedereingliederung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752600" y="4055451"/>
            <a:ext cx="1731196" cy="461665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de-DE" sz="1200" dirty="0">
                <a:solidFill>
                  <a:srgbClr val="000000"/>
                </a:solidFill>
              </a:rPr>
              <a:t>Familiäre Problemlagen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7842645" y="4714705"/>
            <a:ext cx="2210980" cy="461665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Erwerbsminderungsrente </a:t>
            </a:r>
            <a:r>
              <a:rPr lang="de-DE" sz="1200" dirty="0" smtClean="0">
                <a:solidFill>
                  <a:srgbClr val="000000"/>
                </a:solidFill>
              </a:rPr>
              <a:t>Rente/ Rehabilitation</a:t>
            </a:r>
            <a:endParaRPr lang="de-DE" sz="1200" dirty="0">
              <a:solidFill>
                <a:srgbClr val="00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7826865" y="2338677"/>
            <a:ext cx="2041521" cy="276999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200" dirty="0" smtClean="0">
                <a:solidFill>
                  <a:srgbClr val="000000"/>
                </a:solidFill>
              </a:rPr>
              <a:t>Nachsorge</a:t>
            </a:r>
            <a:endParaRPr lang="de-DE" sz="1200" dirty="0">
              <a:solidFill>
                <a:srgbClr val="00000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8283153" y="4091931"/>
            <a:ext cx="1585232" cy="276999"/>
          </a:xfrm>
          <a:prstGeom prst="rect">
            <a:avLst/>
          </a:prstGeom>
          <a:solidFill>
            <a:srgbClr val="EDEBE1"/>
          </a:solidFill>
          <a:ln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de-DE" sz="1200" dirty="0">
                <a:solidFill>
                  <a:srgbClr val="000000"/>
                </a:solidFill>
              </a:rPr>
              <a:t>Wohnsituation</a:t>
            </a:r>
          </a:p>
        </p:txBody>
      </p:sp>
    </p:spTree>
    <p:extLst>
      <p:ext uri="{BB962C8B-B14F-4D97-AF65-F5344CB8AC3E}">
        <p14:creationId xmlns:p14="http://schemas.microsoft.com/office/powerpoint/2010/main" val="258162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7B2B5636-CC54-F055-CCFA-97B4252202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6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7B2B5636-CC54-F055-CCFA-97B425220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feld 47"/>
          <p:cNvSpPr txBox="1">
            <a:spLocks/>
          </p:cNvSpPr>
          <p:nvPr/>
        </p:nvSpPr>
        <p:spPr>
          <a:xfrm>
            <a:off x="335360" y="1268760"/>
            <a:ext cx="44413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Übersicht Therapiebausteine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1E80CA-C4D7-4113-85A6-1F53EC6D51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1823096"/>
            <a:ext cx="5072571" cy="488344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23792" y="5949280"/>
            <a:ext cx="7128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000" dirty="0" smtClean="0">
                <a:latin typeface="Lucida Calligraphy" panose="03010101010101010101" pitchFamily="66" charset="0"/>
              </a:rPr>
              <a:t>…etc…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879976" y="1823096"/>
            <a:ext cx="5709669" cy="1014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3200" dirty="0" smtClean="0">
                <a:sym typeface="Wingdings" panose="05000000000000000000" pitchFamily="2" charset="2"/>
              </a:rPr>
              <a:t></a:t>
            </a:r>
            <a:r>
              <a:rPr lang="de-DE" sz="3200" dirty="0"/>
              <a:t>Verhaltenstherapeutisches </a:t>
            </a:r>
            <a:r>
              <a:rPr lang="de-DE" sz="3200" dirty="0" smtClean="0"/>
              <a:t>Therapiekonzept</a:t>
            </a:r>
            <a:endParaRPr lang="de-DE" sz="2400" dirty="0" smtClean="0"/>
          </a:p>
        </p:txBody>
      </p:sp>
      <p:pic>
        <p:nvPicPr>
          <p:cNvPr id="44047" name="Picture 15" descr="https://dcjb9ra2bn4fr.cloudfront.net/1600px_COLOURBOX54760478.jpg?Expires=1663402644&amp;Signature=XpKpQdDvKaCOElxAKaBsAgGsnFigHgMi~i-LEOK4G2DGecY43zh2lhgGnC6XKRTEmBr2CFGvUB83Gt5xmJO9ICLEo1KR71FD2k4DpAHAR7AEbc16ZFSlnoOMCOnLlZT-AY9ZxGBezx7gQMKTB8BBXk6w310qovrFj-oVjnylNu2qIavv8Ei77SSYbYRKLXxZBQBIEcoNXtgiw4qd24N7bXS0u5S0-rpcI0Uf6dmJLmIly6gccGrSnpQ3IqsLoul3VWdg2skWVOgzuWQ75~Xqh2fLwr305qzjOSfiFyFr8eIglePPvCfqFsHHk5lGq81meZhq6LZZGQEyUNjnK386-Q__&amp;Key-Pair-Id=APKAJJFR7WIPMIVXFK3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56838"/>
            <a:ext cx="5860119" cy="390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396000" y="4320000"/>
            <a:ext cx="1127904" cy="10801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7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60907E52-E3BF-A584-FBF9-3BC33A69C33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23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60907E52-E3BF-A584-FBF9-3BC33A69C3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5">
            <a:extLst>
              <a:ext uri="{FF2B5EF4-FFF2-40B4-BE49-F238E27FC236}">
                <a16:creationId xmlns:a16="http://schemas.microsoft.com/office/drawing/2014/main" id="{ECE83C6B-86E9-F012-72CD-9CB2F2E5E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5576" y="179293"/>
            <a:ext cx="8699390" cy="644873"/>
          </a:xfrm>
        </p:spPr>
        <p:txBody>
          <a:bodyPr/>
          <a:lstStyle/>
          <a:p>
            <a:r>
              <a:rPr lang="de-DE" sz="3600" b="1" dirty="0" smtClean="0"/>
              <a:t>Sport-und Bewegungstherapie  </a:t>
            </a:r>
            <a:endParaRPr lang="de-DE" sz="36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>
          <a:xfrm>
            <a:off x="489620" y="1607718"/>
            <a:ext cx="5331912" cy="4357686"/>
          </a:xfrm>
        </p:spPr>
        <p:txBody>
          <a:bodyPr/>
          <a:lstStyle/>
          <a:p>
            <a:pPr lvl="4"/>
            <a:endParaRPr lang="de-DE" sz="3600" dirty="0"/>
          </a:p>
          <a:p>
            <a:pPr lvl="4"/>
            <a:endParaRPr lang="de-DE" sz="3600" dirty="0" smtClean="0"/>
          </a:p>
          <a:p>
            <a:pPr marL="540000" lvl="3" indent="0">
              <a:buNone/>
            </a:pPr>
            <a:endParaRPr lang="de-DE" sz="3600" dirty="0" smtClean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32B6A2E-1120-1351-23E9-F0BE9FBAA0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75266"/>
            <a:ext cx="7056784" cy="502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2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F00F6C8D-7F08-8CAF-9105-B95BFDC8A21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48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F00F6C8D-7F08-8CAF-9105-B95BFDC8A2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sz="3200" b="1" dirty="0" smtClean="0"/>
              <a:t>Inhalte der Sport- und Bewegungstherapie</a:t>
            </a:r>
            <a:r>
              <a:rPr lang="de-DE" sz="3600" b="1" dirty="0" smtClean="0"/>
              <a:t> </a:t>
            </a:r>
            <a:endParaRPr lang="de-DE" sz="3600" b="1" dirty="0"/>
          </a:p>
        </p:txBody>
      </p:sp>
      <p:sp>
        <p:nvSpPr>
          <p:cNvPr id="21" name="Inhaltsplatzhalter 20"/>
          <p:cNvSpPr>
            <a:spLocks noGrp="1"/>
          </p:cNvSpPr>
          <p:nvPr>
            <p:ph idx="13"/>
          </p:nvPr>
        </p:nvSpPr>
        <p:spPr>
          <a:xfrm>
            <a:off x="334964" y="1592263"/>
            <a:ext cx="5473004" cy="4700381"/>
          </a:xfrm>
        </p:spPr>
        <p:txBody>
          <a:bodyPr/>
          <a:lstStyle/>
          <a:p>
            <a:pPr marL="0" indent="0">
              <a:buNone/>
            </a:pPr>
            <a:endParaRPr lang="de-DE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Aufbau positiver Aktivität/ Sport- und Freizeitgestaltung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Tanztherapie/ Achtsames Körpererleben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Kampf und Spiel/ Emotionsregulation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Aufbau gesunder Bewegung /Körperakzeptanz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Individuelle Einzelarbeit </a:t>
            </a:r>
            <a:endParaRPr lang="de-DE" sz="20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endParaRPr lang="de-DE" sz="2000" dirty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Körperbildtherapie  in Zusammenarbeit mit Gestaltungstherapeut</a:t>
            </a:r>
          </a:p>
          <a:p>
            <a:pPr>
              <a:buFont typeface="Wingdings" panose="05000000000000000000" pitchFamily="2" charset="2"/>
              <a:buChar char="Ø"/>
            </a:pPr>
            <a:endParaRPr lang="de-DE" sz="20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/>
              <a:t>Therapeutisches Klettern in Zusammenarbeit mit Psychologe </a:t>
            </a:r>
            <a:endParaRPr lang="de-DE" sz="2000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87E3DB1-DB1D-CF57-4785-CB4949ADE7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5243" name="Picture 11" descr="https://www.schoen-klinik.de/dimaex-imports/image-thumb__257__m-image-c-two-columns/2019_05_28_sk_roseneck3756_454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23051" y="3789040"/>
            <a:ext cx="4322405" cy="288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1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7B2B5636-CC54-F055-CCFA-97B4252202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90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7B2B5636-CC54-F055-CCFA-97B425220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feld 47"/>
          <p:cNvSpPr txBox="1">
            <a:spLocks/>
          </p:cNvSpPr>
          <p:nvPr/>
        </p:nvSpPr>
        <p:spPr>
          <a:xfrm>
            <a:off x="335360" y="1268760"/>
            <a:ext cx="44413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Übersicht Therapiebausteine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1E80CA-C4D7-4113-85A6-1F53EC6D51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1823096"/>
            <a:ext cx="5072571" cy="488344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23792" y="5949280"/>
            <a:ext cx="7128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000" dirty="0" smtClean="0">
                <a:latin typeface="Lucida Calligraphy" panose="03010101010101010101" pitchFamily="66" charset="0"/>
              </a:rPr>
              <a:t>…etc…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879976" y="1823096"/>
            <a:ext cx="5709669" cy="1014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3200" dirty="0" smtClean="0">
                <a:sym typeface="Wingdings" panose="05000000000000000000" pitchFamily="2" charset="2"/>
              </a:rPr>
              <a:t></a:t>
            </a:r>
            <a:r>
              <a:rPr lang="de-DE" sz="3200" dirty="0"/>
              <a:t>Verhaltenstherapeutisches </a:t>
            </a:r>
            <a:r>
              <a:rPr lang="de-DE" sz="3200" dirty="0" smtClean="0"/>
              <a:t>Therapiekonzept</a:t>
            </a:r>
            <a:endParaRPr lang="de-DE" sz="2400" dirty="0" smtClean="0"/>
          </a:p>
        </p:txBody>
      </p:sp>
      <p:pic>
        <p:nvPicPr>
          <p:cNvPr id="44047" name="Picture 15" descr="https://dcjb9ra2bn4fr.cloudfront.net/1600px_COLOURBOX54760478.jpg?Expires=1663402644&amp;Signature=XpKpQdDvKaCOElxAKaBsAgGsnFigHgMi~i-LEOK4G2DGecY43zh2lhgGnC6XKRTEmBr2CFGvUB83Gt5xmJO9ICLEo1KR71FD2k4DpAHAR7AEbc16ZFSlnoOMCOnLlZT-AY9ZxGBezx7gQMKTB8BBXk6w310qovrFj-oVjnylNu2qIavv8Ei77SSYbYRKLXxZBQBIEcoNXtgiw4qd24N7bXS0u5S0-rpcI0Uf6dmJLmIly6gccGrSnpQ3IqsLoul3VWdg2skWVOgzuWQ75~Xqh2fLwr305qzjOSfiFyFr8eIglePPvCfqFsHHk5lGq81meZhq6LZZGQEyUNjnK386-Q__&amp;Key-Pair-Id=APKAJJFR7WIPMIVXFK3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56838"/>
            <a:ext cx="5860119" cy="390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1631504" y="4320000"/>
            <a:ext cx="1127904" cy="10801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0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5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B0B3A711-098C-1ABB-34C3-EAF2AB42C149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71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B0B3A711-098C-1ABB-34C3-EAF2AB42C1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pPr algn="ctr"/>
            <a:r>
              <a:rPr lang="de-DE" sz="3600" b="1" dirty="0" smtClean="0"/>
              <a:t>Atelier Gestaltungstherapie</a:t>
            </a:r>
            <a:endParaRPr lang="de-DE" sz="3600" b="1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9086A16-0352-E74D-7216-8F5E8AF440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97" y="1592264"/>
            <a:ext cx="6372200" cy="435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 hidden="1">
            <a:extLst>
              <a:ext uri="{FF2B5EF4-FFF2-40B4-BE49-F238E27FC236}">
                <a16:creationId xmlns:a16="http://schemas.microsoft.com/office/drawing/2014/main" id="{FEB0EDED-209A-68E5-E2A9-C6079C412AB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118696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8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21" name="Objekt 20" hidden="1">
                        <a:extLst>
                          <a:ext uri="{FF2B5EF4-FFF2-40B4-BE49-F238E27FC236}">
                            <a16:creationId xmlns:a16="http://schemas.microsoft.com/office/drawing/2014/main" id="{FEB0EDED-209A-68E5-E2A9-C6079C412A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oliennummernplatzhalter 19">
            <a:extLst>
              <a:ext uri="{FF2B5EF4-FFF2-40B4-BE49-F238E27FC236}">
                <a16:creationId xmlns:a16="http://schemas.microsoft.com/office/drawing/2014/main" id="{61EF4DDE-9C95-2FB6-13A2-61FC36E7E69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3393" y="1700808"/>
            <a:ext cx="5112568" cy="2344862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623392" y="1342673"/>
            <a:ext cx="4398802" cy="5170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400" dirty="0" smtClean="0"/>
              <a:t>Eröffnung: 01.10.2021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/>
          </a:p>
          <a:p>
            <a:pPr algn="l"/>
            <a:endParaRPr lang="de-DE" sz="2400" dirty="0" smtClean="0"/>
          </a:p>
          <a:p>
            <a:r>
              <a:rPr lang="de-DE" sz="2400" u="sng" dirty="0" smtClean="0"/>
              <a:t>Zielgruppen</a:t>
            </a:r>
            <a:r>
              <a:rPr lang="de-DE" sz="2400" dirty="0" smtClean="0"/>
              <a:t>: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 smtClean="0"/>
              <a:t>Jugendliche ab 16 Jahren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 smtClean="0"/>
              <a:t>Erwachsene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 smtClean="0"/>
              <a:t>GKV &amp; PKV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sz="2400" dirty="0" smtClean="0"/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8048" y="2703809"/>
            <a:ext cx="4906875" cy="396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2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F00F6C8D-7F08-8CAF-9105-B95BFDC8A21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4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F00F6C8D-7F08-8CAF-9105-B95BFDC8A2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pPr algn="ctr"/>
            <a:r>
              <a:rPr lang="de-DE" dirty="0" smtClean="0"/>
              <a:t>Arbeiten in der Natur -  </a:t>
            </a:r>
            <a:r>
              <a:rPr lang="de-DE" dirty="0" err="1" smtClean="0"/>
              <a:t>Landart</a:t>
            </a:r>
            <a:endParaRPr lang="de-DE" dirty="0"/>
          </a:p>
        </p:txBody>
      </p:sp>
      <p:pic>
        <p:nvPicPr>
          <p:cNvPr id="6" name="Inhaltsplatzhalter 5"/>
          <p:cNvPicPr>
            <a:picLocks noGrp="1" noChangeAspect="1"/>
          </p:cNvPicPr>
          <p:nvPr>
            <p:ph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950" y="1592263"/>
            <a:ext cx="3304437" cy="4357687"/>
          </a:xfr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87E3DB1-DB1D-CF57-4785-CB4949ADE70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>
          <a:xfrm>
            <a:off x="6023992" y="1592264"/>
            <a:ext cx="5830971" cy="4357686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1520925"/>
            <a:ext cx="3968365" cy="44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60907E52-E3BF-A584-FBF9-3BC33A69C33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8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60907E52-E3BF-A584-FBF9-3BC33A69C3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el 5">
            <a:extLst>
              <a:ext uri="{FF2B5EF4-FFF2-40B4-BE49-F238E27FC236}">
                <a16:creationId xmlns:a16="http://schemas.microsoft.com/office/drawing/2014/main" id="{ECE83C6B-86E9-F012-72CD-9CB2F2E5EC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1664" y="0"/>
            <a:ext cx="8710716" cy="647598"/>
          </a:xfrm>
        </p:spPr>
        <p:txBody>
          <a:bodyPr/>
          <a:lstStyle/>
          <a:p>
            <a:pPr algn="ctr"/>
            <a:r>
              <a:rPr lang="de-DE" dirty="0" smtClean="0"/>
              <a:t>Arbeiten in der Natur - </a:t>
            </a:r>
            <a:r>
              <a:rPr lang="de-DE" dirty="0" err="1" smtClean="0"/>
              <a:t>Landart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32B6A2E-1120-1351-23E9-F0BE9FBAA00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1" name="Bildplatzhalter 10"/>
          <p:cNvPicPr>
            <a:picLocks noGrp="1" noChangeAspect="1"/>
          </p:cNvPicPr>
          <p:nvPr>
            <p:ph type="pic" sz="quarter" idx="1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9" b="6159"/>
          <a:stretch>
            <a:fillRect/>
          </a:stretch>
        </p:blipFill>
        <p:spPr>
          <a:xfrm>
            <a:off x="2783632" y="686010"/>
            <a:ext cx="6696743" cy="6165850"/>
          </a:xfrm>
        </p:spPr>
      </p:pic>
    </p:spTree>
    <p:extLst>
      <p:ext uri="{BB962C8B-B14F-4D97-AF65-F5344CB8AC3E}">
        <p14:creationId xmlns:p14="http://schemas.microsoft.com/office/powerpoint/2010/main" val="460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DE" sz="2400" b="1" dirty="0" smtClean="0"/>
              <a:t>Evidenz tagesklinischer Therapien bei Essstörungen</a:t>
            </a:r>
            <a:endParaRPr lang="de-DE" sz="2400" b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 smtClean="0"/>
              <a:t>Wenige </a:t>
            </a:r>
            <a:r>
              <a:rPr lang="de-DE" dirty="0"/>
              <a:t>empirische Untersuchungen zu einem Vergleich teilstationärer und stationärer Therapie </a:t>
            </a:r>
            <a:r>
              <a:rPr lang="de-DE" sz="800" dirty="0" smtClean="0"/>
              <a:t>(Friedman </a:t>
            </a:r>
            <a:r>
              <a:rPr lang="de-DE" sz="800" dirty="0"/>
              <a:t>et al. 2016; Hepburn und Wilson 2014)</a:t>
            </a:r>
            <a:endParaRPr lang="de-DE" sz="800" dirty="0" smtClean="0"/>
          </a:p>
          <a:p>
            <a:r>
              <a:rPr lang="de-DE" dirty="0" smtClean="0"/>
              <a:t>Optimale </a:t>
            </a:r>
            <a:r>
              <a:rPr lang="de-DE" dirty="0"/>
              <a:t>Dosis und </a:t>
            </a:r>
            <a:r>
              <a:rPr lang="de-DE" dirty="0" smtClean="0"/>
              <a:t>Behandlungsdauer: bislang keine </a:t>
            </a:r>
            <a:r>
              <a:rPr lang="de-DE" dirty="0"/>
              <a:t>ausreichende </a:t>
            </a:r>
            <a:r>
              <a:rPr lang="de-DE" dirty="0" smtClean="0"/>
              <a:t>Evidenz </a:t>
            </a:r>
            <a:r>
              <a:rPr lang="de-DE" sz="800" dirty="0"/>
              <a:t>(Friedman et al. 2016</a:t>
            </a:r>
            <a:r>
              <a:rPr lang="de-DE" sz="800" dirty="0" smtClean="0"/>
              <a:t>)</a:t>
            </a:r>
          </a:p>
          <a:p>
            <a:r>
              <a:rPr lang="de-DE" dirty="0" smtClean="0"/>
              <a:t>AN: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/>
              <a:t>Adoleszenten </a:t>
            </a:r>
            <a:r>
              <a:rPr lang="de-DE" dirty="0"/>
              <a:t>(</a:t>
            </a:r>
            <a:r>
              <a:rPr lang="de-DE" dirty="0" smtClean="0"/>
              <a:t>14-18 J.) </a:t>
            </a:r>
            <a:r>
              <a:rPr lang="de-DE" dirty="0"/>
              <a:t>mit kurzer Krankheitsdauer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smtClean="0"/>
              <a:t>kombinierte </a:t>
            </a:r>
            <a:r>
              <a:rPr lang="de-DE" dirty="0"/>
              <a:t>Behandlung mit kurzer stationärer Aufnahme </a:t>
            </a:r>
            <a:r>
              <a:rPr lang="de-DE" dirty="0" smtClean="0"/>
              <a:t>&amp; </a:t>
            </a:r>
            <a:r>
              <a:rPr lang="de-DE" dirty="0"/>
              <a:t>nachfolgender spezialisierter tagesklinischer Behandlung („</a:t>
            </a:r>
            <a:r>
              <a:rPr lang="de-DE" dirty="0" err="1" smtClean="0"/>
              <a:t>step</a:t>
            </a:r>
            <a:r>
              <a:rPr lang="de-DE" dirty="0" smtClean="0"/>
              <a:t>-down</a:t>
            </a:r>
            <a:r>
              <a:rPr lang="de-DE" dirty="0"/>
              <a:t>“) einer durchgehend stationären Therapie nicht unterlegen </a:t>
            </a:r>
            <a:r>
              <a:rPr lang="de-DE" sz="800" dirty="0" smtClean="0"/>
              <a:t>(</a:t>
            </a:r>
            <a:r>
              <a:rPr lang="de-DE" sz="800" dirty="0" err="1"/>
              <a:t>Herpertz</a:t>
            </a:r>
            <a:r>
              <a:rPr lang="de-DE" sz="800" dirty="0"/>
              <a:t>-Dahlmann et al. 2014</a:t>
            </a:r>
            <a:r>
              <a:rPr lang="de-DE" sz="800" dirty="0" smtClean="0"/>
              <a:t>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/>
              <a:t>Erwachsene &amp; deutliches </a:t>
            </a:r>
            <a:r>
              <a:rPr lang="de-DE" dirty="0"/>
              <a:t>Untergewicht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smtClean="0"/>
              <a:t>tagesklinische </a:t>
            </a:r>
            <a:r>
              <a:rPr lang="de-DE" dirty="0"/>
              <a:t>Therapie im Vergleich zu einer stationären zu geringeren Gewichtszunahmen zu führen </a:t>
            </a:r>
            <a:r>
              <a:rPr lang="de-DE" sz="800" dirty="0" smtClean="0"/>
              <a:t>(</a:t>
            </a:r>
            <a:r>
              <a:rPr lang="de-DE" sz="800" dirty="0" err="1"/>
              <a:t>Abbate-Daga</a:t>
            </a:r>
            <a:r>
              <a:rPr lang="de-DE" sz="800" dirty="0"/>
              <a:t> et al. 2015; </a:t>
            </a:r>
            <a:r>
              <a:rPr lang="de-DE" sz="800" dirty="0" err="1"/>
              <a:t>Treat</a:t>
            </a:r>
            <a:r>
              <a:rPr lang="de-DE" sz="800" dirty="0"/>
              <a:t> et al. 2008; </a:t>
            </a:r>
            <a:r>
              <a:rPr lang="de-DE" sz="800" dirty="0" err="1"/>
              <a:t>Zeeck</a:t>
            </a:r>
            <a:r>
              <a:rPr lang="de-DE" sz="800" dirty="0"/>
              <a:t> et al. 2006</a:t>
            </a:r>
            <a:r>
              <a:rPr lang="de-DE" sz="800" dirty="0" smtClean="0"/>
              <a:t>)</a:t>
            </a:r>
            <a:endParaRPr lang="de-DE" sz="80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32</a:t>
            </a:fld>
            <a:endParaRPr lang="de-DE" dirty="0"/>
          </a:p>
        </p:txBody>
      </p:sp>
      <p:pic>
        <p:nvPicPr>
          <p:cNvPr id="103426" name="Picture 2" descr="Evidenz"/>
          <p:cNvPicPr>
            <a:picLocks noGrp="1" noChangeAspect="1" noChangeArrowheads="1"/>
          </p:cNvPicPr>
          <p:nvPr>
            <p:ph type="pic" sz="quarter" idx="17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1" t="-20245" r="3613" b="-28582"/>
          <a:stretch/>
        </p:blipFill>
        <p:spPr bwMode="auto">
          <a:xfrm>
            <a:off x="6369396" y="1520591"/>
            <a:ext cx="5507305" cy="450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4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AE67CD4D-E1FD-47F4-59F0-0E1ED00BBA9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785990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4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AE67CD4D-E1FD-47F4-59F0-0E1ED00BBA9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50E0741-9A75-860A-841B-621034441E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52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767408" y="1484784"/>
            <a:ext cx="4896544" cy="37548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800" u="sng" dirty="0" smtClean="0"/>
              <a:t>Behandlungsspektrum</a:t>
            </a:r>
            <a:r>
              <a:rPr lang="de-DE" sz="2800" dirty="0"/>
              <a:t>:</a:t>
            </a:r>
          </a:p>
          <a:p>
            <a:endParaRPr lang="de-DE" sz="2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Affektive Störungen </a:t>
            </a:r>
            <a:endParaRPr lang="de-DE" sz="24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b="1" dirty="0" smtClean="0"/>
              <a:t>Essstörungen (AN, BN, BED)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 smtClean="0"/>
              <a:t>Angststörungen</a:t>
            </a:r>
            <a:endParaRPr lang="de-DE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Zwangsstörungen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Somatoforme Störungen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Persönlichkeitsstörungen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400" dirty="0"/>
              <a:t>etc.</a:t>
            </a:r>
          </a:p>
          <a:p>
            <a:pPr algn="l"/>
            <a:endParaRPr lang="de-DE" sz="2000" dirty="0" err="1" smtClean="0"/>
          </a:p>
        </p:txBody>
      </p:sp>
      <p:sp>
        <p:nvSpPr>
          <p:cNvPr id="2" name="Textfeld 1"/>
          <p:cNvSpPr txBox="1"/>
          <p:nvPr/>
        </p:nvSpPr>
        <p:spPr>
          <a:xfrm>
            <a:off x="6023992" y="1484784"/>
            <a:ext cx="5184576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800" u="sng" dirty="0" smtClean="0"/>
              <a:t>Behandlungsausschluss bei:</a:t>
            </a:r>
          </a:p>
          <a:p>
            <a:pPr algn="l"/>
            <a:endParaRPr lang="de-DE" sz="2800" dirty="0" smtClean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400" dirty="0" smtClean="0"/>
              <a:t>Akute psychotische Störungen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400" dirty="0" smtClean="0"/>
              <a:t>Akute Suchterkrankungen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400" dirty="0" smtClean="0"/>
              <a:t>Akuter Verdacht auf Selbst- oder Fremdgefährdung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de-DE" sz="2400" b="1" dirty="0" smtClean="0"/>
              <a:t>Anorexie mit BMI &lt; 16 kg/m²</a:t>
            </a:r>
          </a:p>
          <a:p>
            <a:pPr algn="l"/>
            <a:endParaRPr lang="de-DE" sz="2400" dirty="0" smtClean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4797152"/>
            <a:ext cx="1915334" cy="1916832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4365104"/>
            <a:ext cx="2780928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0972" y="1124744"/>
            <a:ext cx="11385729" cy="419503"/>
          </a:xfrm>
        </p:spPr>
        <p:txBody>
          <a:bodyPr/>
          <a:lstStyle/>
          <a:p>
            <a:pPr algn="l"/>
            <a:r>
              <a:rPr lang="de-DE" b="1" dirty="0" smtClean="0"/>
              <a:t>Einsatz </a:t>
            </a:r>
            <a:r>
              <a:rPr lang="de-DE" b="1" dirty="0"/>
              <a:t>essstörungsspezifischer </a:t>
            </a:r>
            <a:r>
              <a:rPr lang="de-DE" b="1" dirty="0" smtClean="0"/>
              <a:t>Behandlungsmethoden: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5</a:t>
            </a:fld>
            <a:endParaRPr lang="de-DE" dirty="0"/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273874"/>
              </p:ext>
            </p:extLst>
          </p:nvPr>
        </p:nvGraphicFramePr>
        <p:xfrm>
          <a:off x="479153" y="1960958"/>
          <a:ext cx="10638727" cy="36282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5066">
                  <a:extLst>
                    <a:ext uri="{9D8B030D-6E8A-4147-A177-3AD203B41FA5}">
                      <a16:colId xmlns:a16="http://schemas.microsoft.com/office/drawing/2014/main" val="4026678686"/>
                    </a:ext>
                  </a:extLst>
                </a:gridCol>
                <a:gridCol w="1319516">
                  <a:extLst>
                    <a:ext uri="{9D8B030D-6E8A-4147-A177-3AD203B41FA5}">
                      <a16:colId xmlns:a16="http://schemas.microsoft.com/office/drawing/2014/main" val="397260574"/>
                    </a:ext>
                  </a:extLst>
                </a:gridCol>
                <a:gridCol w="7864145">
                  <a:extLst>
                    <a:ext uri="{9D8B030D-6E8A-4147-A177-3AD203B41FA5}">
                      <a16:colId xmlns:a16="http://schemas.microsoft.com/office/drawing/2014/main" val="315263736"/>
                    </a:ext>
                  </a:extLst>
                </a:gridCol>
              </a:tblGrid>
              <a:tr h="407562">
                <a:tc>
                  <a:txBody>
                    <a:bodyPr/>
                    <a:lstStyle/>
                    <a:p>
                      <a:r>
                        <a:rPr lang="de-DE" dirty="0" smtClean="0"/>
                        <a:t>ICD 10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ICD 11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Diagnose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6484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F50.</a:t>
                      </a:r>
                    </a:p>
                    <a:p>
                      <a:r>
                        <a:rPr lang="de-DE" dirty="0" smtClean="0"/>
                        <a:t>      .00</a:t>
                      </a:r>
                    </a:p>
                    <a:p>
                      <a:r>
                        <a:rPr lang="de-DE" dirty="0" smtClean="0"/>
                        <a:t>      .01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6B80.</a:t>
                      </a:r>
                    </a:p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r>
                        <a:rPr lang="de-DE" dirty="0" smtClean="0">
                          <a:solidFill>
                            <a:srgbClr val="00B050"/>
                          </a:solidFill>
                        </a:rPr>
                        <a:t>       </a:t>
                      </a:r>
                      <a:r>
                        <a:rPr lang="de-DE" dirty="0" smtClean="0">
                          <a:solidFill>
                            <a:schemeClr val="accent1"/>
                          </a:solidFill>
                        </a:rPr>
                        <a:t> .0</a:t>
                      </a:r>
                    </a:p>
                    <a:p>
                      <a:r>
                        <a:rPr lang="de-DE" dirty="0" smtClean="0">
                          <a:solidFill>
                            <a:srgbClr val="FF0000"/>
                          </a:solidFill>
                        </a:rPr>
                        <a:t>        .1</a:t>
                      </a:r>
                    </a:p>
                    <a:p>
                      <a:r>
                        <a:rPr lang="de-DE" dirty="0" smtClean="0">
                          <a:solidFill>
                            <a:srgbClr val="00B050"/>
                          </a:solidFill>
                        </a:rPr>
                        <a:t>        .2</a:t>
                      </a:r>
                      <a:endParaRPr lang="de-DE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Anorexia </a:t>
                      </a:r>
                      <a:r>
                        <a:rPr lang="de-DE" b="1" dirty="0" err="1" smtClean="0"/>
                        <a:t>nervosa</a:t>
                      </a:r>
                      <a:r>
                        <a:rPr lang="de-DE" b="1" dirty="0" smtClean="0"/>
                        <a:t> </a:t>
                      </a:r>
                      <a:r>
                        <a:rPr lang="de-DE" dirty="0" smtClean="0"/>
                        <a:t/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>       restriktiver Typ</a:t>
                      </a:r>
                      <a:br>
                        <a:rPr lang="de-DE" dirty="0" smtClean="0"/>
                      </a:br>
                      <a:r>
                        <a:rPr lang="de-DE" dirty="0" smtClean="0"/>
                        <a:t>       aktiver Typ</a:t>
                      </a:r>
                    </a:p>
                    <a:p>
                      <a:r>
                        <a:rPr lang="de-DE" dirty="0" smtClean="0">
                          <a:solidFill>
                            <a:schemeClr val="accent1"/>
                          </a:solidFill>
                        </a:rPr>
                        <a:t>mit</a:t>
                      </a:r>
                      <a:r>
                        <a:rPr lang="de-DE" baseline="0" dirty="0" smtClean="0">
                          <a:solidFill>
                            <a:schemeClr val="accent1"/>
                          </a:solidFill>
                        </a:rPr>
                        <a:t> signifikant erniedrigtem Körpergewicht (BMI = </a:t>
                      </a:r>
                      <a:r>
                        <a:rPr lang="de-DE" baseline="0" dirty="0" smtClean="0">
                          <a:solidFill>
                            <a:srgbClr val="FF0000"/>
                          </a:solidFill>
                        </a:rPr>
                        <a:t>14…</a:t>
                      </a:r>
                      <a:r>
                        <a:rPr lang="de-DE" baseline="0" dirty="0" smtClean="0">
                          <a:solidFill>
                            <a:srgbClr val="00B050"/>
                          </a:solidFill>
                        </a:rPr>
                        <a:t>16-18,5)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solidFill>
                            <a:srgbClr val="FF0000"/>
                          </a:solidFill>
                        </a:rPr>
                        <a:t>mit</a:t>
                      </a:r>
                      <a:r>
                        <a:rPr lang="de-DE" baseline="0" dirty="0" smtClean="0">
                          <a:solidFill>
                            <a:srgbClr val="FF0000"/>
                          </a:solidFill>
                        </a:rPr>
                        <a:t> kritisch erniedrigtem Körpergewicht (BMI &lt; 14)</a:t>
                      </a:r>
                      <a:endParaRPr lang="de-DE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solidFill>
                            <a:srgbClr val="00B050"/>
                          </a:solidFill>
                        </a:rPr>
                        <a:t>in Remission mit normalem Körpergewicht </a:t>
                      </a:r>
                      <a:r>
                        <a:rPr lang="de-DE" baseline="0" dirty="0" smtClean="0">
                          <a:solidFill>
                            <a:srgbClr val="00B050"/>
                          </a:solidFill>
                        </a:rPr>
                        <a:t>(BMI &gt; 18,5)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1161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F50.1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Atypische Anorexia </a:t>
                      </a:r>
                      <a:r>
                        <a:rPr lang="de-DE" b="1" dirty="0" err="1" smtClean="0"/>
                        <a:t>nervosa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0974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F50.2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6B81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err="1" smtClean="0"/>
                        <a:t>Bulimia</a:t>
                      </a:r>
                      <a:r>
                        <a:rPr lang="de-DE" b="1" dirty="0" smtClean="0"/>
                        <a:t> </a:t>
                      </a:r>
                      <a:r>
                        <a:rPr lang="de-DE" b="1" dirty="0" err="1" smtClean="0"/>
                        <a:t>nervosa</a:t>
                      </a:r>
                      <a:endParaRPr lang="de-D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9544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F50.3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Atypische </a:t>
                      </a:r>
                      <a:r>
                        <a:rPr lang="de-DE" b="1" dirty="0" err="1" smtClean="0"/>
                        <a:t>Bulimia</a:t>
                      </a:r>
                      <a:r>
                        <a:rPr lang="de-DE" b="1" dirty="0" smtClean="0"/>
                        <a:t> </a:t>
                      </a:r>
                      <a:r>
                        <a:rPr lang="de-DE" b="1" dirty="0" err="1" smtClean="0"/>
                        <a:t>nervosa</a:t>
                      </a:r>
                      <a:endParaRPr lang="de-D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472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F50.4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6B82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1" dirty="0" smtClean="0"/>
                        <a:t>Binge-</a:t>
                      </a:r>
                      <a:r>
                        <a:rPr lang="de-DE" b="1" dirty="0" err="1" smtClean="0"/>
                        <a:t>eating</a:t>
                      </a:r>
                      <a:r>
                        <a:rPr lang="de-DE" b="1" dirty="0" smtClean="0"/>
                        <a:t>-Störung</a:t>
                      </a:r>
                      <a:endParaRPr lang="de-DE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04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438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95400" y="1484784"/>
            <a:ext cx="10297144" cy="56630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400" u="sng" dirty="0" smtClean="0"/>
              <a:t>Mögliche Anlässe einer teilstationären Behandlung: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smtClean="0"/>
              <a:t>Anschlussbehandlung nach vollstationärer Therapie („</a:t>
            </a:r>
            <a:r>
              <a:rPr lang="de-DE" dirty="0" err="1" smtClean="0"/>
              <a:t>step</a:t>
            </a:r>
            <a:r>
              <a:rPr lang="de-DE" dirty="0" smtClean="0"/>
              <a:t> down“)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smtClean="0"/>
              <a:t>Ambulante Therapie reicht nicht aus („</a:t>
            </a:r>
            <a:r>
              <a:rPr lang="de-DE" dirty="0" err="1" smtClean="0"/>
              <a:t>step</a:t>
            </a:r>
            <a:r>
              <a:rPr lang="de-DE" dirty="0" smtClean="0"/>
              <a:t> </a:t>
            </a:r>
            <a:r>
              <a:rPr lang="de-DE" dirty="0" err="1" smtClean="0"/>
              <a:t>up</a:t>
            </a:r>
            <a:r>
              <a:rPr lang="de-DE" dirty="0" smtClean="0"/>
              <a:t>“)</a:t>
            </a:r>
            <a:endParaRPr lang="de-DE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de-DE" dirty="0" smtClean="0"/>
              <a:t>Direkteinweisung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/>
          </a:p>
          <a:p>
            <a:r>
              <a:rPr lang="de-DE" sz="2400" u="sng" dirty="0" smtClean="0"/>
              <a:t>Vorteile einer teilstationären Psychotherapie:</a:t>
            </a:r>
          </a:p>
          <a:p>
            <a:endParaRPr lang="de-DE" sz="2000" u="sng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 smtClean="0"/>
              <a:t>Erleichterung der sozialen Reintegration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 smtClean="0"/>
              <a:t>Alltagsnähe: Möglichkeit der unmittelbaren Anwendung erlernter Verhaltens-strategien im gewohnten sozialen Umfeld bei gleichzeitig engmaschiger Behandlung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 smtClean="0"/>
              <a:t>Vermeidung </a:t>
            </a:r>
            <a:r>
              <a:rPr lang="de-DE" dirty="0"/>
              <a:t>langer vollstationärer </a:t>
            </a:r>
            <a:r>
              <a:rPr lang="de-DE" dirty="0" smtClean="0"/>
              <a:t>Klinikaufenthalte</a:t>
            </a:r>
            <a:endParaRPr lang="de-DE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/>
              <a:t>Vermeidung unerwünschter regressiver Effekte unter der „Klinik-Käseglocke</a:t>
            </a:r>
            <a:r>
              <a:rPr lang="de-DE" dirty="0" smtClean="0"/>
              <a:t>“ und von Hospitalisierung</a:t>
            </a:r>
            <a:endParaRPr lang="de-DE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 smtClean="0"/>
              <a:t>Geringere Hürde zur Aufnahme einer engmaschigen multimodalen Therapie       (z.B. bei Angst vor Stigmatisierung)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 smtClean="0"/>
              <a:t>Hohe Kosteneffektivität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dirty="0" smtClean="0"/>
              <a:t>Aufbau von Motivation für eine vollstationäre Behandlung</a:t>
            </a:r>
            <a:r>
              <a:rPr lang="de-DE" sz="2000" dirty="0"/>
              <a:t/>
            </a:r>
            <a:br>
              <a:rPr lang="de-DE" sz="2000" dirty="0"/>
            </a:br>
            <a:endParaRPr lang="de-DE" sz="2000" dirty="0" smtClean="0"/>
          </a:p>
        </p:txBody>
      </p:sp>
      <p:pic>
        <p:nvPicPr>
          <p:cNvPr id="69634" name="Picture 2" descr="https://dcjb9ra2bn4fr.cloudfront.net/1600px_COLOURBOX54760383.jpg?Expires=1663403825&amp;Signature=O9cDbtgD1qTILmH7NQXkhkiDHsnfmzcXPHn8FYMEgS-J27TuQEyzSsLKX5pZ7JWofPFRixi2mLS3ZXSrXtHD3SZMjdul8XUgvJ6f1V6~M3Han3HPYtQMWV9Zv4Hv1TeD~TAIPKmvGJI0yLxfQHDfazMZXpqtnAAchUZVZjFNsO71vln3C2z9oGmoGQOx7OYjr2qojQkaWEz8wULRN3qoISvr4MrTWRBZWzKnZ31K~g7tZXY3GVh~S3c4aZcjVLqmpH7nbRN95YmwVkzkN7jQdhJoUoL-Ltf~ZJxVYiItGdm4rHlWvt3SxCyh1xKL~KnZktcvN4AR1SOSTabxb3mSOw__&amp;Key-Pair-Id=APKAJJFR7WIPMIVXFK3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264" y="1556792"/>
            <a:ext cx="3152128" cy="210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30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95400" y="1484784"/>
            <a:ext cx="10297144" cy="4985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2800" u="sng" dirty="0" smtClean="0"/>
              <a:t>Nachteile </a:t>
            </a:r>
            <a:r>
              <a:rPr lang="de-DE" sz="2800" u="sng" dirty="0"/>
              <a:t>einer teilstationären </a:t>
            </a:r>
            <a:r>
              <a:rPr lang="de-DE" sz="2800" u="sng" dirty="0" smtClean="0"/>
              <a:t>Essstörungstherapie</a:t>
            </a:r>
            <a:r>
              <a:rPr lang="de-DE" sz="2800" u="sng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 smtClean="0"/>
          </a:p>
          <a:p>
            <a:r>
              <a:rPr lang="de-DE" sz="2000" dirty="0" smtClean="0"/>
              <a:t>Tagesklinik-Setting erleichtert dysfunktionales Verhalten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Eingeschränkte Kontrolle der Mahlzeiteneinnahme außerhalb der Tagesklinik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000" dirty="0"/>
              <a:t>Eingeschränkte Kontrolle </a:t>
            </a:r>
            <a:r>
              <a:rPr lang="de-DE" sz="2000" dirty="0" smtClean="0"/>
              <a:t>des Bewegungsverhaltens außerhalb </a:t>
            </a:r>
            <a:r>
              <a:rPr lang="de-DE" sz="2000" dirty="0"/>
              <a:t>der </a:t>
            </a:r>
            <a:r>
              <a:rPr lang="de-DE" sz="2000" dirty="0" smtClean="0"/>
              <a:t>Tagesklinik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000" dirty="0" smtClean="0"/>
              <a:t>Esstischbegleitung nur Mittags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smtClean="0"/>
              <a:t>Oftmals melden sich Betroffene mit Anorexie &amp; Bulimie für eine Behandlung in Tageskliniken an, um einen Kompromiss mit ihrer Essstörung zu schließen!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smtClean="0"/>
              <a:t>Häufig besteht die Indikation für eine vollstationäre Therapie!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de-DE" sz="2000" dirty="0" smtClean="0"/>
              <a:t>Gutes Screening entscheidend, beginnend bei Einweisungen!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endParaRPr lang="de-DE" sz="2000" dirty="0"/>
          </a:p>
          <a:p>
            <a:r>
              <a:rPr lang="de-DE" sz="2000" dirty="0"/>
              <a:t/>
            </a:r>
            <a:br>
              <a:rPr lang="de-DE" sz="2000" dirty="0"/>
            </a:br>
            <a:endParaRPr lang="de-DE" sz="2000" dirty="0" smtClean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260648"/>
            <a:ext cx="1872208" cy="187220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8448" y="4584817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8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7B2B5636-CC54-F055-CCFA-97B4252202F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2376330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94"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7B2B5636-CC54-F055-CCFA-97B425220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Textfeld 47"/>
          <p:cNvSpPr txBox="1">
            <a:spLocks/>
          </p:cNvSpPr>
          <p:nvPr/>
        </p:nvSpPr>
        <p:spPr>
          <a:xfrm>
            <a:off x="335360" y="1268760"/>
            <a:ext cx="4441327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Übersicht Therapiebausteine</a:t>
            </a:r>
            <a:endParaRPr kumimoji="0" lang="de-DE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51E80CA-C4D7-4113-85A6-1F53EC6D51A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57116E-B8AC-468F-8BE2-5DD8818BE505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352" y="1823096"/>
            <a:ext cx="5072571" cy="4883447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223792" y="5949280"/>
            <a:ext cx="712879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2000" dirty="0" smtClean="0">
                <a:latin typeface="Lucida Calligraphy" panose="03010101010101010101" pitchFamily="66" charset="0"/>
              </a:rPr>
              <a:t>…etc…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879976" y="1823096"/>
            <a:ext cx="5709669" cy="1014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sz="3200" dirty="0" smtClean="0">
                <a:sym typeface="Wingdings" panose="05000000000000000000" pitchFamily="2" charset="2"/>
              </a:rPr>
              <a:t></a:t>
            </a:r>
            <a:r>
              <a:rPr lang="de-DE" sz="3200" dirty="0"/>
              <a:t>Verhaltenstherapeutisches </a:t>
            </a:r>
            <a:r>
              <a:rPr lang="de-DE" sz="3200" dirty="0" smtClean="0"/>
              <a:t>Therapiekonzept</a:t>
            </a:r>
            <a:endParaRPr lang="de-DE" sz="2400" dirty="0" smtClean="0"/>
          </a:p>
        </p:txBody>
      </p:sp>
      <p:pic>
        <p:nvPicPr>
          <p:cNvPr id="44047" name="Picture 15" descr="https://dcjb9ra2bn4fr.cloudfront.net/1600px_COLOURBOX54760478.jpg?Expires=1663402644&amp;Signature=XpKpQdDvKaCOElxAKaBsAgGsnFigHgMi~i-LEOK4G2DGecY43zh2lhgGnC6XKRTEmBr2CFGvUB83Gt5xmJO9ICLEo1KR71FD2k4DpAHAR7AEbc16ZFSlnoOMCOnLlZT-AY9ZxGBezx7gQMKTB8BBXk6w310qovrFj-oVjnylNu2qIavv8Ei77SSYbYRKLXxZBQBIEcoNXtgiw4qd24N7bXS0u5S0-rpcI0Uf6dmJLmIly6gccGrSnpQ3IqsLoul3VWdg2skWVOgzuWQ75~Xqh2fLwr305qzjOSfiFyFr8eIglePPvCfqFsHHk5lGq81meZhq6LZZGQEyUNjnK386-Q__&amp;Key-Pair-Id=APKAJJFR7WIPMIVXFK3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2956838"/>
            <a:ext cx="5860119" cy="3907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75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457116E-B8AC-468F-8BE2-5DD8818BE505}" type="slidenum">
              <a:rPr lang="de-DE" smtClean="0"/>
              <a:pPr/>
              <a:t>9</a:t>
            </a:fld>
            <a:endParaRPr lang="de-DE" dirty="0"/>
          </a:p>
        </p:txBody>
      </p:sp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544495215"/>
              </p:ext>
            </p:extLst>
          </p:nvPr>
        </p:nvGraphicFramePr>
        <p:xfrm>
          <a:off x="1775520" y="113423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402" name="Picture 2" descr="Zum Sattessen: Frühstück und Mittagessen aus der Bäckerei Günther ...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469" y="5157192"/>
            <a:ext cx="1578379" cy="88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4" name="Picture 4" descr="Abnehmen: Frühstücksideen zur Gewichtsreduktion – Naturheilkunde ..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75520" y="2852935"/>
            <a:ext cx="1275004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6" name="Picture 6" descr="Abnehmen: Mit diesem Abendessen verliert ihr ein Kilo über Nacht ...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8614926" y="2852934"/>
            <a:ext cx="1297498" cy="86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08" name="Picture 8" descr="Raspberries and Cream | Einfacher nachtisch, Nachtisch rezepte, Süße ...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2184" y="3356992"/>
            <a:ext cx="696077" cy="104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00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B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g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IAAAAAAAAAAwAAAAMAAAAA/////wQAPwwAAAAAAAAAAAAAIAD///////////////8AAAD///////////////8DAAAAAw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NFjd6fENhFkFxfpqQOxxEFAAAAAAADAAAAAwADAAAAAQADAAIA////////BAAAAAMAEAAL+XFRLaqNPEOAukLgdQXCHgUAAAABAAMAAAAAAAMAAAACAAMAAAAAAP///////w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EABQMAAAAAAAAAAAAACAB////////////////AAAA////////////////BAAAAAMA////////BAAAAAM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aAAZMaW5rZWRTaGFwZXNEYXRhUHJvcGVydHlfMAUAAAAAAAQAAAADAAQAAAABAAQAAAADAP///////wMAAgEDAAAAAwD///////8lAAZMaW5rZWRTaGFwZVByZXNlbnRhdGlvblNldHRpbmdzRGF0YV8wBQAAAAEABAAAAAAABAAAAAIABAAAAAAABAAAAA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gC3DgAAAAAAAAAAAAD/////gwCDAAAABV9pZAAQAAAABGNFjd6fENhFkFxfpqQOxxEDRGF0YQAbAAAABExpbmtlZFNoYXBlRGF0YQAFAAAAAAACTmFtZQAZAAAATGlua2VkU2hhcGVzRGF0YVByb3BlcnR5ABBWZXJzaW9uAAAAAAAJTGFzdFdyaXRlANH0Bk6BAQAAAAEA/////50AnQAAAAVfaWQAEAAAAAT5cVEtqo08Q4C6QuB1BcIeA0RhdGEAKgAAAAhQcmVzZW50YXRpb25TY2FubmVkRm9yTGlua2VkU2hhcGVzAAEAAk5hbWUAJAAAAExpbmtlZFNoYXBlUHJlc2VudGF0aW9uU2V0dGluZ3NEYXRhABBWZXJzaW9uAAAAAAAJTGFzdFdyaXRlAOH1Bk6B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B"/>
  <p:tag name="EMPOWERCHARTSPROPERTIES_B_LENGTH" val="24576"/>
  <p:tag name="THINKCELLUNDODONOTDELETE" val="0"/>
  <p:tag name="MIO_PRESENTATION_LANGUAGE" val="10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CHÖN Klinik Gruppe">
  <a:themeElements>
    <a:clrScheme name="SKG1">
      <a:dk1>
        <a:sysClr val="windowText" lastClr="000000"/>
      </a:dk1>
      <a:lt1>
        <a:srgbClr val="FFFFFF"/>
      </a:lt1>
      <a:dk2>
        <a:srgbClr val="00AFD4"/>
      </a:dk2>
      <a:lt2>
        <a:srgbClr val="7AB51D"/>
      </a:lt2>
      <a:accent1>
        <a:srgbClr val="EE7F00"/>
      </a:accent1>
      <a:accent2>
        <a:srgbClr val="18365E"/>
      </a:accent2>
      <a:accent3>
        <a:srgbClr val="F5B266"/>
      </a:accent3>
      <a:accent4>
        <a:srgbClr val="74869E"/>
      </a:accent4>
      <a:accent5>
        <a:srgbClr val="FAD8B2"/>
      </a:accent5>
      <a:accent6>
        <a:srgbClr val="EAEFF0"/>
      </a:accent6>
      <a:hlink>
        <a:srgbClr val="18365E"/>
      </a:hlink>
      <a:folHlink>
        <a:srgbClr val="59595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/>
        </a:solidFill>
        <a:ln>
          <a:noFill/>
        </a:ln>
      </a:spPr>
      <a:bodyPr rtlCol="0" anchor="ctr"/>
      <a:lstStyle>
        <a:defPPr algn="ctr">
          <a:defRPr sz="16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KG_Folienmaster_ROS_16zu9.potx" id="{D4F737EA-2111-4049-B55A-6160590365DD}" vid="{1E429668-12F9-4543-9E16-A824B5636A24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ndort xmlns="d4221481-79fb-4d31-94fc-2d1444bfbb4a">ROS</Standort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B5EFB01063CA247ADC1096D0CB84117" ma:contentTypeVersion="1" ma:contentTypeDescription="Ein neues Dokument erstellen." ma:contentTypeScope="" ma:versionID="0261d96b4060c15a4f84932351e69665">
  <xsd:schema xmlns:xsd="http://www.w3.org/2001/XMLSchema" xmlns:xs="http://www.w3.org/2001/XMLSchema" xmlns:p="http://schemas.microsoft.com/office/2006/metadata/properties" xmlns:ns2="d4221481-79fb-4d31-94fc-2d1444bfbb4a" targetNamespace="http://schemas.microsoft.com/office/2006/metadata/properties" ma:root="true" ma:fieldsID="0e82b081a63c543060cd59a7288db28e" ns2:_="">
    <xsd:import namespace="d4221481-79fb-4d31-94fc-2d1444bfbb4a"/>
    <xsd:element name="properties">
      <xsd:complexType>
        <xsd:sequence>
          <xsd:element name="documentManagement">
            <xsd:complexType>
              <xsd:all>
                <xsd:element ref="ns2:Standor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221481-79fb-4d31-94fc-2d1444bfbb4a" elementFormDefault="qualified">
    <xsd:import namespace="http://schemas.microsoft.com/office/2006/documentManagement/types"/>
    <xsd:import namespace="http://schemas.microsoft.com/office/infopath/2007/PartnerControls"/>
    <xsd:element name="Standort" ma:index="8" nillable="true" ma:displayName="Standort" ma:default="AIB" ma:format="Dropdown" ma:internalName="Standort">
      <xsd:simpleType>
        <xsd:restriction base="dms:Choice">
          <xsd:enumeration value="AIB"/>
          <xsd:enumeration value="BAR"/>
          <xsd:enumeration value="BBR"/>
          <xsd:enumeration value="BGL"/>
          <xsd:enumeration value="BIR"/>
          <xsd:enumeration value="BST"/>
          <xsd:enumeration value="CHE"/>
          <xsd:enumeration value="DUS"/>
          <xsd:enumeration value="EIL"/>
          <xsd:enumeration value="HAH"/>
          <xsd:enumeration value="LON"/>
          <xsd:enumeration value="LOR"/>
          <xsd:enumeration value="MBS"/>
          <xsd:enumeration value="MDC"/>
          <xsd:enumeration value="MDU"/>
          <xsd:enumeration value="MEI"/>
          <xsd:enumeration value="MHA"/>
          <xsd:enumeration value="MLO"/>
          <xsd:enumeration value="MMH"/>
          <xsd:enumeration value="MNE"/>
          <xsd:enumeration value="MNF"/>
          <xsd:enumeration value="MRO"/>
          <xsd:enumeration value="MSW"/>
          <xsd:enumeration value="MVO"/>
          <xsd:enumeration value="NEU"/>
          <xsd:enumeration value="NFU"/>
          <xsd:enumeration value="ROS"/>
          <xsd:enumeration value="SCU"/>
          <xsd:enumeration value="SKS"/>
          <xsd:enumeration value="VOG"/>
          <xsd:enumeration value="YOR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731FC26-2BE3-4EFB-A5BE-E8421E0894E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d4221481-79fb-4d31-94fc-2d1444bfbb4a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C975885-9A0C-4751-B63C-D80C8E70F56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1D5E9E9-1CCA-4DEB-9FB5-74F23C3E81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221481-79fb-4d31-94fc-2d1444bfb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SKG_Folienmaster_ROS_16zu9</Template>
  <TotalTime>0</TotalTime>
  <Words>1650</Words>
  <Application>Microsoft Office PowerPoint</Application>
  <PresentationFormat>Breitbild</PresentationFormat>
  <Paragraphs>358</Paragraphs>
  <Slides>33</Slides>
  <Notes>24</Notes>
  <HiddenSlides>7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40" baseType="lpstr">
      <vt:lpstr>Arial</vt:lpstr>
      <vt:lpstr>Calibri</vt:lpstr>
      <vt:lpstr>Lucida Calligraphy</vt:lpstr>
      <vt:lpstr>Roboto</vt:lpstr>
      <vt:lpstr>Wingdings</vt:lpstr>
      <vt:lpstr>SCHÖN Klinik Gruppe</vt:lpstr>
      <vt:lpstr>think-cell Folie</vt:lpstr>
      <vt:lpstr>Tagesklinische Behandlung in der Versorgung von Patienten und Patientinnen mit Essstörungen  Day clinic treatment in the care of patients with eating disorders</vt:lpstr>
      <vt:lpstr>Das Leitungsteam</vt:lpstr>
      <vt:lpstr>PowerPoint-Präsentation</vt:lpstr>
      <vt:lpstr>PowerPoint-Präsentation</vt:lpstr>
      <vt:lpstr>Einsatz essstörungsspezifischer Behandlungsmethoden:</vt:lpstr>
      <vt:lpstr>PowerPoint-Präsentation</vt:lpstr>
      <vt:lpstr>PowerPoint-Präsentation</vt:lpstr>
      <vt:lpstr>PowerPoint-Präsentation</vt:lpstr>
      <vt:lpstr>PowerPoint-Präsentation</vt:lpstr>
      <vt:lpstr>Richtmengen</vt:lpstr>
      <vt:lpstr>PowerPoint-Präsentation</vt:lpstr>
      <vt:lpstr>Ernährungstherapie mit Lehrküche und Einkaufstraining Ernährungswissenschaftliche Abteilung (Oecotrophologie)</vt:lpstr>
      <vt:lpstr>Die Lehrküche der Tagesklinik Prien</vt:lpstr>
      <vt:lpstr>Alltagsnahe praxisorientierte Ernährungstherapie</vt:lpstr>
      <vt:lpstr>Essstörungstypische Verhaltensmuster</vt:lpstr>
      <vt:lpstr>Therapeutische Lehrküche </vt:lpstr>
      <vt:lpstr>Fragestellungen im Rahmen der Lehrküche</vt:lpstr>
      <vt:lpstr>Ernährungstherapie und Lehrküche Ernährungswissenschaftliche Abteilung („Oecotrophologie“) </vt:lpstr>
      <vt:lpstr>Ernährungstherapeutische Einzelgespräche</vt:lpstr>
      <vt:lpstr>PowerPoint-Präsentation</vt:lpstr>
      <vt:lpstr>Essstörungsspezifische Aufgabenbereiche der Co-Therapie</vt:lpstr>
      <vt:lpstr>PowerPoint-Präsentation</vt:lpstr>
      <vt:lpstr>PowerPoint-Präsentation</vt:lpstr>
      <vt:lpstr>Sozialtherapie in der Tagesklinik </vt:lpstr>
      <vt:lpstr>PowerPoint-Präsentation</vt:lpstr>
      <vt:lpstr>Sport-und Bewegungstherapie  </vt:lpstr>
      <vt:lpstr>Inhalte der Sport- und Bewegungstherapie </vt:lpstr>
      <vt:lpstr>PowerPoint-Präsentation</vt:lpstr>
      <vt:lpstr>Atelier Gestaltungstherapie</vt:lpstr>
      <vt:lpstr>Arbeiten in der Natur -  Landart</vt:lpstr>
      <vt:lpstr>Arbeiten in der Natur - Landart</vt:lpstr>
      <vt:lpstr>Evidenz tagesklinischer Therapien bei Essstörungen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Däuber, Philipp</dc:creator>
  <cp:lastModifiedBy>Fricke, Christina</cp:lastModifiedBy>
  <cp:revision>70</cp:revision>
  <dcterms:created xsi:type="dcterms:W3CDTF">2022-09-13T09:19:27Z</dcterms:created>
  <dcterms:modified xsi:type="dcterms:W3CDTF">2023-09-28T14:12:25Z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0x010100EB5EFB01063CA247ADC1096D0CB84117</vt:lpwstr>
  </property>
</Properties>
</file>