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4" r:id="rId5"/>
  </p:sldMasterIdLst>
  <p:notesMasterIdLst>
    <p:notesMasterId r:id="rId36"/>
  </p:notesMasterIdLst>
  <p:handoutMasterIdLst>
    <p:handoutMasterId r:id="rId37"/>
  </p:handoutMasterIdLst>
  <p:sldIdLst>
    <p:sldId id="491" r:id="rId6"/>
    <p:sldId id="469" r:id="rId7"/>
    <p:sldId id="500" r:id="rId8"/>
    <p:sldId id="482" r:id="rId9"/>
    <p:sldId id="473" r:id="rId10"/>
    <p:sldId id="474" r:id="rId11"/>
    <p:sldId id="475" r:id="rId12"/>
    <p:sldId id="496" r:id="rId13"/>
    <p:sldId id="537" r:id="rId14"/>
    <p:sldId id="480" r:id="rId15"/>
    <p:sldId id="489" r:id="rId16"/>
    <p:sldId id="487" r:id="rId17"/>
    <p:sldId id="488" r:id="rId18"/>
    <p:sldId id="485" r:id="rId19"/>
    <p:sldId id="499" r:id="rId20"/>
    <p:sldId id="529" r:id="rId21"/>
    <p:sldId id="524" r:id="rId22"/>
    <p:sldId id="525" r:id="rId23"/>
    <p:sldId id="526" r:id="rId24"/>
    <p:sldId id="530" r:id="rId25"/>
    <p:sldId id="534" r:id="rId26"/>
    <p:sldId id="535" r:id="rId27"/>
    <p:sldId id="536" r:id="rId28"/>
    <p:sldId id="531" r:id="rId29"/>
    <p:sldId id="532" r:id="rId30"/>
    <p:sldId id="533" r:id="rId31"/>
    <p:sldId id="393" r:id="rId32"/>
    <p:sldId id="523" r:id="rId33"/>
    <p:sldId id="527" r:id="rId34"/>
    <p:sldId id="528" r:id="rId35"/>
  </p:sldIdLst>
  <p:sldSz cx="9144000" cy="6858000" type="screen4x3"/>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ittlere Formatvorlag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BC89EF96-8CEA-46FF-86C4-4CE0E7609802}" styleName="Helle Formatvorlage 3 - Akz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80" autoAdjust="0"/>
    <p:restoredTop sz="93979" autoAdjust="0"/>
  </p:normalViewPr>
  <p:slideViewPr>
    <p:cSldViewPr>
      <p:cViewPr varScale="1">
        <p:scale>
          <a:sx n="108" d="100"/>
          <a:sy n="108" d="100"/>
        </p:scale>
        <p:origin x="1464"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charts/_rels/chart1.xml.rels><?xml version="1.0" encoding="UTF-8" standalone="yes"?>
<Relationships xmlns="http://schemas.openxmlformats.org/package/2006/relationships"><Relationship Id="rId1" Type="http://schemas.openxmlformats.org/officeDocument/2006/relationships/oleObject" Target="Diagramm%20in%20Microsoft%20PowerPoint"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Arbeitsblat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567761962447005E-2"/>
          <c:y val="4.3218085106382982E-2"/>
          <c:w val="0.92542903290934786"/>
          <c:h val="0.88460195384486517"/>
        </c:manualLayout>
      </c:layout>
      <c:lineChart>
        <c:grouping val="standard"/>
        <c:varyColors val="0"/>
        <c:ser>
          <c:idx val="0"/>
          <c:order val="0"/>
          <c:tx>
            <c:strRef>
              <c:f>'[Diagramm in Microsoft PowerPoint]Tabelle1'!$A$2</c:f>
              <c:strCache>
                <c:ptCount val="1"/>
                <c:pt idx="0">
                  <c:v>rel. Risiko</c:v>
                </c:pt>
              </c:strCache>
            </c:strRef>
          </c:tx>
          <c:marker>
            <c:symbol val="none"/>
          </c:marker>
          <c:cat>
            <c:strRef>
              <c:f>'[Diagramm in Microsoft PowerPoint]Tabelle1'!$B$1:$P$1</c:f>
              <c:strCache>
                <c:ptCount val="15"/>
                <c:pt idx="0">
                  <c:v>12</c:v>
                </c:pt>
                <c:pt idx="1">
                  <c:v>14</c:v>
                </c:pt>
                <c:pt idx="2">
                  <c:v>16</c:v>
                </c:pt>
                <c:pt idx="3">
                  <c:v>18</c:v>
                </c:pt>
                <c:pt idx="4">
                  <c:v>20</c:v>
                </c:pt>
                <c:pt idx="5">
                  <c:v>22</c:v>
                </c:pt>
                <c:pt idx="6">
                  <c:v>24</c:v>
                </c:pt>
                <c:pt idx="7">
                  <c:v>26</c:v>
                </c:pt>
                <c:pt idx="8">
                  <c:v>28</c:v>
                </c:pt>
                <c:pt idx="9">
                  <c:v>30</c:v>
                </c:pt>
                <c:pt idx="10">
                  <c:v>32</c:v>
                </c:pt>
                <c:pt idx="11">
                  <c:v>34</c:v>
                </c:pt>
                <c:pt idx="12">
                  <c:v>36</c:v>
                </c:pt>
                <c:pt idx="13">
                  <c:v>38</c:v>
                </c:pt>
                <c:pt idx="14">
                  <c:v>40</c:v>
                </c:pt>
              </c:strCache>
            </c:strRef>
          </c:cat>
          <c:val>
            <c:numRef>
              <c:f>'[Diagramm in Microsoft PowerPoint]Tabelle1'!$B$2:$P$2</c:f>
              <c:numCache>
                <c:formatCode>General</c:formatCode>
                <c:ptCount val="15"/>
                <c:pt idx="0">
                  <c:v>30</c:v>
                </c:pt>
                <c:pt idx="1">
                  <c:v>7</c:v>
                </c:pt>
                <c:pt idx="2">
                  <c:v>3.5</c:v>
                </c:pt>
                <c:pt idx="3">
                  <c:v>1.4</c:v>
                </c:pt>
                <c:pt idx="4">
                  <c:v>1.1000000000000001</c:v>
                </c:pt>
                <c:pt idx="5">
                  <c:v>1</c:v>
                </c:pt>
                <c:pt idx="6">
                  <c:v>1.1000000000000001</c:v>
                </c:pt>
                <c:pt idx="7">
                  <c:v>1.1499999999999977</c:v>
                </c:pt>
                <c:pt idx="8">
                  <c:v>1.2</c:v>
                </c:pt>
                <c:pt idx="9">
                  <c:v>1.3</c:v>
                </c:pt>
                <c:pt idx="10">
                  <c:v>1.4</c:v>
                </c:pt>
                <c:pt idx="11">
                  <c:v>1.45</c:v>
                </c:pt>
                <c:pt idx="12">
                  <c:v>1.5</c:v>
                </c:pt>
                <c:pt idx="13">
                  <c:v>1.7</c:v>
                </c:pt>
                <c:pt idx="14">
                  <c:v>1.9000000000000001</c:v>
                </c:pt>
              </c:numCache>
            </c:numRef>
          </c:val>
          <c:smooth val="0"/>
          <c:extLst>
            <c:ext xmlns:c16="http://schemas.microsoft.com/office/drawing/2014/chart" uri="{C3380CC4-5D6E-409C-BE32-E72D297353CC}">
              <c16:uniqueId val="{00000000-B597-4C8B-B57B-A99FC63569E5}"/>
            </c:ext>
          </c:extLst>
        </c:ser>
        <c:dLbls>
          <c:showLegendKey val="0"/>
          <c:showVal val="0"/>
          <c:showCatName val="0"/>
          <c:showSerName val="0"/>
          <c:showPercent val="0"/>
          <c:showBubbleSize val="0"/>
        </c:dLbls>
        <c:smooth val="0"/>
        <c:axId val="92127232"/>
        <c:axId val="92128768"/>
      </c:lineChart>
      <c:catAx>
        <c:axId val="92127232"/>
        <c:scaling>
          <c:orientation val="minMax"/>
        </c:scaling>
        <c:delete val="0"/>
        <c:axPos val="b"/>
        <c:numFmt formatCode="General" sourceLinked="0"/>
        <c:majorTickMark val="out"/>
        <c:minorTickMark val="none"/>
        <c:tickLblPos val="nextTo"/>
        <c:crossAx val="92128768"/>
        <c:crosses val="autoZero"/>
        <c:auto val="1"/>
        <c:lblAlgn val="ctr"/>
        <c:lblOffset val="100"/>
        <c:noMultiLvlLbl val="0"/>
      </c:catAx>
      <c:valAx>
        <c:axId val="92128768"/>
        <c:scaling>
          <c:orientation val="minMax"/>
        </c:scaling>
        <c:delete val="0"/>
        <c:axPos val="l"/>
        <c:majorGridlines/>
        <c:numFmt formatCode="General" sourceLinked="1"/>
        <c:majorTickMark val="out"/>
        <c:minorTickMark val="none"/>
        <c:tickLblPos val="nextTo"/>
        <c:crossAx val="92127232"/>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Tabelle1!$B$1</c:f>
              <c:strCache>
                <c:ptCount val="1"/>
                <c:pt idx="0">
                  <c:v>Datenreihe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9.788291418190527E-2"/>
                  <c:y val="3.746927273234213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2C83-194E-930E-FC500A0EFA25}"/>
                </c:ext>
              </c:extLst>
            </c:dLbl>
            <c:dLbl>
              <c:idx val="1"/>
              <c:layout>
                <c:manualLayout>
                  <c:x val="-8.8570662217222762E-2"/>
                  <c:y val="-3.6645772232730321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2C83-194E-930E-FC500A0EFA25}"/>
                </c:ext>
              </c:extLst>
            </c:dLbl>
            <c:dLbl>
              <c:idx val="2"/>
              <c:layout>
                <c:manualLayout>
                  <c:x val="1.5222597154133956E-3"/>
                  <c:y val="-2.2920763905865033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2C83-194E-930E-FC500A0EFA25}"/>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Dir val="y"/>
            <c:errBarType val="both"/>
            <c:errValType val="cust"/>
            <c:noEndCap val="0"/>
            <c:plus>
              <c:numRef>
                <c:f>Tabelle1!$C$2:$C$4</c:f>
                <c:numCache>
                  <c:formatCode>General</c:formatCode>
                  <c:ptCount val="3"/>
                  <c:pt idx="0">
                    <c:v>2</c:v>
                  </c:pt>
                  <c:pt idx="1">
                    <c:v>2</c:v>
                  </c:pt>
                  <c:pt idx="2">
                    <c:v>2</c:v>
                  </c:pt>
                </c:numCache>
              </c:numRef>
            </c:plus>
            <c:minus>
              <c:numRef>
                <c:f>Tabelle1!$C$2:$C$4</c:f>
                <c:numCache>
                  <c:formatCode>General</c:formatCode>
                  <c:ptCount val="3"/>
                  <c:pt idx="0">
                    <c:v>2</c:v>
                  </c:pt>
                  <c:pt idx="1">
                    <c:v>2</c:v>
                  </c:pt>
                  <c:pt idx="2">
                    <c:v>2</c:v>
                  </c:pt>
                </c:numCache>
              </c:numRef>
            </c:minus>
            <c:spPr>
              <a:noFill/>
              <a:ln w="19050" cap="flat" cmpd="sng" algn="ctr">
                <a:solidFill>
                  <a:schemeClr val="tx1"/>
                </a:solidFill>
                <a:round/>
              </a:ln>
              <a:effectLst/>
            </c:spPr>
          </c:errBars>
          <c:cat>
            <c:strRef>
              <c:f>Tabelle1!$A$2:$A$4</c:f>
              <c:strCache>
                <c:ptCount val="3"/>
                <c:pt idx="0">
                  <c:v>Aufnahme</c:v>
                </c:pt>
                <c:pt idx="1">
                  <c:v>Entlassung</c:v>
                </c:pt>
                <c:pt idx="2">
                  <c:v>1-Jahres-Katamnese</c:v>
                </c:pt>
              </c:strCache>
            </c:strRef>
          </c:cat>
          <c:val>
            <c:numRef>
              <c:f>Tabelle1!$B$2:$B$4</c:f>
              <c:numCache>
                <c:formatCode>General</c:formatCode>
                <c:ptCount val="3"/>
                <c:pt idx="0">
                  <c:v>13.23</c:v>
                </c:pt>
                <c:pt idx="1">
                  <c:v>17.54</c:v>
                </c:pt>
                <c:pt idx="2">
                  <c:v>16.579999999999998</c:v>
                </c:pt>
              </c:numCache>
            </c:numRef>
          </c:val>
          <c:smooth val="0"/>
          <c:extLst>
            <c:ext xmlns:c16="http://schemas.microsoft.com/office/drawing/2014/chart" uri="{C3380CC4-5D6E-409C-BE32-E72D297353CC}">
              <c16:uniqueId val="{00000000-2C83-194E-930E-FC500A0EFA25}"/>
            </c:ext>
          </c:extLst>
        </c:ser>
        <c:dLbls>
          <c:showLegendKey val="0"/>
          <c:showVal val="0"/>
          <c:showCatName val="0"/>
          <c:showSerName val="0"/>
          <c:showPercent val="0"/>
          <c:showBubbleSize val="0"/>
        </c:dLbls>
        <c:marker val="1"/>
        <c:smooth val="0"/>
        <c:axId val="425300992"/>
        <c:axId val="425301320"/>
      </c:lineChart>
      <c:catAx>
        <c:axId val="425300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de-DE"/>
          </a:p>
        </c:txPr>
        <c:crossAx val="425301320"/>
        <c:crosses val="autoZero"/>
        <c:auto val="1"/>
        <c:lblAlgn val="ctr"/>
        <c:lblOffset val="100"/>
        <c:noMultiLvlLbl val="0"/>
      </c:catAx>
      <c:valAx>
        <c:axId val="425301320"/>
        <c:scaling>
          <c:orientation val="minMax"/>
          <c:max val="20"/>
          <c:min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de-DE"/>
          </a:p>
        </c:txPr>
        <c:crossAx val="42530099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solidFill>
            <a:schemeClr val="tx1"/>
          </a:solidFill>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E7F8A5-8A1E-41CB-952D-14B122C24232}"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de-DE"/>
        </a:p>
      </dgm:t>
    </dgm:pt>
    <dgm:pt modelId="{E99FF003-E7DE-4686-87F9-9D7C4A835B51}">
      <dgm:prSet phldrT="[Text]"/>
      <dgm:spPr>
        <a:solidFill>
          <a:srgbClr val="C00000"/>
        </a:solidFill>
        <a:ln w="19050"/>
      </dgm:spPr>
      <dgm:t>
        <a:bodyPr/>
        <a:lstStyle/>
        <a:p>
          <a:r>
            <a:rPr lang="de-DE" b="1" dirty="0">
              <a:latin typeface="Arial" panose="020B0604020202020204" pitchFamily="34" charset="0"/>
              <a:cs typeface="Arial" panose="020B0604020202020204" pitchFamily="34" charset="0"/>
            </a:rPr>
            <a:t>Roter Ausgang</a:t>
          </a:r>
        </a:p>
      </dgm:t>
    </dgm:pt>
    <dgm:pt modelId="{49D9463D-02DC-4233-B4C0-B3769A456E65}" type="parTrans" cxnId="{8044C485-FF8D-43D3-B76D-A7D81B8E0C9D}">
      <dgm:prSet/>
      <dgm:spPr/>
      <dgm:t>
        <a:bodyPr/>
        <a:lstStyle/>
        <a:p>
          <a:endParaRPr lang="de-DE">
            <a:latin typeface="Arial" panose="020B0604020202020204" pitchFamily="34" charset="0"/>
            <a:cs typeface="Arial" panose="020B0604020202020204" pitchFamily="34" charset="0"/>
          </a:endParaRPr>
        </a:p>
      </dgm:t>
    </dgm:pt>
    <dgm:pt modelId="{2DFF7E23-7764-4695-9B27-675190F4D5E0}" type="sibTrans" cxnId="{8044C485-FF8D-43D3-B76D-A7D81B8E0C9D}">
      <dgm:prSet/>
      <dgm:spPr/>
      <dgm:t>
        <a:bodyPr/>
        <a:lstStyle/>
        <a:p>
          <a:endParaRPr lang="de-DE">
            <a:latin typeface="Arial" panose="020B0604020202020204" pitchFamily="34" charset="0"/>
            <a:cs typeface="Arial" panose="020B0604020202020204" pitchFamily="34" charset="0"/>
          </a:endParaRPr>
        </a:p>
      </dgm:t>
    </dgm:pt>
    <dgm:pt modelId="{6748A07D-3175-49D6-83E4-A53DBC59531B}">
      <dgm:prSet phldrT="[Text]"/>
      <dgm:spPr>
        <a:solidFill>
          <a:schemeClr val="bg1">
            <a:alpha val="90000"/>
          </a:schemeClr>
        </a:solidFill>
        <a:ln w="19050">
          <a:solidFill>
            <a:schemeClr val="tx1">
              <a:alpha val="90000"/>
            </a:schemeClr>
          </a:solidFill>
        </a:ln>
      </dgm:spPr>
      <dgm:t>
        <a:bodyPr/>
        <a:lstStyle/>
        <a:p>
          <a:r>
            <a:rPr lang="de-DE" b="1" dirty="0">
              <a:latin typeface="Arial" panose="020B0604020202020204" pitchFamily="34" charset="0"/>
              <a:cs typeface="Arial" panose="020B0604020202020204" pitchFamily="34" charset="0"/>
            </a:rPr>
            <a:t>Zimmerschutz</a:t>
          </a:r>
        </a:p>
      </dgm:t>
    </dgm:pt>
    <dgm:pt modelId="{D7A457CB-0F86-4E76-9D7B-9FD4048E95A6}" type="parTrans" cxnId="{B67646F7-0E13-4CEE-A221-3529C0E6E62D}">
      <dgm:prSet/>
      <dgm:spPr/>
      <dgm:t>
        <a:bodyPr/>
        <a:lstStyle/>
        <a:p>
          <a:endParaRPr lang="de-DE">
            <a:latin typeface="Arial" panose="020B0604020202020204" pitchFamily="34" charset="0"/>
            <a:cs typeface="Arial" panose="020B0604020202020204" pitchFamily="34" charset="0"/>
          </a:endParaRPr>
        </a:p>
      </dgm:t>
    </dgm:pt>
    <dgm:pt modelId="{5ADB0E82-5E93-4A76-A327-71B21D4E7426}" type="sibTrans" cxnId="{B67646F7-0E13-4CEE-A221-3529C0E6E62D}">
      <dgm:prSet/>
      <dgm:spPr/>
      <dgm:t>
        <a:bodyPr/>
        <a:lstStyle/>
        <a:p>
          <a:endParaRPr lang="de-DE">
            <a:latin typeface="Arial" panose="020B0604020202020204" pitchFamily="34" charset="0"/>
            <a:cs typeface="Arial" panose="020B0604020202020204" pitchFamily="34" charset="0"/>
          </a:endParaRPr>
        </a:p>
      </dgm:t>
    </dgm:pt>
    <dgm:pt modelId="{94E2E652-2F5B-4CD4-B3CA-E11C06EE6FA5}">
      <dgm:prSet phldrT="[Text]"/>
      <dgm:spPr>
        <a:solidFill>
          <a:schemeClr val="bg1">
            <a:alpha val="90000"/>
          </a:schemeClr>
        </a:solidFill>
        <a:ln w="19050">
          <a:solidFill>
            <a:schemeClr val="tx1">
              <a:alpha val="90000"/>
            </a:schemeClr>
          </a:solidFill>
        </a:ln>
      </dgm:spPr>
      <dgm:t>
        <a:bodyPr/>
        <a:lstStyle/>
        <a:p>
          <a:r>
            <a:rPr lang="de-DE" dirty="0">
              <a:latin typeface="Arial" panose="020B0604020202020204" pitchFamily="34" charset="0"/>
              <a:cs typeface="Arial" panose="020B0604020202020204" pitchFamily="34" charset="0"/>
            </a:rPr>
            <a:t>Gepaart mit Monitoring, Bilanzierung, Badschutz, ggf. </a:t>
          </a:r>
          <a:r>
            <a:rPr lang="de-DE" dirty="0" smtClean="0">
              <a:latin typeface="Arial" panose="020B0604020202020204" pitchFamily="34" charset="0"/>
              <a:cs typeface="Arial" panose="020B0604020202020204" pitchFamily="34" charset="0"/>
            </a:rPr>
            <a:t>Rollstuhl</a:t>
          </a:r>
          <a:endParaRPr lang="de-DE" dirty="0">
            <a:latin typeface="Arial" panose="020B0604020202020204" pitchFamily="34" charset="0"/>
            <a:cs typeface="Arial" panose="020B0604020202020204" pitchFamily="34" charset="0"/>
          </a:endParaRPr>
        </a:p>
      </dgm:t>
    </dgm:pt>
    <dgm:pt modelId="{6EC6D927-EB47-44A8-A57D-34D1DADFAD4D}" type="parTrans" cxnId="{A64917F8-D739-43CF-8CCA-9084AF05914C}">
      <dgm:prSet/>
      <dgm:spPr/>
      <dgm:t>
        <a:bodyPr/>
        <a:lstStyle/>
        <a:p>
          <a:endParaRPr lang="de-DE">
            <a:latin typeface="Arial" panose="020B0604020202020204" pitchFamily="34" charset="0"/>
            <a:cs typeface="Arial" panose="020B0604020202020204" pitchFamily="34" charset="0"/>
          </a:endParaRPr>
        </a:p>
      </dgm:t>
    </dgm:pt>
    <dgm:pt modelId="{3BFAA79F-92EA-4CA7-9A6F-25CBF3C2AF73}" type="sibTrans" cxnId="{A64917F8-D739-43CF-8CCA-9084AF05914C}">
      <dgm:prSet/>
      <dgm:spPr/>
      <dgm:t>
        <a:bodyPr/>
        <a:lstStyle/>
        <a:p>
          <a:endParaRPr lang="de-DE">
            <a:latin typeface="Arial" panose="020B0604020202020204" pitchFamily="34" charset="0"/>
            <a:cs typeface="Arial" panose="020B0604020202020204" pitchFamily="34" charset="0"/>
          </a:endParaRPr>
        </a:p>
      </dgm:t>
    </dgm:pt>
    <dgm:pt modelId="{68D15C91-2144-481A-B5EB-CCCEFAB138F4}">
      <dgm:prSet phldrT="[Text]"/>
      <dgm:spPr>
        <a:solidFill>
          <a:schemeClr val="accent2"/>
        </a:solidFill>
        <a:ln w="19050"/>
      </dgm:spPr>
      <dgm:t>
        <a:bodyPr/>
        <a:lstStyle/>
        <a:p>
          <a:r>
            <a:rPr lang="de-DE" b="1" dirty="0">
              <a:latin typeface="Arial" panose="020B0604020202020204" pitchFamily="34" charset="0"/>
              <a:cs typeface="Arial" panose="020B0604020202020204" pitchFamily="34" charset="0"/>
            </a:rPr>
            <a:t>Orangener Ausgang</a:t>
          </a:r>
        </a:p>
      </dgm:t>
    </dgm:pt>
    <dgm:pt modelId="{03EC7F5E-331C-4206-B598-3BA3F5885C81}" type="parTrans" cxnId="{1554AEE9-57F4-4527-B995-3692E50A9B2F}">
      <dgm:prSet/>
      <dgm:spPr/>
      <dgm:t>
        <a:bodyPr/>
        <a:lstStyle/>
        <a:p>
          <a:endParaRPr lang="de-DE">
            <a:latin typeface="Arial" panose="020B0604020202020204" pitchFamily="34" charset="0"/>
            <a:cs typeface="Arial" panose="020B0604020202020204" pitchFamily="34" charset="0"/>
          </a:endParaRPr>
        </a:p>
      </dgm:t>
    </dgm:pt>
    <dgm:pt modelId="{F56A5EE0-561C-40A6-8B1C-A868C50E22B1}" type="sibTrans" cxnId="{1554AEE9-57F4-4527-B995-3692E50A9B2F}">
      <dgm:prSet/>
      <dgm:spPr/>
      <dgm:t>
        <a:bodyPr/>
        <a:lstStyle/>
        <a:p>
          <a:endParaRPr lang="de-DE">
            <a:latin typeface="Arial" panose="020B0604020202020204" pitchFamily="34" charset="0"/>
            <a:cs typeface="Arial" panose="020B0604020202020204" pitchFamily="34" charset="0"/>
          </a:endParaRPr>
        </a:p>
      </dgm:t>
    </dgm:pt>
    <dgm:pt modelId="{372DA613-BAD7-416B-ABD2-E839E3E62F0C}">
      <dgm:prSet phldrT="[Text]"/>
      <dgm:spPr>
        <a:solidFill>
          <a:schemeClr val="bg1">
            <a:alpha val="90000"/>
          </a:schemeClr>
        </a:solidFill>
        <a:ln w="19050">
          <a:solidFill>
            <a:schemeClr val="tx1">
              <a:alpha val="90000"/>
            </a:schemeClr>
          </a:solidFill>
        </a:ln>
      </dgm:spPr>
      <dgm:t>
        <a:bodyPr/>
        <a:lstStyle/>
        <a:p>
          <a:r>
            <a:rPr lang="de-DE" b="0" u="sng" dirty="0">
              <a:latin typeface="Arial" panose="020B0604020202020204" pitchFamily="34" charset="0"/>
              <a:cs typeface="Arial" panose="020B0604020202020204" pitchFamily="34" charset="0"/>
            </a:rPr>
            <a:t>Stufe </a:t>
          </a:r>
          <a:r>
            <a:rPr lang="de-DE" b="0" u="sng" dirty="0" smtClean="0">
              <a:latin typeface="Arial" panose="020B0604020202020204" pitchFamily="34" charset="0"/>
              <a:cs typeface="Arial" panose="020B0604020202020204" pitchFamily="34" charset="0"/>
            </a:rPr>
            <a:t>A</a:t>
          </a:r>
          <a:r>
            <a:rPr lang="de-DE" b="0" dirty="0" smtClean="0">
              <a:latin typeface="Arial" panose="020B0604020202020204" pitchFamily="34" charset="0"/>
              <a:cs typeface="Arial" panose="020B0604020202020204" pitchFamily="34" charset="0"/>
            </a:rPr>
            <a:t>:</a:t>
          </a:r>
          <a:r>
            <a:rPr lang="de-DE" b="1" dirty="0" smtClean="0">
              <a:latin typeface="Arial" panose="020B0604020202020204" pitchFamily="34" charset="0"/>
              <a:cs typeface="Arial" panose="020B0604020202020204" pitchFamily="34" charset="0"/>
            </a:rPr>
            <a:t>Stationsschutz </a:t>
          </a:r>
          <a:r>
            <a:rPr lang="de-DE" b="0" dirty="0" smtClean="0">
              <a:latin typeface="Arial" panose="020B0604020202020204" pitchFamily="34" charset="0"/>
              <a:cs typeface="Arial" panose="020B0604020202020204" pitchFamily="34" charset="0"/>
            </a:rPr>
            <a:t>(für 2 Wochen)</a:t>
          </a:r>
          <a:endParaRPr lang="de-DE" b="1" dirty="0">
            <a:latin typeface="Arial" panose="020B0604020202020204" pitchFamily="34" charset="0"/>
            <a:cs typeface="Arial" panose="020B0604020202020204" pitchFamily="34" charset="0"/>
          </a:endParaRPr>
        </a:p>
      </dgm:t>
    </dgm:pt>
    <dgm:pt modelId="{AD73E369-28CA-4301-8A77-A7CF48F94447}" type="parTrans" cxnId="{D68DA4F0-8035-43CC-B305-50ADCE828373}">
      <dgm:prSet/>
      <dgm:spPr/>
      <dgm:t>
        <a:bodyPr/>
        <a:lstStyle/>
        <a:p>
          <a:endParaRPr lang="de-DE">
            <a:latin typeface="Arial" panose="020B0604020202020204" pitchFamily="34" charset="0"/>
            <a:cs typeface="Arial" panose="020B0604020202020204" pitchFamily="34" charset="0"/>
          </a:endParaRPr>
        </a:p>
      </dgm:t>
    </dgm:pt>
    <dgm:pt modelId="{1F7442D8-111D-4FF3-B142-A25AEB67CEE2}" type="sibTrans" cxnId="{D68DA4F0-8035-43CC-B305-50ADCE828373}">
      <dgm:prSet/>
      <dgm:spPr/>
      <dgm:t>
        <a:bodyPr/>
        <a:lstStyle/>
        <a:p>
          <a:endParaRPr lang="de-DE">
            <a:latin typeface="Arial" panose="020B0604020202020204" pitchFamily="34" charset="0"/>
            <a:cs typeface="Arial" panose="020B0604020202020204" pitchFamily="34" charset="0"/>
          </a:endParaRPr>
        </a:p>
      </dgm:t>
    </dgm:pt>
    <dgm:pt modelId="{FDF386D1-3F5E-4AC6-A5A5-F8F3B88EA112}">
      <dgm:prSet phldrT="[Text]"/>
      <dgm:spPr>
        <a:solidFill>
          <a:srgbClr val="FFFF00"/>
        </a:solidFill>
        <a:ln w="19050"/>
      </dgm:spPr>
      <dgm:t>
        <a:bodyPr/>
        <a:lstStyle/>
        <a:p>
          <a:r>
            <a:rPr lang="de-DE" b="1" dirty="0">
              <a:solidFill>
                <a:sysClr val="windowText" lastClr="000000"/>
              </a:solidFill>
              <a:latin typeface="Arial" panose="020B0604020202020204" pitchFamily="34" charset="0"/>
              <a:cs typeface="Arial" panose="020B0604020202020204" pitchFamily="34" charset="0"/>
            </a:rPr>
            <a:t>Gelber Ausgang</a:t>
          </a:r>
        </a:p>
      </dgm:t>
    </dgm:pt>
    <dgm:pt modelId="{BED5C1ED-5E80-4845-B2CF-C29564CB7ABB}" type="parTrans" cxnId="{D7CADD5E-04E0-444B-9B88-6D10CBE4050A}">
      <dgm:prSet/>
      <dgm:spPr/>
      <dgm:t>
        <a:bodyPr/>
        <a:lstStyle/>
        <a:p>
          <a:endParaRPr lang="de-DE">
            <a:latin typeface="Arial" panose="020B0604020202020204" pitchFamily="34" charset="0"/>
            <a:cs typeface="Arial" panose="020B0604020202020204" pitchFamily="34" charset="0"/>
          </a:endParaRPr>
        </a:p>
      </dgm:t>
    </dgm:pt>
    <dgm:pt modelId="{13265C1C-A850-464B-AA43-1E2BD15BB249}" type="sibTrans" cxnId="{D7CADD5E-04E0-444B-9B88-6D10CBE4050A}">
      <dgm:prSet/>
      <dgm:spPr/>
      <dgm:t>
        <a:bodyPr/>
        <a:lstStyle/>
        <a:p>
          <a:endParaRPr lang="de-DE">
            <a:latin typeface="Arial" panose="020B0604020202020204" pitchFamily="34" charset="0"/>
            <a:cs typeface="Arial" panose="020B0604020202020204" pitchFamily="34" charset="0"/>
          </a:endParaRPr>
        </a:p>
      </dgm:t>
    </dgm:pt>
    <dgm:pt modelId="{73A0385C-4101-403D-8090-499599E18CFE}">
      <dgm:prSet phldrT="[Text]"/>
      <dgm:spPr>
        <a:solidFill>
          <a:schemeClr val="bg1">
            <a:alpha val="90000"/>
          </a:schemeClr>
        </a:solidFill>
        <a:ln w="19050">
          <a:solidFill>
            <a:schemeClr val="tx1">
              <a:alpha val="90000"/>
            </a:schemeClr>
          </a:solidFill>
        </a:ln>
      </dgm:spPr>
      <dgm:t>
        <a:bodyPr/>
        <a:lstStyle/>
        <a:p>
          <a:r>
            <a:rPr lang="de-DE" b="1" dirty="0">
              <a:latin typeface="Arial" panose="020B0604020202020204" pitchFamily="34" charset="0"/>
              <a:cs typeface="Arial" panose="020B0604020202020204" pitchFamily="34" charset="0"/>
            </a:rPr>
            <a:t>Klinikschutz</a:t>
          </a:r>
        </a:p>
      </dgm:t>
    </dgm:pt>
    <dgm:pt modelId="{6FDE9BE8-F1F0-42B3-9720-35BBCFD40698}" type="parTrans" cxnId="{B1F059E8-AE91-4F8D-A81B-973F9CA6A343}">
      <dgm:prSet/>
      <dgm:spPr/>
      <dgm:t>
        <a:bodyPr/>
        <a:lstStyle/>
        <a:p>
          <a:endParaRPr lang="de-DE">
            <a:latin typeface="Arial" panose="020B0604020202020204" pitchFamily="34" charset="0"/>
            <a:cs typeface="Arial" panose="020B0604020202020204" pitchFamily="34" charset="0"/>
          </a:endParaRPr>
        </a:p>
      </dgm:t>
    </dgm:pt>
    <dgm:pt modelId="{577A2BFF-5806-4BE6-81AA-E96A533F6DA2}" type="sibTrans" cxnId="{B1F059E8-AE91-4F8D-A81B-973F9CA6A343}">
      <dgm:prSet/>
      <dgm:spPr/>
      <dgm:t>
        <a:bodyPr/>
        <a:lstStyle/>
        <a:p>
          <a:endParaRPr lang="de-DE">
            <a:latin typeface="Arial" panose="020B0604020202020204" pitchFamily="34" charset="0"/>
            <a:cs typeface="Arial" panose="020B0604020202020204" pitchFamily="34" charset="0"/>
          </a:endParaRPr>
        </a:p>
      </dgm:t>
    </dgm:pt>
    <dgm:pt modelId="{FCBBBA17-7932-4E7F-8002-816BEA73F923}">
      <dgm:prSet phldrT="[Text]"/>
      <dgm:spPr>
        <a:solidFill>
          <a:schemeClr val="bg1">
            <a:alpha val="90000"/>
          </a:schemeClr>
        </a:solidFill>
        <a:ln w="19050">
          <a:solidFill>
            <a:schemeClr val="tx1">
              <a:alpha val="90000"/>
            </a:schemeClr>
          </a:solidFill>
        </a:ln>
      </dgm:spPr>
      <dgm:t>
        <a:bodyPr/>
        <a:lstStyle/>
        <a:p>
          <a:r>
            <a:rPr lang="de-DE" dirty="0">
              <a:latin typeface="Arial" panose="020B0604020202020204" pitchFamily="34" charset="0"/>
              <a:cs typeface="Arial" panose="020B0604020202020204" pitchFamily="34" charset="0"/>
            </a:rPr>
            <a:t>Ausgang bis zur Kliniktür, An- und Abmelden trotzdem erforderlich</a:t>
          </a:r>
        </a:p>
      </dgm:t>
    </dgm:pt>
    <dgm:pt modelId="{426336E4-C902-4377-9749-FFD3E9F94369}" type="parTrans" cxnId="{3AA24990-9658-4115-8870-B39F103A86D9}">
      <dgm:prSet/>
      <dgm:spPr/>
      <dgm:t>
        <a:bodyPr/>
        <a:lstStyle/>
        <a:p>
          <a:endParaRPr lang="de-DE">
            <a:latin typeface="Arial" panose="020B0604020202020204" pitchFamily="34" charset="0"/>
            <a:cs typeface="Arial" panose="020B0604020202020204" pitchFamily="34" charset="0"/>
          </a:endParaRPr>
        </a:p>
      </dgm:t>
    </dgm:pt>
    <dgm:pt modelId="{643735D4-E08D-40A5-9B50-8A552B2898E6}" type="sibTrans" cxnId="{3AA24990-9658-4115-8870-B39F103A86D9}">
      <dgm:prSet/>
      <dgm:spPr/>
      <dgm:t>
        <a:bodyPr/>
        <a:lstStyle/>
        <a:p>
          <a:endParaRPr lang="de-DE">
            <a:latin typeface="Arial" panose="020B0604020202020204" pitchFamily="34" charset="0"/>
            <a:cs typeface="Arial" panose="020B0604020202020204" pitchFamily="34" charset="0"/>
          </a:endParaRPr>
        </a:p>
      </dgm:t>
    </dgm:pt>
    <dgm:pt modelId="{CFE650DF-0766-422F-868F-9304F0D0DD94}">
      <dgm:prSet phldrT="[Text]"/>
      <dgm:spPr>
        <a:solidFill>
          <a:schemeClr val="accent6"/>
        </a:solidFill>
        <a:ln w="19050"/>
      </dgm:spPr>
      <dgm:t>
        <a:bodyPr/>
        <a:lstStyle/>
        <a:p>
          <a:r>
            <a:rPr lang="de-DE" b="1" dirty="0">
              <a:latin typeface="Arial" panose="020B0604020202020204" pitchFamily="34" charset="0"/>
              <a:cs typeface="Arial" panose="020B0604020202020204" pitchFamily="34" charset="0"/>
            </a:rPr>
            <a:t>Grüner Ausgang</a:t>
          </a:r>
        </a:p>
      </dgm:t>
    </dgm:pt>
    <dgm:pt modelId="{8F362CDC-6B4F-4B2D-8B35-36A55B30F18C}" type="parTrans" cxnId="{8B973954-A497-46F7-A650-93289FA0B207}">
      <dgm:prSet/>
      <dgm:spPr/>
      <dgm:t>
        <a:bodyPr/>
        <a:lstStyle/>
        <a:p>
          <a:endParaRPr lang="de-DE">
            <a:latin typeface="Arial" panose="020B0604020202020204" pitchFamily="34" charset="0"/>
            <a:cs typeface="Arial" panose="020B0604020202020204" pitchFamily="34" charset="0"/>
          </a:endParaRPr>
        </a:p>
      </dgm:t>
    </dgm:pt>
    <dgm:pt modelId="{94F3955C-DF19-4261-8798-C19F57CF9DCF}" type="sibTrans" cxnId="{8B973954-A497-46F7-A650-93289FA0B207}">
      <dgm:prSet/>
      <dgm:spPr/>
      <dgm:t>
        <a:bodyPr/>
        <a:lstStyle/>
        <a:p>
          <a:endParaRPr lang="de-DE">
            <a:latin typeface="Arial" panose="020B0604020202020204" pitchFamily="34" charset="0"/>
            <a:cs typeface="Arial" panose="020B0604020202020204" pitchFamily="34" charset="0"/>
          </a:endParaRPr>
        </a:p>
      </dgm:t>
    </dgm:pt>
    <dgm:pt modelId="{F564174D-2FA1-4A0A-A44F-8C781C3B4FE8}">
      <dgm:prSet phldrT="[Text]"/>
      <dgm:spPr>
        <a:solidFill>
          <a:schemeClr val="bg1">
            <a:alpha val="90000"/>
          </a:schemeClr>
        </a:solidFill>
        <a:ln w="19050">
          <a:solidFill>
            <a:schemeClr val="tx1">
              <a:alpha val="90000"/>
            </a:schemeClr>
          </a:solidFill>
        </a:ln>
      </dgm:spPr>
      <dgm:t>
        <a:bodyPr/>
        <a:lstStyle/>
        <a:p>
          <a:r>
            <a:rPr lang="de-DE" dirty="0">
              <a:latin typeface="Arial" panose="020B0604020202020204" pitchFamily="34" charset="0"/>
              <a:cs typeface="Arial" panose="020B0604020202020204" pitchFamily="34" charset="0"/>
            </a:rPr>
            <a:t>30 Min. Bewegung nicht überschreiten</a:t>
          </a:r>
        </a:p>
      </dgm:t>
    </dgm:pt>
    <dgm:pt modelId="{A14230DB-7087-42F0-966E-DE4EFD833F71}" type="parTrans" cxnId="{FA57F435-3158-4BC3-B97C-365A2DEFE309}">
      <dgm:prSet/>
      <dgm:spPr/>
      <dgm:t>
        <a:bodyPr/>
        <a:lstStyle/>
        <a:p>
          <a:endParaRPr lang="de-DE">
            <a:latin typeface="Arial" panose="020B0604020202020204" pitchFamily="34" charset="0"/>
            <a:cs typeface="Arial" panose="020B0604020202020204" pitchFamily="34" charset="0"/>
          </a:endParaRPr>
        </a:p>
      </dgm:t>
    </dgm:pt>
    <dgm:pt modelId="{5B18A3B1-CAA4-4847-8AAE-9541B0831EDB}" type="sibTrans" cxnId="{FA57F435-3158-4BC3-B97C-365A2DEFE309}">
      <dgm:prSet/>
      <dgm:spPr/>
      <dgm:t>
        <a:bodyPr/>
        <a:lstStyle/>
        <a:p>
          <a:endParaRPr lang="de-DE">
            <a:latin typeface="Arial" panose="020B0604020202020204" pitchFamily="34" charset="0"/>
            <a:cs typeface="Arial" panose="020B0604020202020204" pitchFamily="34" charset="0"/>
          </a:endParaRPr>
        </a:p>
      </dgm:t>
    </dgm:pt>
    <dgm:pt modelId="{10B8B928-DA3E-45CF-943C-B4C7BDA7141F}">
      <dgm:prSet phldrT="[Text]"/>
      <dgm:spPr>
        <a:solidFill>
          <a:schemeClr val="bg1">
            <a:alpha val="90000"/>
          </a:schemeClr>
        </a:solidFill>
        <a:ln w="19050">
          <a:solidFill>
            <a:schemeClr val="tx1">
              <a:alpha val="90000"/>
            </a:schemeClr>
          </a:solidFill>
        </a:ln>
      </dgm:spPr>
      <dgm:t>
        <a:bodyPr/>
        <a:lstStyle/>
        <a:p>
          <a:endParaRPr lang="de-DE" dirty="0">
            <a:latin typeface="Arial" panose="020B0604020202020204" pitchFamily="34" charset="0"/>
            <a:cs typeface="Arial" panose="020B0604020202020204" pitchFamily="34" charset="0"/>
          </a:endParaRPr>
        </a:p>
      </dgm:t>
    </dgm:pt>
    <dgm:pt modelId="{DA1EB492-69F3-42F1-89D8-68C90B947923}" type="parTrans" cxnId="{E462BD18-D4E4-4CD7-8283-8200F0F250E6}">
      <dgm:prSet/>
      <dgm:spPr/>
      <dgm:t>
        <a:bodyPr/>
        <a:lstStyle/>
        <a:p>
          <a:endParaRPr lang="de-DE">
            <a:latin typeface="Arial" panose="020B0604020202020204" pitchFamily="34" charset="0"/>
            <a:cs typeface="Arial" panose="020B0604020202020204" pitchFamily="34" charset="0"/>
          </a:endParaRPr>
        </a:p>
      </dgm:t>
    </dgm:pt>
    <dgm:pt modelId="{3945D2AE-96C4-479E-8B75-5645A8382585}" type="sibTrans" cxnId="{E462BD18-D4E4-4CD7-8283-8200F0F250E6}">
      <dgm:prSet/>
      <dgm:spPr/>
      <dgm:t>
        <a:bodyPr/>
        <a:lstStyle/>
        <a:p>
          <a:endParaRPr lang="de-DE">
            <a:latin typeface="Arial" panose="020B0604020202020204" pitchFamily="34" charset="0"/>
            <a:cs typeface="Arial" panose="020B0604020202020204" pitchFamily="34" charset="0"/>
          </a:endParaRPr>
        </a:p>
      </dgm:t>
    </dgm:pt>
    <dgm:pt modelId="{CC68C662-B5D4-417B-8F35-BCF200C3F9A9}">
      <dgm:prSet phldrT="[Text]"/>
      <dgm:spPr>
        <a:solidFill>
          <a:schemeClr val="bg1">
            <a:alpha val="90000"/>
          </a:schemeClr>
        </a:solidFill>
        <a:ln w="19050">
          <a:solidFill>
            <a:schemeClr val="tx1">
              <a:alpha val="90000"/>
            </a:schemeClr>
          </a:solidFill>
        </a:ln>
      </dgm:spPr>
      <dgm:t>
        <a:bodyPr/>
        <a:lstStyle/>
        <a:p>
          <a:r>
            <a:rPr lang="de-DE" u="sng" dirty="0">
              <a:latin typeface="Arial" panose="020B0604020202020204" pitchFamily="34" charset="0"/>
              <a:cs typeface="Arial" panose="020B0604020202020204" pitchFamily="34" charset="0"/>
            </a:rPr>
            <a:t>Stufe B</a:t>
          </a:r>
          <a:r>
            <a:rPr lang="de-DE" dirty="0">
              <a:latin typeface="Arial" panose="020B0604020202020204" pitchFamily="34" charset="0"/>
              <a:cs typeface="Arial" panose="020B0604020202020204" pitchFamily="34" charset="0"/>
            </a:rPr>
            <a:t>: </a:t>
          </a:r>
          <a:r>
            <a:rPr lang="de-DE" dirty="0" smtClean="0">
              <a:latin typeface="Arial" panose="020B0604020202020204" pitchFamily="34" charset="0"/>
              <a:cs typeface="Arial" panose="020B0604020202020204" pitchFamily="34" charset="0"/>
            </a:rPr>
            <a:t>Ausgänge </a:t>
          </a:r>
          <a:r>
            <a:rPr lang="de-DE" dirty="0">
              <a:latin typeface="Arial" panose="020B0604020202020204" pitchFamily="34" charset="0"/>
              <a:cs typeface="Arial" panose="020B0604020202020204" pitchFamily="34" charset="0"/>
            </a:rPr>
            <a:t>zu festen </a:t>
          </a:r>
          <a:r>
            <a:rPr lang="de-DE" dirty="0" smtClean="0">
              <a:latin typeface="Arial" panose="020B0604020202020204" pitchFamily="34" charset="0"/>
              <a:cs typeface="Arial" panose="020B0604020202020204" pitchFamily="34" charset="0"/>
            </a:rPr>
            <a:t>Zeiten, um </a:t>
          </a:r>
          <a:r>
            <a:rPr lang="de-DE" dirty="0">
              <a:latin typeface="Arial" panose="020B0604020202020204" pitchFamily="34" charset="0"/>
              <a:cs typeface="Arial" panose="020B0604020202020204" pitchFamily="34" charset="0"/>
            </a:rPr>
            <a:t>10, </a:t>
          </a:r>
          <a:r>
            <a:rPr lang="de-DE" dirty="0" smtClean="0">
              <a:latin typeface="Arial" panose="020B0604020202020204" pitchFamily="34" charset="0"/>
              <a:cs typeface="Arial" panose="020B0604020202020204" pitchFamily="34" charset="0"/>
            </a:rPr>
            <a:t>15 und/oder 19 Uhr, in Begleitung MP</a:t>
          </a:r>
          <a:endParaRPr lang="de-DE" dirty="0">
            <a:latin typeface="Arial" panose="020B0604020202020204" pitchFamily="34" charset="0"/>
            <a:cs typeface="Arial" panose="020B0604020202020204" pitchFamily="34" charset="0"/>
          </a:endParaRPr>
        </a:p>
      </dgm:t>
    </dgm:pt>
    <dgm:pt modelId="{304E9DDF-D3FD-4773-876B-2DD3C158608F}" type="parTrans" cxnId="{447B6ECF-4ABC-4A6B-BDEC-699E6584A788}">
      <dgm:prSet/>
      <dgm:spPr/>
      <dgm:t>
        <a:bodyPr/>
        <a:lstStyle/>
        <a:p>
          <a:endParaRPr lang="de-DE">
            <a:latin typeface="Arial" panose="020B0604020202020204" pitchFamily="34" charset="0"/>
            <a:cs typeface="Arial" panose="020B0604020202020204" pitchFamily="34" charset="0"/>
          </a:endParaRPr>
        </a:p>
      </dgm:t>
    </dgm:pt>
    <dgm:pt modelId="{BD9718DB-4BB2-4C2B-9679-234C54F4EA0C}" type="sibTrans" cxnId="{447B6ECF-4ABC-4A6B-BDEC-699E6584A788}">
      <dgm:prSet/>
      <dgm:spPr/>
      <dgm:t>
        <a:bodyPr/>
        <a:lstStyle/>
        <a:p>
          <a:endParaRPr lang="de-DE">
            <a:latin typeface="Arial" panose="020B0604020202020204" pitchFamily="34" charset="0"/>
            <a:cs typeface="Arial" panose="020B0604020202020204" pitchFamily="34" charset="0"/>
          </a:endParaRPr>
        </a:p>
      </dgm:t>
    </dgm:pt>
    <dgm:pt modelId="{4A17D767-4201-4B68-93A5-91BCB616905A}">
      <dgm:prSet phldrT="[Text]"/>
      <dgm:spPr>
        <a:solidFill>
          <a:schemeClr val="bg1">
            <a:alpha val="90000"/>
          </a:schemeClr>
        </a:solidFill>
        <a:ln w="19050">
          <a:solidFill>
            <a:schemeClr val="tx1">
              <a:alpha val="90000"/>
            </a:schemeClr>
          </a:solidFill>
        </a:ln>
      </dgm:spPr>
      <dgm:t>
        <a:bodyPr/>
        <a:lstStyle/>
        <a:p>
          <a:r>
            <a:rPr lang="de-DE" dirty="0" smtClean="0">
              <a:latin typeface="Arial" panose="020B0604020202020204" pitchFamily="34" charset="0"/>
              <a:cs typeface="Arial" panose="020B0604020202020204" pitchFamily="34" charset="0"/>
            </a:rPr>
            <a:t>In allen 3 Stufen: An- </a:t>
          </a:r>
          <a:r>
            <a:rPr lang="de-DE" dirty="0">
              <a:latin typeface="Arial" panose="020B0604020202020204" pitchFamily="34" charset="0"/>
              <a:cs typeface="Arial" panose="020B0604020202020204" pitchFamily="34" charset="0"/>
            </a:rPr>
            <a:t>und Abmelden + </a:t>
          </a:r>
          <a:r>
            <a:rPr lang="de-DE" dirty="0" smtClean="0">
              <a:latin typeface="Arial" panose="020B0604020202020204" pitchFamily="34" charset="0"/>
              <a:cs typeface="Arial" panose="020B0604020202020204" pitchFamily="34" charset="0"/>
            </a:rPr>
            <a:t>Aus- </a:t>
          </a:r>
          <a:r>
            <a:rPr lang="de-DE" dirty="0">
              <a:latin typeface="Arial" panose="020B0604020202020204" pitchFamily="34" charset="0"/>
              <a:cs typeface="Arial" panose="020B0604020202020204" pitchFamily="34" charset="0"/>
            </a:rPr>
            <a:t>und </a:t>
          </a:r>
          <a:r>
            <a:rPr lang="de-DE" dirty="0" smtClean="0">
              <a:latin typeface="Arial" panose="020B0604020202020204" pitchFamily="34" charset="0"/>
              <a:cs typeface="Arial" panose="020B0604020202020204" pitchFamily="34" charset="0"/>
            </a:rPr>
            <a:t>Eintragen zu Therapien/Ausgängen</a:t>
          </a:r>
          <a:endParaRPr lang="de-DE" dirty="0">
            <a:latin typeface="Arial" panose="020B0604020202020204" pitchFamily="34" charset="0"/>
            <a:cs typeface="Arial" panose="020B0604020202020204" pitchFamily="34" charset="0"/>
          </a:endParaRPr>
        </a:p>
      </dgm:t>
    </dgm:pt>
    <dgm:pt modelId="{51782217-A904-4770-90B9-0DAD2A85DF5B}" type="parTrans" cxnId="{757A9B26-E555-4BC5-B864-AFC10F8BF6C0}">
      <dgm:prSet/>
      <dgm:spPr/>
      <dgm:t>
        <a:bodyPr/>
        <a:lstStyle/>
        <a:p>
          <a:endParaRPr lang="de-DE"/>
        </a:p>
      </dgm:t>
    </dgm:pt>
    <dgm:pt modelId="{2EF1659A-5A97-43F6-ABDB-7A4A695C5CF7}" type="sibTrans" cxnId="{757A9B26-E555-4BC5-B864-AFC10F8BF6C0}">
      <dgm:prSet/>
      <dgm:spPr/>
      <dgm:t>
        <a:bodyPr/>
        <a:lstStyle/>
        <a:p>
          <a:endParaRPr lang="de-DE"/>
        </a:p>
      </dgm:t>
    </dgm:pt>
    <dgm:pt modelId="{A5FB5135-16AF-40D5-BE1A-8585BF94E903}">
      <dgm:prSet phldrT="[Text]"/>
      <dgm:spPr>
        <a:solidFill>
          <a:schemeClr val="bg1">
            <a:alpha val="90000"/>
          </a:schemeClr>
        </a:solidFill>
        <a:ln w="19050">
          <a:solidFill>
            <a:schemeClr val="tx1">
              <a:alpha val="90000"/>
            </a:schemeClr>
          </a:solidFill>
        </a:ln>
      </dgm:spPr>
      <dgm:t>
        <a:bodyPr/>
        <a:lstStyle/>
        <a:p>
          <a:r>
            <a:rPr lang="de-DE" dirty="0">
              <a:latin typeface="Arial" panose="020B0604020202020204" pitchFamily="34" charset="0"/>
              <a:cs typeface="Arial" panose="020B0604020202020204" pitchFamily="34" charset="0"/>
            </a:rPr>
            <a:t>Erst kurz vor Verlegung auf Zielstation indiziert</a:t>
          </a:r>
        </a:p>
      </dgm:t>
    </dgm:pt>
    <dgm:pt modelId="{6D104EC7-4918-4577-B1B4-25C37B3F3F1A}" type="parTrans" cxnId="{A56105FA-1AA8-4EF3-9972-301580D8D75E}">
      <dgm:prSet/>
      <dgm:spPr/>
      <dgm:t>
        <a:bodyPr/>
        <a:lstStyle/>
        <a:p>
          <a:endParaRPr lang="de-DE"/>
        </a:p>
      </dgm:t>
    </dgm:pt>
    <dgm:pt modelId="{95C947BA-EF10-4B64-90CA-F31A3126FAEE}" type="sibTrans" cxnId="{A56105FA-1AA8-4EF3-9972-301580D8D75E}">
      <dgm:prSet/>
      <dgm:spPr/>
      <dgm:t>
        <a:bodyPr/>
        <a:lstStyle/>
        <a:p>
          <a:endParaRPr lang="de-DE"/>
        </a:p>
      </dgm:t>
    </dgm:pt>
    <dgm:pt modelId="{E9328219-CD4A-4292-B00B-1E57104F3E8F}">
      <dgm:prSet phldrT="[Text]"/>
      <dgm:spPr>
        <a:solidFill>
          <a:schemeClr val="bg1">
            <a:alpha val="90000"/>
          </a:schemeClr>
        </a:solidFill>
        <a:ln w="19050">
          <a:solidFill>
            <a:schemeClr val="tx1">
              <a:alpha val="90000"/>
            </a:schemeClr>
          </a:solidFill>
        </a:ln>
      </dgm:spPr>
      <dgm:t>
        <a:bodyPr/>
        <a:lstStyle/>
        <a:p>
          <a:r>
            <a:rPr lang="de-DE" dirty="0">
              <a:latin typeface="Arial" panose="020B0604020202020204" pitchFamily="34" charset="0"/>
              <a:cs typeface="Arial" panose="020B0604020202020204" pitchFamily="34" charset="0"/>
            </a:rPr>
            <a:t>Bei guter Compliance Terrassenzeiten von Co-Therapie angeboten</a:t>
          </a:r>
        </a:p>
      </dgm:t>
    </dgm:pt>
    <dgm:pt modelId="{6898985A-01A1-4BE8-8A9B-DF9AEEE35778}" type="parTrans" cxnId="{7C50AF76-B182-4786-BD46-119316BFC2CD}">
      <dgm:prSet/>
      <dgm:spPr/>
      <dgm:t>
        <a:bodyPr/>
        <a:lstStyle/>
        <a:p>
          <a:endParaRPr lang="de-DE"/>
        </a:p>
      </dgm:t>
    </dgm:pt>
    <dgm:pt modelId="{244A7F1A-103B-409E-9322-22641FB1C1E3}" type="sibTrans" cxnId="{7C50AF76-B182-4786-BD46-119316BFC2CD}">
      <dgm:prSet/>
      <dgm:spPr/>
      <dgm:t>
        <a:bodyPr/>
        <a:lstStyle/>
        <a:p>
          <a:endParaRPr lang="de-DE"/>
        </a:p>
      </dgm:t>
    </dgm:pt>
    <dgm:pt modelId="{5A144BF0-7739-46C7-8EF6-98E1EFFFDFB4}">
      <dgm:prSet phldrT="[Text]"/>
      <dgm:spPr>
        <a:solidFill>
          <a:schemeClr val="bg1">
            <a:alpha val="90000"/>
          </a:schemeClr>
        </a:solidFill>
        <a:ln w="19050">
          <a:solidFill>
            <a:schemeClr val="tx1">
              <a:alpha val="90000"/>
            </a:schemeClr>
          </a:solidFill>
        </a:ln>
      </dgm:spPr>
      <dgm:t>
        <a:bodyPr/>
        <a:lstStyle/>
        <a:p>
          <a:r>
            <a:rPr lang="de-DE" u="sng" dirty="0">
              <a:latin typeface="Arial" panose="020B0604020202020204" pitchFamily="34" charset="0"/>
              <a:cs typeface="Arial" panose="020B0604020202020204" pitchFamily="34" charset="0"/>
            </a:rPr>
            <a:t>Stufe C</a:t>
          </a:r>
          <a:r>
            <a:rPr lang="de-DE" dirty="0">
              <a:latin typeface="Arial" panose="020B0604020202020204" pitchFamily="34" charset="0"/>
              <a:cs typeface="Arial" panose="020B0604020202020204" pitchFamily="34" charset="0"/>
            </a:rPr>
            <a:t>: </a:t>
          </a:r>
          <a:r>
            <a:rPr lang="de-DE" dirty="0" smtClean="0">
              <a:latin typeface="Arial" panose="020B0604020202020204" pitchFamily="34" charset="0"/>
              <a:cs typeface="Arial" panose="020B0604020202020204" pitchFamily="34" charset="0"/>
            </a:rPr>
            <a:t>flexible Zeitfenster</a:t>
          </a:r>
          <a:endParaRPr lang="de-DE" dirty="0">
            <a:latin typeface="Arial" panose="020B0604020202020204" pitchFamily="34" charset="0"/>
            <a:cs typeface="Arial" panose="020B0604020202020204" pitchFamily="34" charset="0"/>
          </a:endParaRPr>
        </a:p>
      </dgm:t>
    </dgm:pt>
    <dgm:pt modelId="{EC436DD4-275B-4326-99AD-A701E24D959C}" type="parTrans" cxnId="{46FF77B3-D7E3-4A62-972E-AE95F439E146}">
      <dgm:prSet/>
      <dgm:spPr/>
      <dgm:t>
        <a:bodyPr/>
        <a:lstStyle/>
        <a:p>
          <a:endParaRPr lang="de-DE"/>
        </a:p>
      </dgm:t>
    </dgm:pt>
    <dgm:pt modelId="{156AB38E-A0A4-42A5-8091-613BEB00E6CE}" type="sibTrans" cxnId="{46FF77B3-D7E3-4A62-972E-AE95F439E146}">
      <dgm:prSet/>
      <dgm:spPr/>
      <dgm:t>
        <a:bodyPr/>
        <a:lstStyle/>
        <a:p>
          <a:endParaRPr lang="de-DE"/>
        </a:p>
      </dgm:t>
    </dgm:pt>
    <dgm:pt modelId="{4ED70361-A435-4349-9A04-53BF977AD3DD}">
      <dgm:prSet phldrT="[Text]"/>
      <dgm:spPr>
        <a:solidFill>
          <a:schemeClr val="bg1">
            <a:alpha val="90000"/>
          </a:schemeClr>
        </a:solidFill>
        <a:ln w="19050">
          <a:solidFill>
            <a:schemeClr val="tx1">
              <a:alpha val="90000"/>
            </a:schemeClr>
          </a:solidFill>
        </a:ln>
      </dgm:spPr>
      <dgm:t>
        <a:bodyPr/>
        <a:lstStyle/>
        <a:p>
          <a:r>
            <a:rPr lang="de-DE" dirty="0">
              <a:latin typeface="Arial" panose="020B0604020202020204" pitchFamily="34" charset="0"/>
              <a:cs typeface="Arial" panose="020B0604020202020204" pitchFamily="34" charset="0"/>
            </a:rPr>
            <a:t>Nochmalige </a:t>
          </a:r>
          <a:r>
            <a:rPr lang="de-DE" dirty="0" err="1">
              <a:latin typeface="Arial" panose="020B0604020202020204" pitchFamily="34" charset="0"/>
              <a:cs typeface="Arial" panose="020B0604020202020204" pitchFamily="34" charset="0"/>
            </a:rPr>
            <a:t>Aktometermessung</a:t>
          </a:r>
          <a:r>
            <a:rPr lang="de-DE" dirty="0">
              <a:latin typeface="Arial" panose="020B0604020202020204" pitchFamily="34" charset="0"/>
              <a:cs typeface="Arial" panose="020B0604020202020204" pitchFamily="34" charset="0"/>
            </a:rPr>
            <a:t> </a:t>
          </a:r>
        </a:p>
      </dgm:t>
    </dgm:pt>
    <dgm:pt modelId="{3045A3DB-D23C-49AE-A9AD-83B105FF51DC}" type="parTrans" cxnId="{C08689C7-02CA-4032-B5FD-F70D004F8521}">
      <dgm:prSet/>
      <dgm:spPr/>
      <dgm:t>
        <a:bodyPr/>
        <a:lstStyle/>
        <a:p>
          <a:endParaRPr lang="de-DE"/>
        </a:p>
      </dgm:t>
    </dgm:pt>
    <dgm:pt modelId="{371059A9-6171-4209-BE36-2C2DB32129FF}" type="sibTrans" cxnId="{C08689C7-02CA-4032-B5FD-F70D004F8521}">
      <dgm:prSet/>
      <dgm:spPr/>
      <dgm:t>
        <a:bodyPr/>
        <a:lstStyle/>
        <a:p>
          <a:endParaRPr lang="de-DE"/>
        </a:p>
      </dgm:t>
    </dgm:pt>
    <dgm:pt modelId="{8DCDFF85-B0CE-4E55-AC1C-C51AFB47B37F}">
      <dgm:prSet phldrT="[Text]"/>
      <dgm:spPr>
        <a:solidFill>
          <a:schemeClr val="bg1">
            <a:alpha val="90000"/>
          </a:schemeClr>
        </a:solidFill>
        <a:ln w="19050">
          <a:solidFill>
            <a:schemeClr val="tx1">
              <a:alpha val="90000"/>
            </a:schemeClr>
          </a:solidFill>
        </a:ln>
      </dgm:spPr>
      <dgm:t>
        <a:bodyPr/>
        <a:lstStyle/>
        <a:p>
          <a:r>
            <a:rPr lang="de-DE" dirty="0" err="1" smtClean="0">
              <a:latin typeface="Arial" panose="020B0604020202020204" pitchFamily="34" charset="0"/>
              <a:cs typeface="Arial" panose="020B0604020202020204" pitchFamily="34" charset="0"/>
            </a:rPr>
            <a:t>Aktometermessung</a:t>
          </a:r>
          <a:endParaRPr lang="de-DE" b="1" dirty="0">
            <a:latin typeface="Arial" panose="020B0604020202020204" pitchFamily="34" charset="0"/>
            <a:cs typeface="Arial" panose="020B0604020202020204" pitchFamily="34" charset="0"/>
          </a:endParaRPr>
        </a:p>
      </dgm:t>
    </dgm:pt>
    <dgm:pt modelId="{54230422-07DC-4862-A8B2-F8E1E34E2AB3}" type="parTrans" cxnId="{62E2FD1B-87CD-47D9-AB34-BB908EE6BEE0}">
      <dgm:prSet/>
      <dgm:spPr/>
      <dgm:t>
        <a:bodyPr/>
        <a:lstStyle/>
        <a:p>
          <a:endParaRPr lang="de-DE"/>
        </a:p>
      </dgm:t>
    </dgm:pt>
    <dgm:pt modelId="{3E64E27A-B098-4028-83F0-51A9E75536BC}" type="sibTrans" cxnId="{62E2FD1B-87CD-47D9-AB34-BB908EE6BEE0}">
      <dgm:prSet/>
      <dgm:spPr/>
      <dgm:t>
        <a:bodyPr/>
        <a:lstStyle/>
        <a:p>
          <a:endParaRPr lang="de-DE"/>
        </a:p>
      </dgm:t>
    </dgm:pt>
    <dgm:pt modelId="{B6562957-44AA-484A-A3C1-93AF17656EF9}">
      <dgm:prSet phldrT="[Text]"/>
      <dgm:spPr>
        <a:solidFill>
          <a:schemeClr val="bg1">
            <a:alpha val="90000"/>
          </a:schemeClr>
        </a:solidFill>
        <a:ln w="19050">
          <a:solidFill>
            <a:schemeClr val="tx1">
              <a:alpha val="90000"/>
            </a:schemeClr>
          </a:solidFill>
        </a:ln>
      </dgm:spPr>
      <dgm:t>
        <a:bodyPr/>
        <a:lstStyle/>
        <a:p>
          <a:r>
            <a:rPr lang="de-DE" dirty="0">
              <a:latin typeface="Arial" panose="020B0604020202020204" pitchFamily="34" charset="0"/>
              <a:cs typeface="Arial" panose="020B0604020202020204" pitchFamily="34" charset="0"/>
            </a:rPr>
            <a:t>Bewegungsprotokoll durch Pat. führen lassen</a:t>
          </a:r>
        </a:p>
      </dgm:t>
    </dgm:pt>
    <dgm:pt modelId="{8FA4A1CE-B1CD-45F1-AA84-3115DB2B7AFA}" type="parTrans" cxnId="{39569DA0-A2C7-4072-AE4F-A6FB7C740982}">
      <dgm:prSet/>
      <dgm:spPr/>
      <dgm:t>
        <a:bodyPr/>
        <a:lstStyle/>
        <a:p>
          <a:endParaRPr lang="de-DE"/>
        </a:p>
      </dgm:t>
    </dgm:pt>
    <dgm:pt modelId="{A672E634-7A1C-461D-9733-89CCAD81EABC}" type="sibTrans" cxnId="{39569DA0-A2C7-4072-AE4F-A6FB7C740982}">
      <dgm:prSet/>
      <dgm:spPr/>
      <dgm:t>
        <a:bodyPr/>
        <a:lstStyle/>
        <a:p>
          <a:endParaRPr lang="de-DE"/>
        </a:p>
      </dgm:t>
    </dgm:pt>
    <dgm:pt modelId="{29F465E3-B6A8-4CC4-B918-431CA89DC7CD}">
      <dgm:prSet phldrT="[Text]"/>
      <dgm:spPr>
        <a:solidFill>
          <a:schemeClr val="bg1">
            <a:alpha val="90000"/>
          </a:schemeClr>
        </a:solidFill>
        <a:ln w="19050">
          <a:solidFill>
            <a:schemeClr val="tx1">
              <a:alpha val="90000"/>
            </a:schemeClr>
          </a:solidFill>
        </a:ln>
      </dgm:spPr>
      <dgm:t>
        <a:bodyPr/>
        <a:lstStyle/>
        <a:p>
          <a:r>
            <a:rPr lang="de-DE" dirty="0" smtClean="0">
              <a:latin typeface="Arial" panose="020B0604020202020204" pitchFamily="34" charset="0"/>
              <a:cs typeface="Arial" panose="020B0604020202020204" pitchFamily="34" charset="0"/>
            </a:rPr>
            <a:t>In den ersten 14 Tagen nach Aufnahme Stationsschutz</a:t>
          </a:r>
          <a:endParaRPr lang="de-DE" dirty="0">
            <a:latin typeface="Arial" panose="020B0604020202020204" pitchFamily="34" charset="0"/>
            <a:cs typeface="Arial" panose="020B0604020202020204" pitchFamily="34" charset="0"/>
          </a:endParaRPr>
        </a:p>
      </dgm:t>
    </dgm:pt>
    <dgm:pt modelId="{1E187F43-4196-40FD-AF64-9F6F9A9428CF}" type="parTrans" cxnId="{C651EA4B-A7D6-4E35-87B7-17141B9D91B8}">
      <dgm:prSet/>
      <dgm:spPr/>
      <dgm:t>
        <a:bodyPr/>
        <a:lstStyle/>
        <a:p>
          <a:endParaRPr lang="de-DE"/>
        </a:p>
      </dgm:t>
    </dgm:pt>
    <dgm:pt modelId="{5E370B19-AD3F-4106-9E73-B8510E12CE96}" type="sibTrans" cxnId="{C651EA4B-A7D6-4E35-87B7-17141B9D91B8}">
      <dgm:prSet/>
      <dgm:spPr/>
      <dgm:t>
        <a:bodyPr/>
        <a:lstStyle/>
        <a:p>
          <a:endParaRPr lang="de-DE"/>
        </a:p>
      </dgm:t>
    </dgm:pt>
    <dgm:pt modelId="{2CD75E44-4CE6-4A7B-882C-91B1BC8A19D7}" type="pres">
      <dgm:prSet presAssocID="{8AE7F8A5-8A1E-41CB-952D-14B122C24232}" presName="theList" presStyleCnt="0">
        <dgm:presLayoutVars>
          <dgm:dir/>
          <dgm:animLvl val="lvl"/>
          <dgm:resizeHandles val="exact"/>
        </dgm:presLayoutVars>
      </dgm:prSet>
      <dgm:spPr/>
      <dgm:t>
        <a:bodyPr/>
        <a:lstStyle/>
        <a:p>
          <a:endParaRPr lang="de-DE"/>
        </a:p>
      </dgm:t>
    </dgm:pt>
    <dgm:pt modelId="{4DD27A42-FEA5-4784-A0DC-C026320A9F6A}" type="pres">
      <dgm:prSet presAssocID="{E99FF003-E7DE-4686-87F9-9D7C4A835B51}" presName="compNode" presStyleCnt="0"/>
      <dgm:spPr/>
    </dgm:pt>
    <dgm:pt modelId="{0C10C7F6-5733-44E2-96CF-AD3E19615CD9}" type="pres">
      <dgm:prSet presAssocID="{E99FF003-E7DE-4686-87F9-9D7C4A835B51}" presName="noGeometry" presStyleCnt="0"/>
      <dgm:spPr/>
    </dgm:pt>
    <dgm:pt modelId="{3C0B811F-C36C-4395-A01B-B7DFBCDD42CD}" type="pres">
      <dgm:prSet presAssocID="{E99FF003-E7DE-4686-87F9-9D7C4A835B51}" presName="childTextVisible" presStyleLbl="bgAccFollowNode1" presStyleIdx="0" presStyleCnt="4">
        <dgm:presLayoutVars>
          <dgm:bulletEnabled val="1"/>
        </dgm:presLayoutVars>
      </dgm:prSet>
      <dgm:spPr/>
      <dgm:t>
        <a:bodyPr/>
        <a:lstStyle/>
        <a:p>
          <a:endParaRPr lang="de-DE"/>
        </a:p>
      </dgm:t>
    </dgm:pt>
    <dgm:pt modelId="{C621C6C9-E374-44E1-857D-B7BC1E6596E4}" type="pres">
      <dgm:prSet presAssocID="{E99FF003-E7DE-4686-87F9-9D7C4A835B51}" presName="childTextHidden" presStyleLbl="bgAccFollowNode1" presStyleIdx="0" presStyleCnt="4"/>
      <dgm:spPr/>
      <dgm:t>
        <a:bodyPr/>
        <a:lstStyle/>
        <a:p>
          <a:endParaRPr lang="de-DE"/>
        </a:p>
      </dgm:t>
    </dgm:pt>
    <dgm:pt modelId="{3F4CA5BF-1868-4C8C-B99B-D3E60C061DC8}" type="pres">
      <dgm:prSet presAssocID="{E99FF003-E7DE-4686-87F9-9D7C4A835B51}" presName="parentText" presStyleLbl="node1" presStyleIdx="0" presStyleCnt="4">
        <dgm:presLayoutVars>
          <dgm:chMax val="1"/>
          <dgm:bulletEnabled val="1"/>
        </dgm:presLayoutVars>
      </dgm:prSet>
      <dgm:spPr/>
      <dgm:t>
        <a:bodyPr/>
        <a:lstStyle/>
        <a:p>
          <a:endParaRPr lang="de-DE"/>
        </a:p>
      </dgm:t>
    </dgm:pt>
    <dgm:pt modelId="{15AD94FD-F133-4AB4-964D-7E38B8D1BA55}" type="pres">
      <dgm:prSet presAssocID="{E99FF003-E7DE-4686-87F9-9D7C4A835B51}" presName="aSpace" presStyleCnt="0"/>
      <dgm:spPr/>
    </dgm:pt>
    <dgm:pt modelId="{51067047-39A1-41DB-81D1-A885F8A6430B}" type="pres">
      <dgm:prSet presAssocID="{68D15C91-2144-481A-B5EB-CCCEFAB138F4}" presName="compNode" presStyleCnt="0"/>
      <dgm:spPr/>
    </dgm:pt>
    <dgm:pt modelId="{6CC8C7B5-A1CE-4A21-8F44-9A203D215A1A}" type="pres">
      <dgm:prSet presAssocID="{68D15C91-2144-481A-B5EB-CCCEFAB138F4}" presName="noGeometry" presStyleCnt="0"/>
      <dgm:spPr/>
    </dgm:pt>
    <dgm:pt modelId="{A1DC0DA6-4A74-4F21-8186-6F75B8F9E21D}" type="pres">
      <dgm:prSet presAssocID="{68D15C91-2144-481A-B5EB-CCCEFAB138F4}" presName="childTextVisible" presStyleLbl="bgAccFollowNode1" presStyleIdx="1" presStyleCnt="4" custLinFactNeighborX="-30624">
        <dgm:presLayoutVars>
          <dgm:bulletEnabled val="1"/>
        </dgm:presLayoutVars>
      </dgm:prSet>
      <dgm:spPr/>
      <dgm:t>
        <a:bodyPr/>
        <a:lstStyle/>
        <a:p>
          <a:endParaRPr lang="de-DE"/>
        </a:p>
      </dgm:t>
    </dgm:pt>
    <dgm:pt modelId="{CEF664E9-9A70-4808-A667-4D1E7F0D1429}" type="pres">
      <dgm:prSet presAssocID="{68D15C91-2144-481A-B5EB-CCCEFAB138F4}" presName="childTextHidden" presStyleLbl="bgAccFollowNode1" presStyleIdx="1" presStyleCnt="4"/>
      <dgm:spPr/>
      <dgm:t>
        <a:bodyPr/>
        <a:lstStyle/>
        <a:p>
          <a:endParaRPr lang="de-DE"/>
        </a:p>
      </dgm:t>
    </dgm:pt>
    <dgm:pt modelId="{B110B94D-476B-4F17-888A-3BAA7F6E88F7}" type="pres">
      <dgm:prSet presAssocID="{68D15C91-2144-481A-B5EB-CCCEFAB138F4}" presName="parentText" presStyleLbl="node1" presStyleIdx="1" presStyleCnt="4" custLinFactNeighborX="-67921">
        <dgm:presLayoutVars>
          <dgm:chMax val="1"/>
          <dgm:bulletEnabled val="1"/>
        </dgm:presLayoutVars>
      </dgm:prSet>
      <dgm:spPr/>
      <dgm:t>
        <a:bodyPr/>
        <a:lstStyle/>
        <a:p>
          <a:endParaRPr lang="de-DE"/>
        </a:p>
      </dgm:t>
    </dgm:pt>
    <dgm:pt modelId="{ED49090E-CC92-488A-ADCE-0E1CF38804AB}" type="pres">
      <dgm:prSet presAssocID="{68D15C91-2144-481A-B5EB-CCCEFAB138F4}" presName="aSpace" presStyleCnt="0"/>
      <dgm:spPr/>
    </dgm:pt>
    <dgm:pt modelId="{952D9EAF-AB8C-4F9A-8D55-56D3C60E1DD1}" type="pres">
      <dgm:prSet presAssocID="{FDF386D1-3F5E-4AC6-A5A5-F8F3B88EA112}" presName="compNode" presStyleCnt="0"/>
      <dgm:spPr/>
    </dgm:pt>
    <dgm:pt modelId="{26170AC0-BAD2-4529-82F8-50C3C93C605E}" type="pres">
      <dgm:prSet presAssocID="{FDF386D1-3F5E-4AC6-A5A5-F8F3B88EA112}" presName="noGeometry" presStyleCnt="0"/>
      <dgm:spPr/>
    </dgm:pt>
    <dgm:pt modelId="{2B997F7B-3F9F-4A51-A0D4-2F2749F83F28}" type="pres">
      <dgm:prSet presAssocID="{FDF386D1-3F5E-4AC6-A5A5-F8F3B88EA112}" presName="childTextVisible" presStyleLbl="bgAccFollowNode1" presStyleIdx="2" presStyleCnt="4" custLinFactNeighborX="-60956" custLinFactNeighborY="-1633">
        <dgm:presLayoutVars>
          <dgm:bulletEnabled val="1"/>
        </dgm:presLayoutVars>
      </dgm:prSet>
      <dgm:spPr/>
      <dgm:t>
        <a:bodyPr/>
        <a:lstStyle/>
        <a:p>
          <a:endParaRPr lang="de-DE"/>
        </a:p>
      </dgm:t>
    </dgm:pt>
    <dgm:pt modelId="{E9FE56E4-C6D7-48EF-A5CA-029B3DA98305}" type="pres">
      <dgm:prSet presAssocID="{FDF386D1-3F5E-4AC6-A5A5-F8F3B88EA112}" presName="childTextHidden" presStyleLbl="bgAccFollowNode1" presStyleIdx="2" presStyleCnt="4"/>
      <dgm:spPr/>
      <dgm:t>
        <a:bodyPr/>
        <a:lstStyle/>
        <a:p>
          <a:endParaRPr lang="de-DE"/>
        </a:p>
      </dgm:t>
    </dgm:pt>
    <dgm:pt modelId="{3E4DCA3F-6E11-4AF2-A230-FABAC354D0F3}" type="pres">
      <dgm:prSet presAssocID="{FDF386D1-3F5E-4AC6-A5A5-F8F3B88EA112}" presName="parentText" presStyleLbl="node1" presStyleIdx="2" presStyleCnt="4" custLinFactX="-24551" custLinFactNeighborX="-100000" custLinFactNeighborY="-4540">
        <dgm:presLayoutVars>
          <dgm:chMax val="1"/>
          <dgm:bulletEnabled val="1"/>
        </dgm:presLayoutVars>
      </dgm:prSet>
      <dgm:spPr/>
      <dgm:t>
        <a:bodyPr/>
        <a:lstStyle/>
        <a:p>
          <a:endParaRPr lang="de-DE"/>
        </a:p>
      </dgm:t>
    </dgm:pt>
    <dgm:pt modelId="{1844F42B-8139-418E-8F10-458499CF98F9}" type="pres">
      <dgm:prSet presAssocID="{FDF386D1-3F5E-4AC6-A5A5-F8F3B88EA112}" presName="aSpace" presStyleCnt="0"/>
      <dgm:spPr/>
    </dgm:pt>
    <dgm:pt modelId="{48011FA9-7176-439B-81F9-88509B29C139}" type="pres">
      <dgm:prSet presAssocID="{CFE650DF-0766-422F-868F-9304F0D0DD94}" presName="compNode" presStyleCnt="0"/>
      <dgm:spPr/>
    </dgm:pt>
    <dgm:pt modelId="{3F694821-1336-4803-B409-DA5E54694AB3}" type="pres">
      <dgm:prSet presAssocID="{CFE650DF-0766-422F-868F-9304F0D0DD94}" presName="noGeometry" presStyleCnt="0"/>
      <dgm:spPr/>
    </dgm:pt>
    <dgm:pt modelId="{60AE3707-A2A8-42C5-8645-B21AFBDD57A1}" type="pres">
      <dgm:prSet presAssocID="{CFE650DF-0766-422F-868F-9304F0D0DD94}" presName="childTextVisible" presStyleLbl="bgAccFollowNode1" presStyleIdx="3" presStyleCnt="4" custLinFactNeighborX="-90925" custLinFactNeighborY="-1057">
        <dgm:presLayoutVars>
          <dgm:bulletEnabled val="1"/>
        </dgm:presLayoutVars>
      </dgm:prSet>
      <dgm:spPr/>
      <dgm:t>
        <a:bodyPr/>
        <a:lstStyle/>
        <a:p>
          <a:endParaRPr lang="de-DE"/>
        </a:p>
      </dgm:t>
    </dgm:pt>
    <dgm:pt modelId="{46591346-7FB8-49A6-8947-BDA165D30A5C}" type="pres">
      <dgm:prSet presAssocID="{CFE650DF-0766-422F-868F-9304F0D0DD94}" presName="childTextHidden" presStyleLbl="bgAccFollowNode1" presStyleIdx="3" presStyleCnt="4"/>
      <dgm:spPr/>
      <dgm:t>
        <a:bodyPr/>
        <a:lstStyle/>
        <a:p>
          <a:endParaRPr lang="de-DE"/>
        </a:p>
      </dgm:t>
    </dgm:pt>
    <dgm:pt modelId="{F0AAE3CF-0B5E-47CB-86FB-405328284F6F}" type="pres">
      <dgm:prSet presAssocID="{CFE650DF-0766-422F-868F-9304F0D0DD94}" presName="parentText" presStyleLbl="node1" presStyleIdx="3" presStyleCnt="4" custLinFactX="-83856" custLinFactNeighborX="-100000" custLinFactNeighborY="-2410">
        <dgm:presLayoutVars>
          <dgm:chMax val="1"/>
          <dgm:bulletEnabled val="1"/>
        </dgm:presLayoutVars>
      </dgm:prSet>
      <dgm:spPr/>
      <dgm:t>
        <a:bodyPr/>
        <a:lstStyle/>
        <a:p>
          <a:endParaRPr lang="de-DE"/>
        </a:p>
      </dgm:t>
    </dgm:pt>
  </dgm:ptLst>
  <dgm:cxnLst>
    <dgm:cxn modelId="{C940D831-C7D8-4032-91C3-F04A28F5CBC2}" type="presOf" srcId="{8DCDFF85-B0CE-4E55-AC1C-C51AFB47B37F}" destId="{A1DC0DA6-4A74-4F21-8186-6F75B8F9E21D}" srcOrd="0" destOrd="0" presId="urn:microsoft.com/office/officeart/2005/8/layout/hProcess6"/>
    <dgm:cxn modelId="{525DBB4A-C3D4-4BBA-9715-50F013888472}" type="presOf" srcId="{5A144BF0-7739-46C7-8EF6-98E1EFFFDFB4}" destId="{A1DC0DA6-4A74-4F21-8186-6F75B8F9E21D}" srcOrd="0" destOrd="3" presId="urn:microsoft.com/office/officeart/2005/8/layout/hProcess6"/>
    <dgm:cxn modelId="{B60C9A5F-F5D8-4B03-81F7-81DB7223FC01}" type="presOf" srcId="{10B8B928-DA3E-45CF-943C-B4C7BDA7141F}" destId="{46591346-7FB8-49A6-8947-BDA165D30A5C}" srcOrd="1" destOrd="3" presId="urn:microsoft.com/office/officeart/2005/8/layout/hProcess6"/>
    <dgm:cxn modelId="{7177530F-B471-49CD-9AE6-9F5CF806DE55}" type="presOf" srcId="{E9328219-CD4A-4292-B00B-1E57104F3E8F}" destId="{C621C6C9-E374-44E1-857D-B7BC1E6596E4}" srcOrd="1" destOrd="2" presId="urn:microsoft.com/office/officeart/2005/8/layout/hProcess6"/>
    <dgm:cxn modelId="{5C0A4FFA-B4B4-4DC5-88AA-E838A0462494}" type="presOf" srcId="{4ED70361-A435-4349-9A04-53BF977AD3DD}" destId="{E9FE56E4-C6D7-48EF-A5CA-029B3DA98305}" srcOrd="1" destOrd="2" presId="urn:microsoft.com/office/officeart/2005/8/layout/hProcess6"/>
    <dgm:cxn modelId="{75ACE81D-F13A-46EC-9F91-DD4F29CCA9CA}" type="presOf" srcId="{CC68C662-B5D4-417B-8F35-BCF200C3F9A9}" destId="{CEF664E9-9A70-4808-A667-4D1E7F0D1429}" srcOrd="1" destOrd="2" presId="urn:microsoft.com/office/officeart/2005/8/layout/hProcess6"/>
    <dgm:cxn modelId="{BF153C51-C2D4-4763-97D9-0DD4D693F872}" type="presOf" srcId="{94E2E652-2F5B-4CD4-B3CA-E11C06EE6FA5}" destId="{3C0B811F-C36C-4395-A01B-B7DFBCDD42CD}" srcOrd="0" destOrd="1" presId="urn:microsoft.com/office/officeart/2005/8/layout/hProcess6"/>
    <dgm:cxn modelId="{3EB43FFD-2789-477E-86F1-B728964CFE6B}" type="presOf" srcId="{68D15C91-2144-481A-B5EB-CCCEFAB138F4}" destId="{B110B94D-476B-4F17-888A-3BAA7F6E88F7}" srcOrd="0" destOrd="0" presId="urn:microsoft.com/office/officeart/2005/8/layout/hProcess6"/>
    <dgm:cxn modelId="{A64917F8-D739-43CF-8CCA-9084AF05914C}" srcId="{E99FF003-E7DE-4686-87F9-9D7C4A835B51}" destId="{94E2E652-2F5B-4CD4-B3CA-E11C06EE6FA5}" srcOrd="1" destOrd="0" parTransId="{6EC6D927-EB47-44A8-A57D-34D1DADFAD4D}" sibTransId="{3BFAA79F-92EA-4CA7-9A6F-25CBF3C2AF73}"/>
    <dgm:cxn modelId="{46FF77B3-D7E3-4A62-972E-AE95F439E146}" srcId="{68D15C91-2144-481A-B5EB-CCCEFAB138F4}" destId="{5A144BF0-7739-46C7-8EF6-98E1EFFFDFB4}" srcOrd="3" destOrd="0" parTransId="{EC436DD4-275B-4326-99AD-A701E24D959C}" sibTransId="{156AB38E-A0A4-42A5-8091-613BEB00E6CE}"/>
    <dgm:cxn modelId="{66D7DE38-6203-4730-A2CA-190BD3B1C699}" type="presOf" srcId="{F564174D-2FA1-4A0A-A44F-8C781C3B4FE8}" destId="{60AE3707-A2A8-42C5-8645-B21AFBDD57A1}" srcOrd="0" destOrd="1" presId="urn:microsoft.com/office/officeart/2005/8/layout/hProcess6"/>
    <dgm:cxn modelId="{978D25D3-9890-47C9-A453-12AE17BEA5E8}" type="presOf" srcId="{8DCDFF85-B0CE-4E55-AC1C-C51AFB47B37F}" destId="{CEF664E9-9A70-4808-A667-4D1E7F0D1429}" srcOrd="1" destOrd="0" presId="urn:microsoft.com/office/officeart/2005/8/layout/hProcess6"/>
    <dgm:cxn modelId="{F9EB6635-414D-4863-AB7F-D8022950A5DC}" type="presOf" srcId="{B6562957-44AA-484A-A3C1-93AF17656EF9}" destId="{60AE3707-A2A8-42C5-8645-B21AFBDD57A1}" srcOrd="0" destOrd="0" presId="urn:microsoft.com/office/officeart/2005/8/layout/hProcess6"/>
    <dgm:cxn modelId="{D68DA4F0-8035-43CC-B305-50ADCE828373}" srcId="{68D15C91-2144-481A-B5EB-CCCEFAB138F4}" destId="{372DA613-BAD7-416B-ABD2-E839E3E62F0C}" srcOrd="1" destOrd="0" parTransId="{AD73E369-28CA-4301-8A77-A7CF48F94447}" sibTransId="{1F7442D8-111D-4FF3-B142-A25AEB67CEE2}"/>
    <dgm:cxn modelId="{BE9FFFB2-481A-4712-AE7E-38CA174E9493}" type="presOf" srcId="{6748A07D-3175-49D6-83E4-A53DBC59531B}" destId="{3C0B811F-C36C-4395-A01B-B7DFBCDD42CD}" srcOrd="0" destOrd="0" presId="urn:microsoft.com/office/officeart/2005/8/layout/hProcess6"/>
    <dgm:cxn modelId="{A64A5B1B-D978-4FA7-8D25-B1BC44FC6E10}" type="presOf" srcId="{6748A07D-3175-49D6-83E4-A53DBC59531B}" destId="{C621C6C9-E374-44E1-857D-B7BC1E6596E4}" srcOrd="1" destOrd="0" presId="urn:microsoft.com/office/officeart/2005/8/layout/hProcess6"/>
    <dgm:cxn modelId="{D7CADD5E-04E0-444B-9B88-6D10CBE4050A}" srcId="{8AE7F8A5-8A1E-41CB-952D-14B122C24232}" destId="{FDF386D1-3F5E-4AC6-A5A5-F8F3B88EA112}" srcOrd="2" destOrd="0" parTransId="{BED5C1ED-5E80-4845-B2CF-C29564CB7ABB}" sibTransId="{13265C1C-A850-464B-AA43-1E2BD15BB249}"/>
    <dgm:cxn modelId="{A6B71915-DA8B-42B2-8CDB-1F079EDEA503}" type="presOf" srcId="{5A144BF0-7739-46C7-8EF6-98E1EFFFDFB4}" destId="{CEF664E9-9A70-4808-A667-4D1E7F0D1429}" srcOrd="1" destOrd="3" presId="urn:microsoft.com/office/officeart/2005/8/layout/hProcess6"/>
    <dgm:cxn modelId="{3098EE15-F498-45CB-94C1-B61994805E00}" type="presOf" srcId="{A5FB5135-16AF-40D5-BE1A-8585BF94E903}" destId="{46591346-7FB8-49A6-8947-BDA165D30A5C}" srcOrd="1" destOrd="2" presId="urn:microsoft.com/office/officeart/2005/8/layout/hProcess6"/>
    <dgm:cxn modelId="{C59256A7-8275-48C7-BA30-C4C771284431}" type="presOf" srcId="{372DA613-BAD7-416B-ABD2-E839E3E62F0C}" destId="{CEF664E9-9A70-4808-A667-4D1E7F0D1429}" srcOrd="1" destOrd="1" presId="urn:microsoft.com/office/officeart/2005/8/layout/hProcess6"/>
    <dgm:cxn modelId="{A56105FA-1AA8-4EF3-9972-301580D8D75E}" srcId="{CFE650DF-0766-422F-868F-9304F0D0DD94}" destId="{A5FB5135-16AF-40D5-BE1A-8585BF94E903}" srcOrd="2" destOrd="0" parTransId="{6D104EC7-4918-4577-B1B4-25C37B3F3F1A}" sibTransId="{95C947BA-EF10-4B64-90CA-F31A3126FAEE}"/>
    <dgm:cxn modelId="{C651EA4B-A7D6-4E35-87B7-17141B9D91B8}" srcId="{E99FF003-E7DE-4686-87F9-9D7C4A835B51}" destId="{29F465E3-B6A8-4CC4-B918-431CA89DC7CD}" srcOrd="3" destOrd="0" parTransId="{1E187F43-4196-40FD-AF64-9F6F9A9428CF}" sibTransId="{5E370B19-AD3F-4106-9E73-B8510E12CE96}"/>
    <dgm:cxn modelId="{2335968D-144D-49BF-AA99-92C0CF9CE676}" type="presOf" srcId="{E9328219-CD4A-4292-B00B-1E57104F3E8F}" destId="{3C0B811F-C36C-4395-A01B-B7DFBCDD42CD}" srcOrd="0" destOrd="2" presId="urn:microsoft.com/office/officeart/2005/8/layout/hProcess6"/>
    <dgm:cxn modelId="{FA57F435-3158-4BC3-B97C-365A2DEFE309}" srcId="{CFE650DF-0766-422F-868F-9304F0D0DD94}" destId="{F564174D-2FA1-4A0A-A44F-8C781C3B4FE8}" srcOrd="1" destOrd="0" parTransId="{A14230DB-7087-42F0-966E-DE4EFD833F71}" sibTransId="{5B18A3B1-CAA4-4847-8AAE-9541B0831EDB}"/>
    <dgm:cxn modelId="{39569DA0-A2C7-4072-AE4F-A6FB7C740982}" srcId="{CFE650DF-0766-422F-868F-9304F0D0DD94}" destId="{B6562957-44AA-484A-A3C1-93AF17656EF9}" srcOrd="0" destOrd="0" parTransId="{8FA4A1CE-B1CD-45F1-AA84-3115DB2B7AFA}" sibTransId="{A672E634-7A1C-461D-9733-89CCAD81EABC}"/>
    <dgm:cxn modelId="{19E5861A-7A41-4783-A7E1-C34A65F77540}" type="presOf" srcId="{FCBBBA17-7932-4E7F-8002-816BEA73F923}" destId="{E9FE56E4-C6D7-48EF-A5CA-029B3DA98305}" srcOrd="1" destOrd="1" presId="urn:microsoft.com/office/officeart/2005/8/layout/hProcess6"/>
    <dgm:cxn modelId="{C15E64E4-8961-4520-952F-98D9E5DF8741}" type="presOf" srcId="{B6562957-44AA-484A-A3C1-93AF17656EF9}" destId="{46591346-7FB8-49A6-8947-BDA165D30A5C}" srcOrd="1" destOrd="0" presId="urn:microsoft.com/office/officeart/2005/8/layout/hProcess6"/>
    <dgm:cxn modelId="{6ED45DB2-AE65-4211-BB20-9E0A3E8CB44F}" type="presOf" srcId="{E99FF003-E7DE-4686-87F9-9D7C4A835B51}" destId="{3F4CA5BF-1868-4C8C-B99B-D3E60C061DC8}" srcOrd="0" destOrd="0" presId="urn:microsoft.com/office/officeart/2005/8/layout/hProcess6"/>
    <dgm:cxn modelId="{496C9384-8E0F-4859-A2F2-4A680A4747F4}" type="presOf" srcId="{4ED70361-A435-4349-9A04-53BF977AD3DD}" destId="{2B997F7B-3F9F-4A51-A0D4-2F2749F83F28}" srcOrd="0" destOrd="2" presId="urn:microsoft.com/office/officeart/2005/8/layout/hProcess6"/>
    <dgm:cxn modelId="{A5D4C9B3-824D-486B-813B-AA6AD4B8D38B}" type="presOf" srcId="{4A17D767-4201-4B68-93A5-91BCB616905A}" destId="{A1DC0DA6-4A74-4F21-8186-6F75B8F9E21D}" srcOrd="0" destOrd="4" presId="urn:microsoft.com/office/officeart/2005/8/layout/hProcess6"/>
    <dgm:cxn modelId="{CD7F9066-A71D-4F06-A76B-C1E75AD4F2FE}" type="presOf" srcId="{4A17D767-4201-4B68-93A5-91BCB616905A}" destId="{CEF664E9-9A70-4808-A667-4D1E7F0D1429}" srcOrd="1" destOrd="4" presId="urn:microsoft.com/office/officeart/2005/8/layout/hProcess6"/>
    <dgm:cxn modelId="{B1F059E8-AE91-4F8D-A81B-973F9CA6A343}" srcId="{FDF386D1-3F5E-4AC6-A5A5-F8F3B88EA112}" destId="{73A0385C-4101-403D-8090-499599E18CFE}" srcOrd="0" destOrd="0" parTransId="{6FDE9BE8-F1F0-42B3-9720-35BBCFD40698}" sibTransId="{577A2BFF-5806-4BE6-81AA-E96A533F6DA2}"/>
    <dgm:cxn modelId="{1D1A7142-FFBE-4746-99F5-0319D9E68C22}" type="presOf" srcId="{FCBBBA17-7932-4E7F-8002-816BEA73F923}" destId="{2B997F7B-3F9F-4A51-A0D4-2F2749F83F28}" srcOrd="0" destOrd="1" presId="urn:microsoft.com/office/officeart/2005/8/layout/hProcess6"/>
    <dgm:cxn modelId="{78FB7661-529B-4652-BA9B-CF1604042D62}" type="presOf" srcId="{29F465E3-B6A8-4CC4-B918-431CA89DC7CD}" destId="{3C0B811F-C36C-4395-A01B-B7DFBCDD42CD}" srcOrd="0" destOrd="3" presId="urn:microsoft.com/office/officeart/2005/8/layout/hProcess6"/>
    <dgm:cxn modelId="{60FB4FE2-F554-456D-B28A-D5B587CF235F}" type="presOf" srcId="{F564174D-2FA1-4A0A-A44F-8C781C3B4FE8}" destId="{46591346-7FB8-49A6-8947-BDA165D30A5C}" srcOrd="1" destOrd="1" presId="urn:microsoft.com/office/officeart/2005/8/layout/hProcess6"/>
    <dgm:cxn modelId="{3AA24990-9658-4115-8870-B39F103A86D9}" srcId="{FDF386D1-3F5E-4AC6-A5A5-F8F3B88EA112}" destId="{FCBBBA17-7932-4E7F-8002-816BEA73F923}" srcOrd="1" destOrd="0" parTransId="{426336E4-C902-4377-9749-FFD3E9F94369}" sibTransId="{643735D4-E08D-40A5-9B50-8A552B2898E6}"/>
    <dgm:cxn modelId="{1B127E1E-663B-4FCA-A9D7-44AAC71A601A}" type="presOf" srcId="{29F465E3-B6A8-4CC4-B918-431CA89DC7CD}" destId="{C621C6C9-E374-44E1-857D-B7BC1E6596E4}" srcOrd="1" destOrd="3" presId="urn:microsoft.com/office/officeart/2005/8/layout/hProcess6"/>
    <dgm:cxn modelId="{757A9B26-E555-4BC5-B864-AFC10F8BF6C0}" srcId="{68D15C91-2144-481A-B5EB-CCCEFAB138F4}" destId="{4A17D767-4201-4B68-93A5-91BCB616905A}" srcOrd="4" destOrd="0" parTransId="{51782217-A904-4770-90B9-0DAD2A85DF5B}" sibTransId="{2EF1659A-5A97-43F6-ABDB-7A4A695C5CF7}"/>
    <dgm:cxn modelId="{7C50AF76-B182-4786-BD46-119316BFC2CD}" srcId="{E99FF003-E7DE-4686-87F9-9D7C4A835B51}" destId="{E9328219-CD4A-4292-B00B-1E57104F3E8F}" srcOrd="2" destOrd="0" parTransId="{6898985A-01A1-4BE8-8A9B-DF9AEEE35778}" sibTransId="{244A7F1A-103B-409E-9322-22641FB1C1E3}"/>
    <dgm:cxn modelId="{62E2FD1B-87CD-47D9-AB34-BB908EE6BEE0}" srcId="{68D15C91-2144-481A-B5EB-CCCEFAB138F4}" destId="{8DCDFF85-B0CE-4E55-AC1C-C51AFB47B37F}" srcOrd="0" destOrd="0" parTransId="{54230422-07DC-4862-A8B2-F8E1E34E2AB3}" sibTransId="{3E64E27A-B098-4028-83F0-51A9E75536BC}"/>
    <dgm:cxn modelId="{8B973954-A497-46F7-A650-93289FA0B207}" srcId="{8AE7F8A5-8A1E-41CB-952D-14B122C24232}" destId="{CFE650DF-0766-422F-868F-9304F0D0DD94}" srcOrd="3" destOrd="0" parTransId="{8F362CDC-6B4F-4B2D-8B35-36A55B30F18C}" sibTransId="{94F3955C-DF19-4261-8798-C19F57CF9DCF}"/>
    <dgm:cxn modelId="{C08689C7-02CA-4032-B5FD-F70D004F8521}" srcId="{FDF386D1-3F5E-4AC6-A5A5-F8F3B88EA112}" destId="{4ED70361-A435-4349-9A04-53BF977AD3DD}" srcOrd="2" destOrd="0" parTransId="{3045A3DB-D23C-49AE-A9AD-83B105FF51DC}" sibTransId="{371059A9-6171-4209-BE36-2C2DB32129FF}"/>
    <dgm:cxn modelId="{65919DE1-CB00-4C6A-8448-894163EB6B0A}" type="presOf" srcId="{A5FB5135-16AF-40D5-BE1A-8585BF94E903}" destId="{60AE3707-A2A8-42C5-8645-B21AFBDD57A1}" srcOrd="0" destOrd="2" presId="urn:microsoft.com/office/officeart/2005/8/layout/hProcess6"/>
    <dgm:cxn modelId="{DB350F70-2D37-4BBB-97A5-CD1D08DC4BF5}" type="presOf" srcId="{73A0385C-4101-403D-8090-499599E18CFE}" destId="{2B997F7B-3F9F-4A51-A0D4-2F2749F83F28}" srcOrd="0" destOrd="0" presId="urn:microsoft.com/office/officeart/2005/8/layout/hProcess6"/>
    <dgm:cxn modelId="{190A77CC-9B69-437A-B489-98C0CA7D53A0}" type="presOf" srcId="{FDF386D1-3F5E-4AC6-A5A5-F8F3B88EA112}" destId="{3E4DCA3F-6E11-4AF2-A230-FABAC354D0F3}" srcOrd="0" destOrd="0" presId="urn:microsoft.com/office/officeart/2005/8/layout/hProcess6"/>
    <dgm:cxn modelId="{8441C039-10A0-4F81-842D-050B1B14373B}" type="presOf" srcId="{8AE7F8A5-8A1E-41CB-952D-14B122C24232}" destId="{2CD75E44-4CE6-4A7B-882C-91B1BC8A19D7}" srcOrd="0" destOrd="0" presId="urn:microsoft.com/office/officeart/2005/8/layout/hProcess6"/>
    <dgm:cxn modelId="{5CE043C0-F0AC-4EE5-8F96-09346B0D31AE}" type="presOf" srcId="{372DA613-BAD7-416B-ABD2-E839E3E62F0C}" destId="{A1DC0DA6-4A74-4F21-8186-6F75B8F9E21D}" srcOrd="0" destOrd="1" presId="urn:microsoft.com/office/officeart/2005/8/layout/hProcess6"/>
    <dgm:cxn modelId="{E462BD18-D4E4-4CD7-8283-8200F0F250E6}" srcId="{CFE650DF-0766-422F-868F-9304F0D0DD94}" destId="{10B8B928-DA3E-45CF-943C-B4C7BDA7141F}" srcOrd="3" destOrd="0" parTransId="{DA1EB492-69F3-42F1-89D8-68C90B947923}" sibTransId="{3945D2AE-96C4-479E-8B75-5645A8382585}"/>
    <dgm:cxn modelId="{447B6ECF-4ABC-4A6B-BDEC-699E6584A788}" srcId="{68D15C91-2144-481A-B5EB-CCCEFAB138F4}" destId="{CC68C662-B5D4-417B-8F35-BCF200C3F9A9}" srcOrd="2" destOrd="0" parTransId="{304E9DDF-D3FD-4773-876B-2DD3C158608F}" sibTransId="{BD9718DB-4BB2-4C2B-9679-234C54F4EA0C}"/>
    <dgm:cxn modelId="{8044C485-FF8D-43D3-B76D-A7D81B8E0C9D}" srcId="{8AE7F8A5-8A1E-41CB-952D-14B122C24232}" destId="{E99FF003-E7DE-4686-87F9-9D7C4A835B51}" srcOrd="0" destOrd="0" parTransId="{49D9463D-02DC-4233-B4C0-B3769A456E65}" sibTransId="{2DFF7E23-7764-4695-9B27-675190F4D5E0}"/>
    <dgm:cxn modelId="{E746A220-7A75-494D-9FA6-CDE865CE9E70}" type="presOf" srcId="{CC68C662-B5D4-417B-8F35-BCF200C3F9A9}" destId="{A1DC0DA6-4A74-4F21-8186-6F75B8F9E21D}" srcOrd="0" destOrd="2" presId="urn:microsoft.com/office/officeart/2005/8/layout/hProcess6"/>
    <dgm:cxn modelId="{22ADBC08-87B0-4102-A30A-F2FCC09CDBD1}" type="presOf" srcId="{94E2E652-2F5B-4CD4-B3CA-E11C06EE6FA5}" destId="{C621C6C9-E374-44E1-857D-B7BC1E6596E4}" srcOrd="1" destOrd="1" presId="urn:microsoft.com/office/officeart/2005/8/layout/hProcess6"/>
    <dgm:cxn modelId="{3FC4C747-85E2-47D3-A411-BC0FCDA61EC8}" type="presOf" srcId="{CFE650DF-0766-422F-868F-9304F0D0DD94}" destId="{F0AAE3CF-0B5E-47CB-86FB-405328284F6F}" srcOrd="0" destOrd="0" presId="urn:microsoft.com/office/officeart/2005/8/layout/hProcess6"/>
    <dgm:cxn modelId="{1554AEE9-57F4-4527-B995-3692E50A9B2F}" srcId="{8AE7F8A5-8A1E-41CB-952D-14B122C24232}" destId="{68D15C91-2144-481A-B5EB-CCCEFAB138F4}" srcOrd="1" destOrd="0" parTransId="{03EC7F5E-331C-4206-B598-3BA3F5885C81}" sibTransId="{F56A5EE0-561C-40A6-8B1C-A868C50E22B1}"/>
    <dgm:cxn modelId="{A613D344-60E6-47B2-8BEC-DFD0B9BFF3FD}" type="presOf" srcId="{73A0385C-4101-403D-8090-499599E18CFE}" destId="{E9FE56E4-C6D7-48EF-A5CA-029B3DA98305}" srcOrd="1" destOrd="0" presId="urn:microsoft.com/office/officeart/2005/8/layout/hProcess6"/>
    <dgm:cxn modelId="{B67646F7-0E13-4CEE-A221-3529C0E6E62D}" srcId="{E99FF003-E7DE-4686-87F9-9D7C4A835B51}" destId="{6748A07D-3175-49D6-83E4-A53DBC59531B}" srcOrd="0" destOrd="0" parTransId="{D7A457CB-0F86-4E76-9D7B-9FD4048E95A6}" sibTransId="{5ADB0E82-5E93-4A76-A327-71B21D4E7426}"/>
    <dgm:cxn modelId="{0A87E815-7D6A-49D4-8355-8E5A22F0B4D5}" type="presOf" srcId="{10B8B928-DA3E-45CF-943C-B4C7BDA7141F}" destId="{60AE3707-A2A8-42C5-8645-B21AFBDD57A1}" srcOrd="0" destOrd="3" presId="urn:microsoft.com/office/officeart/2005/8/layout/hProcess6"/>
    <dgm:cxn modelId="{75A23AFA-E0FA-4D0B-9386-A39C25076B33}" type="presParOf" srcId="{2CD75E44-4CE6-4A7B-882C-91B1BC8A19D7}" destId="{4DD27A42-FEA5-4784-A0DC-C026320A9F6A}" srcOrd="0" destOrd="0" presId="urn:microsoft.com/office/officeart/2005/8/layout/hProcess6"/>
    <dgm:cxn modelId="{420AA143-179C-487B-9408-443B2C4D6806}" type="presParOf" srcId="{4DD27A42-FEA5-4784-A0DC-C026320A9F6A}" destId="{0C10C7F6-5733-44E2-96CF-AD3E19615CD9}" srcOrd="0" destOrd="0" presId="urn:microsoft.com/office/officeart/2005/8/layout/hProcess6"/>
    <dgm:cxn modelId="{AC69E0FC-5423-406A-A96C-D14876D769B6}" type="presParOf" srcId="{4DD27A42-FEA5-4784-A0DC-C026320A9F6A}" destId="{3C0B811F-C36C-4395-A01B-B7DFBCDD42CD}" srcOrd="1" destOrd="0" presId="urn:microsoft.com/office/officeart/2005/8/layout/hProcess6"/>
    <dgm:cxn modelId="{3F5C14EE-93E0-43C5-A416-1961616282EB}" type="presParOf" srcId="{4DD27A42-FEA5-4784-A0DC-C026320A9F6A}" destId="{C621C6C9-E374-44E1-857D-B7BC1E6596E4}" srcOrd="2" destOrd="0" presId="urn:microsoft.com/office/officeart/2005/8/layout/hProcess6"/>
    <dgm:cxn modelId="{8D323533-5425-478B-86FC-D7B6080D8345}" type="presParOf" srcId="{4DD27A42-FEA5-4784-A0DC-C026320A9F6A}" destId="{3F4CA5BF-1868-4C8C-B99B-D3E60C061DC8}" srcOrd="3" destOrd="0" presId="urn:microsoft.com/office/officeart/2005/8/layout/hProcess6"/>
    <dgm:cxn modelId="{F9ED0E3A-7B6D-4B59-900C-729A73A6FA9F}" type="presParOf" srcId="{2CD75E44-4CE6-4A7B-882C-91B1BC8A19D7}" destId="{15AD94FD-F133-4AB4-964D-7E38B8D1BA55}" srcOrd="1" destOrd="0" presId="urn:microsoft.com/office/officeart/2005/8/layout/hProcess6"/>
    <dgm:cxn modelId="{C1A82C0A-1A56-4A27-8986-25A09B0E54DF}" type="presParOf" srcId="{2CD75E44-4CE6-4A7B-882C-91B1BC8A19D7}" destId="{51067047-39A1-41DB-81D1-A885F8A6430B}" srcOrd="2" destOrd="0" presId="urn:microsoft.com/office/officeart/2005/8/layout/hProcess6"/>
    <dgm:cxn modelId="{B66849EF-C61A-40C2-9E21-EA60CAFF0F54}" type="presParOf" srcId="{51067047-39A1-41DB-81D1-A885F8A6430B}" destId="{6CC8C7B5-A1CE-4A21-8F44-9A203D215A1A}" srcOrd="0" destOrd="0" presId="urn:microsoft.com/office/officeart/2005/8/layout/hProcess6"/>
    <dgm:cxn modelId="{AF7C65B9-5BCB-46AE-903C-475D61333CB5}" type="presParOf" srcId="{51067047-39A1-41DB-81D1-A885F8A6430B}" destId="{A1DC0DA6-4A74-4F21-8186-6F75B8F9E21D}" srcOrd="1" destOrd="0" presId="urn:microsoft.com/office/officeart/2005/8/layout/hProcess6"/>
    <dgm:cxn modelId="{4607CB58-AA90-4CD1-9818-649D50B95EAD}" type="presParOf" srcId="{51067047-39A1-41DB-81D1-A885F8A6430B}" destId="{CEF664E9-9A70-4808-A667-4D1E7F0D1429}" srcOrd="2" destOrd="0" presId="urn:microsoft.com/office/officeart/2005/8/layout/hProcess6"/>
    <dgm:cxn modelId="{A4E94F41-9062-41E0-A81E-AA73013F1A29}" type="presParOf" srcId="{51067047-39A1-41DB-81D1-A885F8A6430B}" destId="{B110B94D-476B-4F17-888A-3BAA7F6E88F7}" srcOrd="3" destOrd="0" presId="urn:microsoft.com/office/officeart/2005/8/layout/hProcess6"/>
    <dgm:cxn modelId="{E7A5D64E-383E-41AB-924D-7D80589EBC8C}" type="presParOf" srcId="{2CD75E44-4CE6-4A7B-882C-91B1BC8A19D7}" destId="{ED49090E-CC92-488A-ADCE-0E1CF38804AB}" srcOrd="3" destOrd="0" presId="urn:microsoft.com/office/officeart/2005/8/layout/hProcess6"/>
    <dgm:cxn modelId="{97CE2103-148F-4CDD-87F3-1E9D0DAC8C36}" type="presParOf" srcId="{2CD75E44-4CE6-4A7B-882C-91B1BC8A19D7}" destId="{952D9EAF-AB8C-4F9A-8D55-56D3C60E1DD1}" srcOrd="4" destOrd="0" presId="urn:microsoft.com/office/officeart/2005/8/layout/hProcess6"/>
    <dgm:cxn modelId="{B0B063E6-742A-4CC3-995D-35F428D52D73}" type="presParOf" srcId="{952D9EAF-AB8C-4F9A-8D55-56D3C60E1DD1}" destId="{26170AC0-BAD2-4529-82F8-50C3C93C605E}" srcOrd="0" destOrd="0" presId="urn:microsoft.com/office/officeart/2005/8/layout/hProcess6"/>
    <dgm:cxn modelId="{2E6B4C2D-0905-4D18-A209-2238FD241AF0}" type="presParOf" srcId="{952D9EAF-AB8C-4F9A-8D55-56D3C60E1DD1}" destId="{2B997F7B-3F9F-4A51-A0D4-2F2749F83F28}" srcOrd="1" destOrd="0" presId="urn:microsoft.com/office/officeart/2005/8/layout/hProcess6"/>
    <dgm:cxn modelId="{C8A82F0F-64B0-418C-86AB-F81A0A498AD5}" type="presParOf" srcId="{952D9EAF-AB8C-4F9A-8D55-56D3C60E1DD1}" destId="{E9FE56E4-C6D7-48EF-A5CA-029B3DA98305}" srcOrd="2" destOrd="0" presId="urn:microsoft.com/office/officeart/2005/8/layout/hProcess6"/>
    <dgm:cxn modelId="{C3218AFC-867E-4EAF-A7C2-B1795568BAA3}" type="presParOf" srcId="{952D9EAF-AB8C-4F9A-8D55-56D3C60E1DD1}" destId="{3E4DCA3F-6E11-4AF2-A230-FABAC354D0F3}" srcOrd="3" destOrd="0" presId="urn:microsoft.com/office/officeart/2005/8/layout/hProcess6"/>
    <dgm:cxn modelId="{83022646-ED24-45F1-B3ED-05A14EDE6E17}" type="presParOf" srcId="{2CD75E44-4CE6-4A7B-882C-91B1BC8A19D7}" destId="{1844F42B-8139-418E-8F10-458499CF98F9}" srcOrd="5" destOrd="0" presId="urn:microsoft.com/office/officeart/2005/8/layout/hProcess6"/>
    <dgm:cxn modelId="{C7264E29-23C0-4BD5-8181-4E71E53D92F8}" type="presParOf" srcId="{2CD75E44-4CE6-4A7B-882C-91B1BC8A19D7}" destId="{48011FA9-7176-439B-81F9-88509B29C139}" srcOrd="6" destOrd="0" presId="urn:microsoft.com/office/officeart/2005/8/layout/hProcess6"/>
    <dgm:cxn modelId="{CFCDEF93-D8B1-49D7-8B34-8403D6DF90C8}" type="presParOf" srcId="{48011FA9-7176-439B-81F9-88509B29C139}" destId="{3F694821-1336-4803-B409-DA5E54694AB3}" srcOrd="0" destOrd="0" presId="urn:microsoft.com/office/officeart/2005/8/layout/hProcess6"/>
    <dgm:cxn modelId="{63983165-2392-4908-8514-4FA29EE4513D}" type="presParOf" srcId="{48011FA9-7176-439B-81F9-88509B29C139}" destId="{60AE3707-A2A8-42C5-8645-B21AFBDD57A1}" srcOrd="1" destOrd="0" presId="urn:microsoft.com/office/officeart/2005/8/layout/hProcess6"/>
    <dgm:cxn modelId="{583E7919-6FBE-47C6-9DB2-230C98F4DE1B}" type="presParOf" srcId="{48011FA9-7176-439B-81F9-88509B29C139}" destId="{46591346-7FB8-49A6-8947-BDA165D30A5C}" srcOrd="2" destOrd="0" presId="urn:microsoft.com/office/officeart/2005/8/layout/hProcess6"/>
    <dgm:cxn modelId="{3D711931-8F36-4622-ADB6-D0EE9798F2A7}" type="presParOf" srcId="{48011FA9-7176-439B-81F9-88509B29C139}" destId="{F0AAE3CF-0B5E-47CB-86FB-405328284F6F}" srcOrd="3" destOrd="0" presId="urn:microsoft.com/office/officeart/2005/8/layout/hProcess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B811F-C36C-4395-A01B-B7DFBCDD42CD}">
      <dsp:nvSpPr>
        <dsp:cNvPr id="0" name=""/>
        <dsp:cNvSpPr/>
      </dsp:nvSpPr>
      <dsp:spPr>
        <a:xfrm>
          <a:off x="530297" y="2090774"/>
          <a:ext cx="2099364" cy="1835108"/>
        </a:xfrm>
        <a:prstGeom prst="rightArrow">
          <a:avLst>
            <a:gd name="adj1" fmla="val 70000"/>
            <a:gd name="adj2" fmla="val 50000"/>
          </a:avLst>
        </a:prstGeom>
        <a:solidFill>
          <a:schemeClr val="bg1">
            <a:alpha val="90000"/>
          </a:schemeClr>
        </a:solidFill>
        <a:ln w="19050" cap="flat" cmpd="sng" algn="ctr">
          <a:solidFill>
            <a:schemeClr val="tx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3810" rIns="7620" bIns="3810" numCol="1" spcCol="1270" anchor="ctr" anchorCtr="0">
          <a:noAutofit/>
        </a:bodyPr>
        <a:lstStyle/>
        <a:p>
          <a:pPr marL="57150" lvl="1" indent="-57150" algn="l" defTabSz="266700">
            <a:lnSpc>
              <a:spcPct val="90000"/>
            </a:lnSpc>
            <a:spcBef>
              <a:spcPct val="0"/>
            </a:spcBef>
            <a:spcAft>
              <a:spcPct val="15000"/>
            </a:spcAft>
            <a:buChar char="••"/>
          </a:pPr>
          <a:r>
            <a:rPr lang="de-DE" sz="600" b="1" kern="1200" dirty="0">
              <a:latin typeface="Arial" panose="020B0604020202020204" pitchFamily="34" charset="0"/>
              <a:cs typeface="Arial" panose="020B0604020202020204" pitchFamily="34" charset="0"/>
            </a:rPr>
            <a:t>Zimmerschutz</a:t>
          </a:r>
        </a:p>
        <a:p>
          <a:pPr marL="57150" lvl="1" indent="-57150" algn="l" defTabSz="266700">
            <a:lnSpc>
              <a:spcPct val="90000"/>
            </a:lnSpc>
            <a:spcBef>
              <a:spcPct val="0"/>
            </a:spcBef>
            <a:spcAft>
              <a:spcPct val="15000"/>
            </a:spcAft>
            <a:buChar char="••"/>
          </a:pPr>
          <a:r>
            <a:rPr lang="de-DE" sz="600" kern="1200" dirty="0">
              <a:latin typeface="Arial" panose="020B0604020202020204" pitchFamily="34" charset="0"/>
              <a:cs typeface="Arial" panose="020B0604020202020204" pitchFamily="34" charset="0"/>
            </a:rPr>
            <a:t>Gepaart mit Monitoring, Bilanzierung, Badschutz, ggf. </a:t>
          </a:r>
          <a:r>
            <a:rPr lang="de-DE" sz="600" kern="1200" dirty="0" smtClean="0">
              <a:latin typeface="Arial" panose="020B0604020202020204" pitchFamily="34" charset="0"/>
              <a:cs typeface="Arial" panose="020B0604020202020204" pitchFamily="34" charset="0"/>
            </a:rPr>
            <a:t>Rollstuhl</a:t>
          </a:r>
          <a:endParaRPr lang="de-DE" sz="600" kern="1200" dirty="0">
            <a:latin typeface="Arial" panose="020B0604020202020204" pitchFamily="34" charset="0"/>
            <a:cs typeface="Arial" panose="020B0604020202020204" pitchFamily="34" charset="0"/>
          </a:endParaRPr>
        </a:p>
        <a:p>
          <a:pPr marL="57150" lvl="1" indent="-57150" algn="l" defTabSz="266700">
            <a:lnSpc>
              <a:spcPct val="90000"/>
            </a:lnSpc>
            <a:spcBef>
              <a:spcPct val="0"/>
            </a:spcBef>
            <a:spcAft>
              <a:spcPct val="15000"/>
            </a:spcAft>
            <a:buChar char="••"/>
          </a:pPr>
          <a:r>
            <a:rPr lang="de-DE" sz="600" kern="1200" dirty="0">
              <a:latin typeface="Arial" panose="020B0604020202020204" pitchFamily="34" charset="0"/>
              <a:cs typeface="Arial" panose="020B0604020202020204" pitchFamily="34" charset="0"/>
            </a:rPr>
            <a:t>Bei guter Compliance Terrassenzeiten von Co-Therapie angeboten</a:t>
          </a:r>
        </a:p>
        <a:p>
          <a:pPr marL="57150" lvl="1" indent="-57150" algn="l" defTabSz="266700">
            <a:lnSpc>
              <a:spcPct val="90000"/>
            </a:lnSpc>
            <a:spcBef>
              <a:spcPct val="0"/>
            </a:spcBef>
            <a:spcAft>
              <a:spcPct val="15000"/>
            </a:spcAft>
            <a:buChar char="••"/>
          </a:pPr>
          <a:r>
            <a:rPr lang="de-DE" sz="600" kern="1200" dirty="0" smtClean="0">
              <a:latin typeface="Arial" panose="020B0604020202020204" pitchFamily="34" charset="0"/>
              <a:cs typeface="Arial" panose="020B0604020202020204" pitchFamily="34" charset="0"/>
            </a:rPr>
            <a:t>In den ersten 14 Tagen nach Aufnahme Stationsschutz</a:t>
          </a:r>
          <a:endParaRPr lang="de-DE" sz="600" kern="1200" dirty="0">
            <a:latin typeface="Arial" panose="020B0604020202020204" pitchFamily="34" charset="0"/>
            <a:cs typeface="Arial" panose="020B0604020202020204" pitchFamily="34" charset="0"/>
          </a:endParaRPr>
        </a:p>
      </dsp:txBody>
      <dsp:txXfrm>
        <a:off x="1055138" y="2366040"/>
        <a:ext cx="1023440" cy="1284576"/>
      </dsp:txXfrm>
    </dsp:sp>
    <dsp:sp modelId="{3F4CA5BF-1868-4C8C-B99B-D3E60C061DC8}">
      <dsp:nvSpPr>
        <dsp:cNvPr id="0" name=""/>
        <dsp:cNvSpPr/>
      </dsp:nvSpPr>
      <dsp:spPr>
        <a:xfrm>
          <a:off x="5456" y="2483487"/>
          <a:ext cx="1049682" cy="1049682"/>
        </a:xfrm>
        <a:prstGeom prst="ellipse">
          <a:avLst/>
        </a:prstGeom>
        <a:solidFill>
          <a:srgbClr val="C00000"/>
        </a:solidFill>
        <a:ln w="19050" cap="flat" cmpd="sng" algn="ctr">
          <a:solidFill>
            <a:scrgbClr r="0" g="0" b="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de-DE" sz="1100" b="1" kern="1200" dirty="0">
              <a:latin typeface="Arial" panose="020B0604020202020204" pitchFamily="34" charset="0"/>
              <a:cs typeface="Arial" panose="020B0604020202020204" pitchFamily="34" charset="0"/>
            </a:rPr>
            <a:t>Roter Ausgang</a:t>
          </a:r>
        </a:p>
      </dsp:txBody>
      <dsp:txXfrm>
        <a:off x="159178" y="2637209"/>
        <a:ext cx="742238" cy="742238"/>
      </dsp:txXfrm>
    </dsp:sp>
    <dsp:sp modelId="{A1DC0DA6-4A74-4F21-8186-6F75B8F9E21D}">
      <dsp:nvSpPr>
        <dsp:cNvPr id="0" name=""/>
        <dsp:cNvSpPr/>
      </dsp:nvSpPr>
      <dsp:spPr>
        <a:xfrm>
          <a:off x="2642803" y="2090774"/>
          <a:ext cx="2099364" cy="1835108"/>
        </a:xfrm>
        <a:prstGeom prst="rightArrow">
          <a:avLst>
            <a:gd name="adj1" fmla="val 70000"/>
            <a:gd name="adj2" fmla="val 50000"/>
          </a:avLst>
        </a:prstGeom>
        <a:solidFill>
          <a:schemeClr val="bg1">
            <a:alpha val="90000"/>
          </a:schemeClr>
        </a:solidFill>
        <a:ln w="19050" cap="flat" cmpd="sng" algn="ctr">
          <a:solidFill>
            <a:schemeClr val="tx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3810" rIns="7620" bIns="3810" numCol="1" spcCol="1270" anchor="ctr" anchorCtr="0">
          <a:noAutofit/>
        </a:bodyPr>
        <a:lstStyle/>
        <a:p>
          <a:pPr marL="57150" lvl="1" indent="-57150" algn="l" defTabSz="266700">
            <a:lnSpc>
              <a:spcPct val="90000"/>
            </a:lnSpc>
            <a:spcBef>
              <a:spcPct val="0"/>
            </a:spcBef>
            <a:spcAft>
              <a:spcPct val="15000"/>
            </a:spcAft>
            <a:buChar char="••"/>
          </a:pPr>
          <a:r>
            <a:rPr lang="de-DE" sz="600" kern="1200" dirty="0" err="1" smtClean="0">
              <a:latin typeface="Arial" panose="020B0604020202020204" pitchFamily="34" charset="0"/>
              <a:cs typeface="Arial" panose="020B0604020202020204" pitchFamily="34" charset="0"/>
            </a:rPr>
            <a:t>Aktometermessung</a:t>
          </a:r>
          <a:endParaRPr lang="de-DE" sz="600" b="1" kern="1200" dirty="0">
            <a:latin typeface="Arial" panose="020B0604020202020204" pitchFamily="34" charset="0"/>
            <a:cs typeface="Arial" panose="020B0604020202020204" pitchFamily="34" charset="0"/>
          </a:endParaRPr>
        </a:p>
        <a:p>
          <a:pPr marL="57150" lvl="1" indent="-57150" algn="l" defTabSz="266700">
            <a:lnSpc>
              <a:spcPct val="90000"/>
            </a:lnSpc>
            <a:spcBef>
              <a:spcPct val="0"/>
            </a:spcBef>
            <a:spcAft>
              <a:spcPct val="15000"/>
            </a:spcAft>
            <a:buChar char="••"/>
          </a:pPr>
          <a:r>
            <a:rPr lang="de-DE" sz="600" b="0" u="sng" kern="1200" dirty="0">
              <a:latin typeface="Arial" panose="020B0604020202020204" pitchFamily="34" charset="0"/>
              <a:cs typeface="Arial" panose="020B0604020202020204" pitchFamily="34" charset="0"/>
            </a:rPr>
            <a:t>Stufe </a:t>
          </a:r>
          <a:r>
            <a:rPr lang="de-DE" sz="600" b="0" u="sng" kern="1200" dirty="0" smtClean="0">
              <a:latin typeface="Arial" panose="020B0604020202020204" pitchFamily="34" charset="0"/>
              <a:cs typeface="Arial" panose="020B0604020202020204" pitchFamily="34" charset="0"/>
            </a:rPr>
            <a:t>A</a:t>
          </a:r>
          <a:r>
            <a:rPr lang="de-DE" sz="600" b="0" kern="1200" dirty="0" smtClean="0">
              <a:latin typeface="Arial" panose="020B0604020202020204" pitchFamily="34" charset="0"/>
              <a:cs typeface="Arial" panose="020B0604020202020204" pitchFamily="34" charset="0"/>
            </a:rPr>
            <a:t>:</a:t>
          </a:r>
          <a:r>
            <a:rPr lang="de-DE" sz="600" b="1" kern="1200" dirty="0" smtClean="0">
              <a:latin typeface="Arial" panose="020B0604020202020204" pitchFamily="34" charset="0"/>
              <a:cs typeface="Arial" panose="020B0604020202020204" pitchFamily="34" charset="0"/>
            </a:rPr>
            <a:t>Stationsschutz </a:t>
          </a:r>
          <a:r>
            <a:rPr lang="de-DE" sz="600" b="0" kern="1200" dirty="0" smtClean="0">
              <a:latin typeface="Arial" panose="020B0604020202020204" pitchFamily="34" charset="0"/>
              <a:cs typeface="Arial" panose="020B0604020202020204" pitchFamily="34" charset="0"/>
            </a:rPr>
            <a:t>(für 2 Wochen)</a:t>
          </a:r>
          <a:endParaRPr lang="de-DE" sz="600" b="1" kern="1200" dirty="0">
            <a:latin typeface="Arial" panose="020B0604020202020204" pitchFamily="34" charset="0"/>
            <a:cs typeface="Arial" panose="020B0604020202020204" pitchFamily="34" charset="0"/>
          </a:endParaRPr>
        </a:p>
        <a:p>
          <a:pPr marL="57150" lvl="1" indent="-57150" algn="l" defTabSz="266700">
            <a:lnSpc>
              <a:spcPct val="90000"/>
            </a:lnSpc>
            <a:spcBef>
              <a:spcPct val="0"/>
            </a:spcBef>
            <a:spcAft>
              <a:spcPct val="15000"/>
            </a:spcAft>
            <a:buChar char="••"/>
          </a:pPr>
          <a:r>
            <a:rPr lang="de-DE" sz="600" u="sng" kern="1200" dirty="0">
              <a:latin typeface="Arial" panose="020B0604020202020204" pitchFamily="34" charset="0"/>
              <a:cs typeface="Arial" panose="020B0604020202020204" pitchFamily="34" charset="0"/>
            </a:rPr>
            <a:t>Stufe B</a:t>
          </a:r>
          <a:r>
            <a:rPr lang="de-DE" sz="600" kern="1200" dirty="0">
              <a:latin typeface="Arial" panose="020B0604020202020204" pitchFamily="34" charset="0"/>
              <a:cs typeface="Arial" panose="020B0604020202020204" pitchFamily="34" charset="0"/>
            </a:rPr>
            <a:t>: </a:t>
          </a:r>
          <a:r>
            <a:rPr lang="de-DE" sz="600" kern="1200" dirty="0" smtClean="0">
              <a:latin typeface="Arial" panose="020B0604020202020204" pitchFamily="34" charset="0"/>
              <a:cs typeface="Arial" panose="020B0604020202020204" pitchFamily="34" charset="0"/>
            </a:rPr>
            <a:t>Ausgänge </a:t>
          </a:r>
          <a:r>
            <a:rPr lang="de-DE" sz="600" kern="1200" dirty="0">
              <a:latin typeface="Arial" panose="020B0604020202020204" pitchFamily="34" charset="0"/>
              <a:cs typeface="Arial" panose="020B0604020202020204" pitchFamily="34" charset="0"/>
            </a:rPr>
            <a:t>zu festen </a:t>
          </a:r>
          <a:r>
            <a:rPr lang="de-DE" sz="600" kern="1200" dirty="0" smtClean="0">
              <a:latin typeface="Arial" panose="020B0604020202020204" pitchFamily="34" charset="0"/>
              <a:cs typeface="Arial" panose="020B0604020202020204" pitchFamily="34" charset="0"/>
            </a:rPr>
            <a:t>Zeiten, um </a:t>
          </a:r>
          <a:r>
            <a:rPr lang="de-DE" sz="600" kern="1200" dirty="0">
              <a:latin typeface="Arial" panose="020B0604020202020204" pitchFamily="34" charset="0"/>
              <a:cs typeface="Arial" panose="020B0604020202020204" pitchFamily="34" charset="0"/>
            </a:rPr>
            <a:t>10, </a:t>
          </a:r>
          <a:r>
            <a:rPr lang="de-DE" sz="600" kern="1200" dirty="0" smtClean="0">
              <a:latin typeface="Arial" panose="020B0604020202020204" pitchFamily="34" charset="0"/>
              <a:cs typeface="Arial" panose="020B0604020202020204" pitchFamily="34" charset="0"/>
            </a:rPr>
            <a:t>15 und/oder 19 Uhr, in Begleitung MP</a:t>
          </a:r>
          <a:endParaRPr lang="de-DE" sz="600" kern="1200" dirty="0">
            <a:latin typeface="Arial" panose="020B0604020202020204" pitchFamily="34" charset="0"/>
            <a:cs typeface="Arial" panose="020B0604020202020204" pitchFamily="34" charset="0"/>
          </a:endParaRPr>
        </a:p>
        <a:p>
          <a:pPr marL="57150" lvl="1" indent="-57150" algn="l" defTabSz="266700">
            <a:lnSpc>
              <a:spcPct val="90000"/>
            </a:lnSpc>
            <a:spcBef>
              <a:spcPct val="0"/>
            </a:spcBef>
            <a:spcAft>
              <a:spcPct val="15000"/>
            </a:spcAft>
            <a:buChar char="••"/>
          </a:pPr>
          <a:r>
            <a:rPr lang="de-DE" sz="600" u="sng" kern="1200" dirty="0">
              <a:latin typeface="Arial" panose="020B0604020202020204" pitchFamily="34" charset="0"/>
              <a:cs typeface="Arial" panose="020B0604020202020204" pitchFamily="34" charset="0"/>
            </a:rPr>
            <a:t>Stufe C</a:t>
          </a:r>
          <a:r>
            <a:rPr lang="de-DE" sz="600" kern="1200" dirty="0">
              <a:latin typeface="Arial" panose="020B0604020202020204" pitchFamily="34" charset="0"/>
              <a:cs typeface="Arial" panose="020B0604020202020204" pitchFamily="34" charset="0"/>
            </a:rPr>
            <a:t>: </a:t>
          </a:r>
          <a:r>
            <a:rPr lang="de-DE" sz="600" kern="1200" dirty="0" smtClean="0">
              <a:latin typeface="Arial" panose="020B0604020202020204" pitchFamily="34" charset="0"/>
              <a:cs typeface="Arial" panose="020B0604020202020204" pitchFamily="34" charset="0"/>
            </a:rPr>
            <a:t>flexible Zeitfenster</a:t>
          </a:r>
          <a:endParaRPr lang="de-DE" sz="600" kern="1200" dirty="0">
            <a:latin typeface="Arial" panose="020B0604020202020204" pitchFamily="34" charset="0"/>
            <a:cs typeface="Arial" panose="020B0604020202020204" pitchFamily="34" charset="0"/>
          </a:endParaRPr>
        </a:p>
        <a:p>
          <a:pPr marL="57150" lvl="1" indent="-57150" algn="l" defTabSz="266700">
            <a:lnSpc>
              <a:spcPct val="90000"/>
            </a:lnSpc>
            <a:spcBef>
              <a:spcPct val="0"/>
            </a:spcBef>
            <a:spcAft>
              <a:spcPct val="15000"/>
            </a:spcAft>
            <a:buChar char="••"/>
          </a:pPr>
          <a:r>
            <a:rPr lang="de-DE" sz="600" kern="1200" dirty="0" smtClean="0">
              <a:latin typeface="Arial" panose="020B0604020202020204" pitchFamily="34" charset="0"/>
              <a:cs typeface="Arial" panose="020B0604020202020204" pitchFamily="34" charset="0"/>
            </a:rPr>
            <a:t>In allen 3 Stufen: An- </a:t>
          </a:r>
          <a:r>
            <a:rPr lang="de-DE" sz="600" kern="1200" dirty="0">
              <a:latin typeface="Arial" panose="020B0604020202020204" pitchFamily="34" charset="0"/>
              <a:cs typeface="Arial" panose="020B0604020202020204" pitchFamily="34" charset="0"/>
            </a:rPr>
            <a:t>und Abmelden + </a:t>
          </a:r>
          <a:r>
            <a:rPr lang="de-DE" sz="600" kern="1200" dirty="0" smtClean="0">
              <a:latin typeface="Arial" panose="020B0604020202020204" pitchFamily="34" charset="0"/>
              <a:cs typeface="Arial" panose="020B0604020202020204" pitchFamily="34" charset="0"/>
            </a:rPr>
            <a:t>Aus- </a:t>
          </a:r>
          <a:r>
            <a:rPr lang="de-DE" sz="600" kern="1200" dirty="0">
              <a:latin typeface="Arial" panose="020B0604020202020204" pitchFamily="34" charset="0"/>
              <a:cs typeface="Arial" panose="020B0604020202020204" pitchFamily="34" charset="0"/>
            </a:rPr>
            <a:t>und </a:t>
          </a:r>
          <a:r>
            <a:rPr lang="de-DE" sz="600" kern="1200" dirty="0" smtClean="0">
              <a:latin typeface="Arial" panose="020B0604020202020204" pitchFamily="34" charset="0"/>
              <a:cs typeface="Arial" panose="020B0604020202020204" pitchFamily="34" charset="0"/>
            </a:rPr>
            <a:t>Eintragen zu Therapien/Ausgängen</a:t>
          </a:r>
          <a:endParaRPr lang="de-DE" sz="600" kern="1200" dirty="0">
            <a:latin typeface="Arial" panose="020B0604020202020204" pitchFamily="34" charset="0"/>
            <a:cs typeface="Arial" panose="020B0604020202020204" pitchFamily="34" charset="0"/>
          </a:endParaRPr>
        </a:p>
      </dsp:txBody>
      <dsp:txXfrm>
        <a:off x="3167644" y="2366040"/>
        <a:ext cx="1023440" cy="1284576"/>
      </dsp:txXfrm>
    </dsp:sp>
    <dsp:sp modelId="{B110B94D-476B-4F17-888A-3BAA7F6E88F7}">
      <dsp:nvSpPr>
        <dsp:cNvPr id="0" name=""/>
        <dsp:cNvSpPr/>
      </dsp:nvSpPr>
      <dsp:spPr>
        <a:xfrm>
          <a:off x="2047916" y="2483487"/>
          <a:ext cx="1049682" cy="1049682"/>
        </a:xfrm>
        <a:prstGeom prst="ellipse">
          <a:avLst/>
        </a:prstGeom>
        <a:solidFill>
          <a:schemeClr val="accent2"/>
        </a:solidFill>
        <a:ln w="19050" cap="flat" cmpd="sng" algn="ctr">
          <a:solidFill>
            <a:scrgbClr r="0" g="0" b="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de-DE" sz="1100" b="1" kern="1200" dirty="0">
              <a:latin typeface="Arial" panose="020B0604020202020204" pitchFamily="34" charset="0"/>
              <a:cs typeface="Arial" panose="020B0604020202020204" pitchFamily="34" charset="0"/>
            </a:rPr>
            <a:t>Orangener Ausgang</a:t>
          </a:r>
        </a:p>
      </dsp:txBody>
      <dsp:txXfrm>
        <a:off x="2201638" y="2637209"/>
        <a:ext cx="742238" cy="742238"/>
      </dsp:txXfrm>
    </dsp:sp>
    <dsp:sp modelId="{2B997F7B-3F9F-4A51-A0D4-2F2749F83F28}">
      <dsp:nvSpPr>
        <dsp:cNvPr id="0" name=""/>
        <dsp:cNvSpPr/>
      </dsp:nvSpPr>
      <dsp:spPr>
        <a:xfrm>
          <a:off x="4761439" y="2060807"/>
          <a:ext cx="2099364" cy="1835108"/>
        </a:xfrm>
        <a:prstGeom prst="rightArrow">
          <a:avLst>
            <a:gd name="adj1" fmla="val 70000"/>
            <a:gd name="adj2" fmla="val 50000"/>
          </a:avLst>
        </a:prstGeom>
        <a:solidFill>
          <a:schemeClr val="bg1">
            <a:alpha val="90000"/>
          </a:schemeClr>
        </a:solidFill>
        <a:ln w="19050" cap="flat" cmpd="sng" algn="ctr">
          <a:solidFill>
            <a:schemeClr val="tx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3810" rIns="7620" bIns="3810" numCol="1" spcCol="1270" anchor="ctr" anchorCtr="0">
          <a:noAutofit/>
        </a:bodyPr>
        <a:lstStyle/>
        <a:p>
          <a:pPr marL="57150" lvl="1" indent="-57150" algn="l" defTabSz="266700">
            <a:lnSpc>
              <a:spcPct val="90000"/>
            </a:lnSpc>
            <a:spcBef>
              <a:spcPct val="0"/>
            </a:spcBef>
            <a:spcAft>
              <a:spcPct val="15000"/>
            </a:spcAft>
            <a:buChar char="••"/>
          </a:pPr>
          <a:r>
            <a:rPr lang="de-DE" sz="600" b="1" kern="1200" dirty="0">
              <a:latin typeface="Arial" panose="020B0604020202020204" pitchFamily="34" charset="0"/>
              <a:cs typeface="Arial" panose="020B0604020202020204" pitchFamily="34" charset="0"/>
            </a:rPr>
            <a:t>Klinikschutz</a:t>
          </a:r>
        </a:p>
        <a:p>
          <a:pPr marL="57150" lvl="1" indent="-57150" algn="l" defTabSz="266700">
            <a:lnSpc>
              <a:spcPct val="90000"/>
            </a:lnSpc>
            <a:spcBef>
              <a:spcPct val="0"/>
            </a:spcBef>
            <a:spcAft>
              <a:spcPct val="15000"/>
            </a:spcAft>
            <a:buChar char="••"/>
          </a:pPr>
          <a:r>
            <a:rPr lang="de-DE" sz="600" kern="1200" dirty="0">
              <a:latin typeface="Arial" panose="020B0604020202020204" pitchFamily="34" charset="0"/>
              <a:cs typeface="Arial" panose="020B0604020202020204" pitchFamily="34" charset="0"/>
            </a:rPr>
            <a:t>Ausgang bis zur Kliniktür, An- und Abmelden trotzdem erforderlich</a:t>
          </a:r>
        </a:p>
        <a:p>
          <a:pPr marL="57150" lvl="1" indent="-57150" algn="l" defTabSz="266700">
            <a:lnSpc>
              <a:spcPct val="90000"/>
            </a:lnSpc>
            <a:spcBef>
              <a:spcPct val="0"/>
            </a:spcBef>
            <a:spcAft>
              <a:spcPct val="15000"/>
            </a:spcAft>
            <a:buChar char="••"/>
          </a:pPr>
          <a:r>
            <a:rPr lang="de-DE" sz="600" kern="1200" dirty="0">
              <a:latin typeface="Arial" panose="020B0604020202020204" pitchFamily="34" charset="0"/>
              <a:cs typeface="Arial" panose="020B0604020202020204" pitchFamily="34" charset="0"/>
            </a:rPr>
            <a:t>Nochmalige </a:t>
          </a:r>
          <a:r>
            <a:rPr lang="de-DE" sz="600" kern="1200" dirty="0" err="1">
              <a:latin typeface="Arial" panose="020B0604020202020204" pitchFamily="34" charset="0"/>
              <a:cs typeface="Arial" panose="020B0604020202020204" pitchFamily="34" charset="0"/>
            </a:rPr>
            <a:t>Aktometermessung</a:t>
          </a:r>
          <a:r>
            <a:rPr lang="de-DE" sz="600" kern="1200" dirty="0">
              <a:latin typeface="Arial" panose="020B0604020202020204" pitchFamily="34" charset="0"/>
              <a:cs typeface="Arial" panose="020B0604020202020204" pitchFamily="34" charset="0"/>
            </a:rPr>
            <a:t> </a:t>
          </a:r>
        </a:p>
      </dsp:txBody>
      <dsp:txXfrm>
        <a:off x="5286280" y="2336073"/>
        <a:ext cx="1023440" cy="1284576"/>
      </dsp:txXfrm>
    </dsp:sp>
    <dsp:sp modelId="{3E4DCA3F-6E11-4AF2-A230-FABAC354D0F3}">
      <dsp:nvSpPr>
        <dsp:cNvPr id="0" name=""/>
        <dsp:cNvSpPr/>
      </dsp:nvSpPr>
      <dsp:spPr>
        <a:xfrm>
          <a:off x="4208897" y="2435832"/>
          <a:ext cx="1049682" cy="1049682"/>
        </a:xfrm>
        <a:prstGeom prst="ellipse">
          <a:avLst/>
        </a:prstGeom>
        <a:solidFill>
          <a:srgbClr val="FFFF00"/>
        </a:solidFill>
        <a:ln w="19050" cap="flat" cmpd="sng" algn="ctr">
          <a:solidFill>
            <a:scrgbClr r="0" g="0" b="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de-DE" sz="1100" b="1" kern="1200" dirty="0">
              <a:solidFill>
                <a:sysClr val="windowText" lastClr="000000"/>
              </a:solidFill>
              <a:latin typeface="Arial" panose="020B0604020202020204" pitchFamily="34" charset="0"/>
              <a:cs typeface="Arial" panose="020B0604020202020204" pitchFamily="34" charset="0"/>
            </a:rPr>
            <a:t>Gelber Ausgang</a:t>
          </a:r>
        </a:p>
      </dsp:txBody>
      <dsp:txXfrm>
        <a:off x="4362619" y="2589554"/>
        <a:ext cx="742238" cy="742238"/>
      </dsp:txXfrm>
    </dsp:sp>
    <dsp:sp modelId="{60AE3707-A2A8-42C5-8645-B21AFBDD57A1}">
      <dsp:nvSpPr>
        <dsp:cNvPr id="0" name=""/>
        <dsp:cNvSpPr/>
      </dsp:nvSpPr>
      <dsp:spPr>
        <a:xfrm>
          <a:off x="6887696" y="2071377"/>
          <a:ext cx="2099364" cy="1835108"/>
        </a:xfrm>
        <a:prstGeom prst="rightArrow">
          <a:avLst>
            <a:gd name="adj1" fmla="val 70000"/>
            <a:gd name="adj2" fmla="val 50000"/>
          </a:avLst>
        </a:prstGeom>
        <a:solidFill>
          <a:schemeClr val="bg1">
            <a:alpha val="90000"/>
          </a:schemeClr>
        </a:solidFill>
        <a:ln w="19050" cap="flat" cmpd="sng" algn="ctr">
          <a:solidFill>
            <a:schemeClr val="tx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3810" rIns="7620" bIns="3810" numCol="1" spcCol="1270" anchor="ctr" anchorCtr="0">
          <a:noAutofit/>
        </a:bodyPr>
        <a:lstStyle/>
        <a:p>
          <a:pPr marL="57150" lvl="1" indent="-57150" algn="l" defTabSz="266700">
            <a:lnSpc>
              <a:spcPct val="90000"/>
            </a:lnSpc>
            <a:spcBef>
              <a:spcPct val="0"/>
            </a:spcBef>
            <a:spcAft>
              <a:spcPct val="15000"/>
            </a:spcAft>
            <a:buChar char="••"/>
          </a:pPr>
          <a:r>
            <a:rPr lang="de-DE" sz="600" kern="1200" dirty="0">
              <a:latin typeface="Arial" panose="020B0604020202020204" pitchFamily="34" charset="0"/>
              <a:cs typeface="Arial" panose="020B0604020202020204" pitchFamily="34" charset="0"/>
            </a:rPr>
            <a:t>Bewegungsprotokoll durch Pat. führen lassen</a:t>
          </a:r>
        </a:p>
        <a:p>
          <a:pPr marL="57150" lvl="1" indent="-57150" algn="l" defTabSz="266700">
            <a:lnSpc>
              <a:spcPct val="90000"/>
            </a:lnSpc>
            <a:spcBef>
              <a:spcPct val="0"/>
            </a:spcBef>
            <a:spcAft>
              <a:spcPct val="15000"/>
            </a:spcAft>
            <a:buChar char="••"/>
          </a:pPr>
          <a:r>
            <a:rPr lang="de-DE" sz="600" kern="1200" dirty="0">
              <a:latin typeface="Arial" panose="020B0604020202020204" pitchFamily="34" charset="0"/>
              <a:cs typeface="Arial" panose="020B0604020202020204" pitchFamily="34" charset="0"/>
            </a:rPr>
            <a:t>30 Min. Bewegung nicht überschreiten</a:t>
          </a:r>
        </a:p>
        <a:p>
          <a:pPr marL="57150" lvl="1" indent="-57150" algn="l" defTabSz="266700">
            <a:lnSpc>
              <a:spcPct val="90000"/>
            </a:lnSpc>
            <a:spcBef>
              <a:spcPct val="0"/>
            </a:spcBef>
            <a:spcAft>
              <a:spcPct val="15000"/>
            </a:spcAft>
            <a:buChar char="••"/>
          </a:pPr>
          <a:r>
            <a:rPr lang="de-DE" sz="600" kern="1200" dirty="0">
              <a:latin typeface="Arial" panose="020B0604020202020204" pitchFamily="34" charset="0"/>
              <a:cs typeface="Arial" panose="020B0604020202020204" pitchFamily="34" charset="0"/>
            </a:rPr>
            <a:t>Erst kurz vor Verlegung auf Zielstation indiziert</a:t>
          </a:r>
        </a:p>
        <a:p>
          <a:pPr marL="57150" lvl="1" indent="-57150" algn="l" defTabSz="266700">
            <a:lnSpc>
              <a:spcPct val="90000"/>
            </a:lnSpc>
            <a:spcBef>
              <a:spcPct val="0"/>
            </a:spcBef>
            <a:spcAft>
              <a:spcPct val="15000"/>
            </a:spcAft>
            <a:buChar char="••"/>
          </a:pPr>
          <a:endParaRPr lang="de-DE" sz="600" kern="1200" dirty="0">
            <a:latin typeface="Arial" panose="020B0604020202020204" pitchFamily="34" charset="0"/>
            <a:cs typeface="Arial" panose="020B0604020202020204" pitchFamily="34" charset="0"/>
          </a:endParaRPr>
        </a:p>
      </dsp:txBody>
      <dsp:txXfrm>
        <a:off x="7412537" y="2346643"/>
        <a:ext cx="1023440" cy="1284576"/>
      </dsp:txXfrm>
    </dsp:sp>
    <dsp:sp modelId="{F0AAE3CF-0B5E-47CB-86FB-405328284F6F}">
      <dsp:nvSpPr>
        <dsp:cNvPr id="0" name=""/>
        <dsp:cNvSpPr/>
      </dsp:nvSpPr>
      <dsp:spPr>
        <a:xfrm>
          <a:off x="6341798" y="2458190"/>
          <a:ext cx="1049682" cy="1049682"/>
        </a:xfrm>
        <a:prstGeom prst="ellipse">
          <a:avLst/>
        </a:prstGeom>
        <a:solidFill>
          <a:schemeClr val="accent6"/>
        </a:solidFill>
        <a:ln w="19050" cap="flat" cmpd="sng" algn="ctr">
          <a:solidFill>
            <a:scrgbClr r="0" g="0" b="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de-DE" sz="1100" b="1" kern="1200" dirty="0">
              <a:latin typeface="Arial" panose="020B0604020202020204" pitchFamily="34" charset="0"/>
              <a:cs typeface="Arial" panose="020B0604020202020204" pitchFamily="34" charset="0"/>
            </a:rPr>
            <a:t>Grüner Ausgang</a:t>
          </a:r>
        </a:p>
      </dsp:txBody>
      <dsp:txXfrm>
        <a:off x="6495520" y="2611912"/>
        <a:ext cx="742238" cy="74223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9D8E0BC2-2B8D-4A51-86D5-9A49D285263D}" type="datetimeFigureOut">
              <a:rPr lang="de-DE" smtClean="0"/>
              <a:pPr/>
              <a:t>18.10.2023</a:t>
            </a:fld>
            <a:endParaRPr lang="de-DE"/>
          </a:p>
        </p:txBody>
      </p:sp>
      <p:sp>
        <p:nvSpPr>
          <p:cNvPr id="4" name="Fußzeilenplatzhalt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r>
              <a:rPr lang="de-DE"/>
              <a:t>Dipl.-Psych. Markus Sailer</a:t>
            </a:r>
          </a:p>
        </p:txBody>
      </p:sp>
      <p:sp>
        <p:nvSpPr>
          <p:cNvPr id="5" name="Foliennummernplatzhalt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1EEC39F-43A9-4BAD-8EFC-4D4212F842F5}" type="slidenum">
              <a:rPr lang="de-DE" smtClean="0"/>
              <a:pPr/>
              <a:t>‹Nr.›</a:t>
            </a:fld>
            <a:endParaRPr lang="de-DE"/>
          </a:p>
        </p:txBody>
      </p:sp>
    </p:spTree>
    <p:extLst>
      <p:ext uri="{BB962C8B-B14F-4D97-AF65-F5344CB8AC3E}">
        <p14:creationId xmlns:p14="http://schemas.microsoft.com/office/powerpoint/2010/main" val="1429886984"/>
      </p:ext>
    </p:extLst>
  </p:cSld>
  <p:clrMap bg1="lt1" tx1="dk1" bg2="lt2" tx2="dk2" accent1="accent1" accent2="accent2" accent3="accent3" accent4="accent4" accent5="accent5" accent6="accent6" hlink="hlink" folHlink="folHlink"/>
  <p:hf hd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5:02:28.701"/>
    </inkml:context>
    <inkml:brush xml:id="br0">
      <inkml:brushProperty name="width" value="0.05" units="cm"/>
      <inkml:brushProperty name="height" value="0.05" units="cm"/>
    </inkml:brush>
  </inkml:definitions>
  <inkml:trace contextRef="#ctx0" brushRef="#br0">2948 117 24575,'0'29'0,"-3"1"0,0-1 0,-14 52 0,4-35 0,-30 68 0,-63 109 0,95-202 0,-1-1 0,-2 0 0,1-1 0,-22 22 0,-71 60 0,71-68 0,29-29 0,-27 28 0,-1-2 0,-2-1 0,-56 33 0,82-56 0,-1 0 0,0-1 0,0 0 0,0-1 0,-1-1 0,0 0 0,0 0 0,-18 2 0,-154 8 0,-193-9 0,332-8 0,-1-1 0,2-2 0,-49-14 0,-128-51 0,194 63 0,-151-60 0,88 33 0,12 8 0,49 19 0,0-2 0,0-1 0,1 0 0,-45-30 0,-142-123 0,111 76 0,84 72 0,1 0 0,1-1 0,1-1 0,-21-30 0,13 17 0,-46-69 0,53 76 0,2-2 0,0 0 0,2-1 0,0-1 0,-16-50 0,28 68-341,-1-1 0,2 0-1,-2-15 1,2 10-6485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6:16.158"/>
    </inkml:context>
    <inkml:brush xml:id="br0">
      <inkml:brushProperty name="width" value="0.05" units="cm"/>
      <inkml:brushProperty name="height" value="0.05" units="cm"/>
    </inkml:brush>
  </inkml:definitions>
  <inkml:trace contextRef="#ctx0" brushRef="#br0">2948 117 24575,'0'29'0,"-3"1"0,0-1 0,-14 52 0,4-35 0,-30 68 0,-63 109 0,95-202 0,-1-1 0,-2 0 0,1-1 0,-22 22 0,-71 60 0,71-68 0,29-29 0,-27 28 0,-1-2 0,-2-1 0,-56 33 0,82-56 0,-1 0 0,0-1 0,0 0 0,0-1 0,-1-1 0,0 0 0,0 0 0,-18 2 0,-154 8 0,-193-9 0,332-8 0,-1-1 0,2-2 0,-49-14 0,-128-51 0,194 63 0,-151-60 0,88 33 0,12 8 0,49 19 0,0-2 0,0-1 0,1 0 0,-45-30 0,-142-123 0,111 76 0,84 72 0,1 0 0,1-1 0,1-1 0,-21-30 0,13 17 0,-46-69 0,53 76 0,2-2 0,0 0 0,2-1 0,0-1 0,-16-50 0,28 68-341,-1-1 0,2 0-1,-2-15 1,2 10-6485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6:16.158"/>
    </inkml:context>
    <inkml:brush xml:id="br0">
      <inkml:brushProperty name="width" value="0.05" units="cm"/>
      <inkml:brushProperty name="height" value="0.05" units="cm"/>
    </inkml:brush>
  </inkml:definitions>
  <inkml:trace contextRef="#ctx0" brushRef="#br0">208 1 24575,'1'35'0,"1"-22"0,-2 0 0,0 0 0,0 1 0,-2-1 0,1 0 0,-2 0 0,0 0 0,-6 17 0,-13 27 0,17-42 0,-1 1 0,0-1 0,-1-1 0,-1 0 0,-16 24 0,10-20 0,10-12 0,-1 0 0,1-1 0,-1 1 0,-8 6 0,2-2-273,1 1 0,0 0 0,0 0 0,-11 20 0,14-21-6553</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6:16.159"/>
    </inkml:context>
    <inkml:brush xml:id="br0">
      <inkml:brushProperty name="width" value="0.05" units="cm"/>
      <inkml:brushProperty name="height" value="0.05" units="cm"/>
    </inkml:brush>
  </inkml:definitions>
  <inkml:trace contextRef="#ctx0" brushRef="#br0">0 0 24575,'1'1'0,"-1"0"0,1 0 0,-1 0 0,0 0 0,1 0 0,0 0 0,-1 0 0,0 0 0,1 0 0,0-1 0,0 1 0,0 0 0,-1 0 0,2 0 0,-2-1 0,1 0 0,0 1 0,1 0 0,23 11 0,-19-8 0,34 19 0,-31-17 0,1 0 0,-1 0 0,2-2 0,-1 1 0,14 4 0,5-1 0,-1-2 0,1 0 0,1-2 0,31 0 0,-2-5-1365,-42 1-5461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6:33.035"/>
    </inkml:context>
    <inkml:brush xml:id="br0">
      <inkml:brushProperty name="width" value="0.05" units="cm"/>
      <inkml:brushProperty name="height" value="0.05" units="cm"/>
    </inkml:brush>
  </inkml:definitions>
  <inkml:trace contextRef="#ctx0" brushRef="#br0">2948 117 24575,'0'29'0,"-3"1"0,0-1 0,-14 52 0,4-35 0,-30 68 0,-63 109 0,95-202 0,-1-1 0,-2 0 0,1-1 0,-22 22 0,-71 60 0,71-68 0,29-29 0,-27 28 0,-1-2 0,-2-1 0,-56 33 0,82-56 0,-1 0 0,0-1 0,0 0 0,0-1 0,-1-1 0,0 0 0,0 0 0,-18 2 0,-154 8 0,-193-9 0,332-8 0,-1-1 0,2-2 0,-49-14 0,-128-51 0,194 63 0,-151-60 0,88 33 0,12 8 0,49 19 0,0-2 0,0-1 0,1 0 0,-45-30 0,-142-123 0,111 76 0,84 72 0,1 0 0,1-1 0,1-1 0,-21-30 0,13 17 0,-46-69 0,53 76 0,2-2 0,0 0 0,2-1 0,0-1 0,-16-50 0,28 68-341,-1-1 0,2 0-1,-2-15 1,2 10-6485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6:33.036"/>
    </inkml:context>
    <inkml:brush xml:id="br0">
      <inkml:brushProperty name="width" value="0.05" units="cm"/>
      <inkml:brushProperty name="height" value="0.05" units="cm"/>
    </inkml:brush>
  </inkml:definitions>
  <inkml:trace contextRef="#ctx0" brushRef="#br0">208 1 24575,'1'35'0,"1"-22"0,-2 1 0,0-2 0,0 2 0,-2-1 0,1 0 0,-2 1 0,0-2 0,-6 18 0,-13 27 0,17-42 0,-1 1 0,0-1 0,-1-1 0,-1 1 0,-16 23 0,10-20 0,10-12 0,-1 0 0,1-1 0,-1 0 0,-8 8 0,2-3-273,1 0 0,0 2 0,0-1 0,-11 20 0,14-21-6553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6:33.037"/>
    </inkml:context>
    <inkml:brush xml:id="br0">
      <inkml:brushProperty name="width" value="0.05" units="cm"/>
      <inkml:brushProperty name="height" value="0.05" units="cm"/>
    </inkml:brush>
  </inkml:definitions>
  <inkml:trace contextRef="#ctx0" brushRef="#br0">0 0 24575,'1'1'0,"-1"0"0,1 0 0,-1 0 0,0 0 0,1 0 0,0 0 0,-1 0 0,0 0 0,1 0 0,0-1 0,0 1 0,0 0 0,-1 0 0,2 0 0,-2-1 0,1 0 0,0 1 0,1 0 0,23 11 0,-19-8 0,34 19 0,-31-17 0,1 0 0,-1 0 0,2-2 0,-1 1 0,14 4 0,5-1 0,-1-2 0,1 0 0,1-2 0,31 0 0,-2-5-1365,-42 1-5461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55:17.041"/>
    </inkml:context>
    <inkml:brush xml:id="br0">
      <inkml:brushProperty name="width" value="0.05" units="cm"/>
      <inkml:brushProperty name="height" value="0.05" units="cm"/>
    </inkml:brush>
  </inkml:definitions>
  <inkml:trace contextRef="#ctx0" brushRef="#br0">0 0 24575,'0'0'-8191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8:10:55.068"/>
    </inkml:context>
    <inkml:brush xml:id="br0">
      <inkml:brushProperty name="width" value="0.05" units="cm"/>
      <inkml:brushProperty name="height" value="0.05" units="cm"/>
    </inkml:brush>
  </inkml:definitions>
  <inkml:trace contextRef="#ctx0" brushRef="#br0">2948 117 24575,'0'29'0,"-3"1"0,0-1 0,-14 52 0,4-35 0,-30 68 0,-63 109 0,95-202 0,-1-1 0,-2 0 0,1-1 0,-22 22 0,-71 60 0,71-68 0,29-29 0,-27 28 0,-1-2 0,-2-1 0,-56 33 0,82-56 0,-1 0 0,0-1 0,0 0 0,0-1 0,-1-1 0,0 0 0,0 0 0,-18 2 0,-154 8 0,-193-9 0,332-8 0,-1-1 0,2-2 0,-49-14 0,-128-51 0,194 63 0,-151-60 0,88 33 0,12 8 0,49 19 0,0-2 0,0-1 0,1 0 0,-45-30 0,-142-123 0,111 76 0,84 72 0,1 0 0,1-1 0,1-1 0,-21-30 0,13 17 0,-46-69 0,53 76 0,2-2 0,0 0 0,2-1 0,0-1 0,-16-50 0,28 68-341,-1-1 0,2 0-1,-2-15 1,2 10-6485</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8:10:55.069"/>
    </inkml:context>
    <inkml:brush xml:id="br0">
      <inkml:brushProperty name="width" value="0.05" units="cm"/>
      <inkml:brushProperty name="height" value="0.05" units="cm"/>
    </inkml:brush>
  </inkml:definitions>
  <inkml:trace contextRef="#ctx0" brushRef="#br0">208 1 24575,'1'35'0,"1"-22"0,-2 0 0,0 0 0,0 1 0,-2-1 0,1 0 0,-2 0 0,0 0 0,-6 17 0,-13 27 0,17-42 0,-1 1 0,0-1 0,-1-1 0,-1 0 0,-16 24 0,10-20 0,10-12 0,-1 0 0,1-1 0,-1 1 0,-8 6 0,2-2-273,1 1 0,0 0 0,0 0 0,-11 20 0,14-21-6553</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8:10:55.070"/>
    </inkml:context>
    <inkml:brush xml:id="br0">
      <inkml:brushProperty name="width" value="0.05" units="cm"/>
      <inkml:brushProperty name="height" value="0.05" units="cm"/>
    </inkml:brush>
  </inkml:definitions>
  <inkml:trace contextRef="#ctx0" brushRef="#br0">0 0 24575,'1'1'0,"-1"0"0,1 0 0,-1 0 0,0 0 0,1 0 0,0 0 0,-1 0 0,0 0 0,1 0 0,0-1 0,0 1 0,0 0 0,-1 0 0,2 0 0,-2-1 0,1 0 0,0 1 0,1 0 0,23 11 0,-19-8 0,34 19 0,-31-17 0,1 0 0,-1 0 0,2-2 0,-1 1 0,14 4 0,5-1 0,-1-2 0,1 0 0,1-2 0,31 0 0,-2-5-1365,-42 1-5461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5:02:31.411"/>
    </inkml:context>
    <inkml:brush xml:id="br0">
      <inkml:brushProperty name="width" value="0.05" units="cm"/>
      <inkml:brushProperty name="height" value="0.05" units="cm"/>
    </inkml:brush>
  </inkml:definitions>
  <inkml:trace contextRef="#ctx0" brushRef="#br0">209 1 24575,'1'35'0,"0"-22"0,0 1 0,-1-2 0,-1 2 0,0-1 0,-1 0 0,0 1 0,-1-2 0,-6 18 0,-13 27 0,16-42 0,0 1 0,0-1 0,0-1 0,-3 1 0,-15 23 0,10-20 0,10-12 0,0 0 0,-1-1 0,1 0 0,-10 8 0,4-3-273,-1 0 0,1 2 0,1-1 0,-13 20 0,15-21-6553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5:03:20.597"/>
    </inkml:context>
    <inkml:brush xml:id="br0">
      <inkml:brushProperty name="width" value="0.05" units="cm"/>
      <inkml:brushProperty name="height" value="0.05" units="cm"/>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5:02:35.990"/>
    </inkml:context>
    <inkml:brush xml:id="br0">
      <inkml:brushProperty name="width" value="0.05" units="cm"/>
      <inkml:brushProperty name="height" value="0.05" units="cm"/>
    </inkml:brush>
  </inkml:definitions>
  <inkml:trace contextRef="#ctx0" brushRef="#br0">0 0 24575,'1'1'0,"-1"0"0,1 0 0,-1 0 0,0 0 0,1 0 0,0 0 0,-1 0 0,0 0 0,1 0 0,0-1 0,0 1 0,0 0 0,-1 0 0,2 0 0,-2-1 0,1 0 0,0 1 0,1 0 0,23 11 0,-19-8 0,34 19 0,-31-17 0,1 0 0,-1 0 0,2-2 0,-1 1 0,14 4 0,5-1 0,-1-2 0,1 0 0,1-2 0,31 0 0,-2-5-1365,-42 1-5461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5:39.416"/>
    </inkml:context>
    <inkml:brush xml:id="br0">
      <inkml:brushProperty name="width" value="0.05" units="cm"/>
      <inkml:brushProperty name="height" value="0.05" units="cm"/>
    </inkml:brush>
  </inkml:definitions>
  <inkml:trace contextRef="#ctx0" brushRef="#br0">2948 117 24575,'0'29'0,"-3"1"0,0-1 0,-14 52 0,4-35 0,-30 68 0,-63 109 0,95-202 0,-1-1 0,-2 0 0,1-1 0,-22 22 0,-71 60 0,71-68 0,29-29 0,-27 28 0,-1-2 0,-2-1 0,-56 33 0,82-56 0,-1 0 0,0-1 0,0 0 0,0-1 0,-1-1 0,0 0 0,0 0 0,-18 2 0,-154 8 0,-193-9 0,332-8 0,-1-1 0,2-2 0,-49-14 0,-128-51 0,194 63 0,-151-60 0,88 33 0,12 8 0,49 19 0,0-2 0,0-1 0,1 0 0,-45-30 0,-142-123 0,111 76 0,84 72 0,1 0 0,1-1 0,1-1 0,-21-30 0,13 17 0,-46-69 0,53 76 0,2-2 0,0 0 0,2-1 0,0-1 0,-16-50 0,28 68-341,-1-1 0,2 0-1,-2-15 1,2 10-6485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5:39.417"/>
    </inkml:context>
    <inkml:brush xml:id="br0">
      <inkml:brushProperty name="width" value="0.05" units="cm"/>
      <inkml:brushProperty name="height" value="0.05" units="cm"/>
    </inkml:brush>
  </inkml:definitions>
  <inkml:trace contextRef="#ctx0" brushRef="#br0">208 1 24575,'1'35'0,"1"-22"0,-2 0 0,0 0 0,0 1 0,-2-1 0,1 0 0,-2 0 0,0 0 0,-6 17 0,-13 27 0,17-42 0,-1 1 0,0-1 0,-1-1 0,-1 0 0,-16 24 0,10-20 0,10-12 0,-1 0 0,1-1 0,-1 1 0,-8 6 0,2-2-273,1 1 0,0 0 0,0 0 0,-11 20 0,14-21-6553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5:39.418"/>
    </inkml:context>
    <inkml:brush xml:id="br0">
      <inkml:brushProperty name="width" value="0.05" units="cm"/>
      <inkml:brushProperty name="height" value="0.05" units="cm"/>
    </inkml:brush>
  </inkml:definitions>
  <inkml:trace contextRef="#ctx0" brushRef="#br0">0 0 24575,'1'1'0,"-1"0"0,1 0 0,-1 0 0,0 0 0,1 0 0,0 0 0,-1 0 0,0 0 0,1 0 0,0-1 0,0 1 0,0 0 0,-1 0 0,2 0 0,-2-1 0,1 0 0,0 1 0,1 0 0,23 11 0,-19-8 0,34 19 0,-31-17 0,1 0 0,-1 0 0,2-2 0,-1 1 0,14 4 0,5-1 0,-1-2 0,1 0 0,1-2 0,31 0 0,-2-5-1365,-42 1-5461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6:06.172"/>
    </inkml:context>
    <inkml:brush xml:id="br0">
      <inkml:brushProperty name="width" value="0.05" units="cm"/>
      <inkml:brushProperty name="height" value="0.05" units="cm"/>
    </inkml:brush>
  </inkml:definitions>
  <inkml:trace contextRef="#ctx0" brushRef="#br0">2948 117 24575,'0'29'0,"-3"1"0,0-1 0,-14 52 0,4-35 0,-30 68 0,-63 109 0,95-202 0,-1-1 0,-2 0 0,1-1 0,-22 22 0,-71 60 0,71-68 0,29-29 0,-27 28 0,-1-2 0,-2-1 0,-56 33 0,82-56 0,-1 0 0,0-1 0,0 0 0,0-1 0,-1-1 0,0 0 0,0 0 0,-18 2 0,-154 8 0,-193-9 0,332-8 0,-1-1 0,2-2 0,-49-14 0,-128-51 0,194 63 0,-151-60 0,88 33 0,12 8 0,49 19 0,0-2 0,0-1 0,1 0 0,-45-30 0,-142-123 0,111 76 0,84 72 0,1 0 0,1-1 0,1-1 0,-21-30 0,13 17 0,-46-69 0,53 76 0,2-2 0,0 0 0,2-1 0,0-1 0,-16-50 0,28 68-341,-1-1 0,2 0-1,-2-15 1,2 10-6485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6:06.173"/>
    </inkml:context>
    <inkml:brush xml:id="br0">
      <inkml:brushProperty name="width" value="0.05" units="cm"/>
      <inkml:brushProperty name="height" value="0.05" units="cm"/>
    </inkml:brush>
  </inkml:definitions>
  <inkml:trace contextRef="#ctx0" brushRef="#br0">208 1 24575,'1'35'0,"1"-22"0,-2 0 0,0 0 0,0 1 0,-2-1 0,1 0 0,-2 0 0,0 0 0,-6 17 0,-13 27 0,17-42 0,-1 1 0,0-1 0,-1-1 0,-1 0 0,-16 24 0,10-20 0,10-12 0,-1 0 0,1-1 0,-1 1 0,-8 6 0,2-2-273,1 1 0,0 0 0,0 0 0,-11 20 0,14-21-6553</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0T17:46:06.174"/>
    </inkml:context>
    <inkml:brush xml:id="br0">
      <inkml:brushProperty name="width" value="0.05" units="cm"/>
      <inkml:brushProperty name="height" value="0.05" units="cm"/>
    </inkml:brush>
  </inkml:definitions>
  <inkml:trace contextRef="#ctx0" brushRef="#br0">0 0 24575,'1'1'0,"-1"0"0,1 0 0,-1 0 0,0 0 0,1 0 0,0 0 0,-1 0 0,0 0 0,1 0 0,0-1 0,0 1 0,0 0 0,-1 0 0,2 0 0,-2-1 0,1 0 0,0 1 0,1 0 0,23 11 0,-19-8 0,34 19 0,-31-17 0,1 0 0,-1 0 0,2-2 0,-1 1 0,14 4 0,5-1 0,-1-2 0,1 0 0,1-2 0,31 0 0,-2-5-1365,-42 1-5461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3042736-3EDE-4B50-A383-220879128919}" type="datetimeFigureOut">
              <a:rPr lang="de-DE" smtClean="0"/>
              <a:pPr/>
              <a:t>18.10.2023</a:t>
            </a:fld>
            <a:endParaRPr lang="de-DE"/>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r>
              <a:rPr lang="de-DE"/>
              <a:t>Dipl.-Psych. Markus Sailer</a:t>
            </a:r>
          </a:p>
        </p:txBody>
      </p:sp>
      <p:sp>
        <p:nvSpPr>
          <p:cNvPr id="7" name="Foliennummernplatzhalt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1E37A18E-96FB-49A3-B74D-B2A03505DEBE}" type="slidenum">
              <a:rPr lang="de-DE" smtClean="0"/>
              <a:pPr/>
              <a:t>‹Nr.›</a:t>
            </a:fld>
            <a:endParaRPr lang="de-DE"/>
          </a:p>
        </p:txBody>
      </p:sp>
    </p:spTree>
    <p:extLst>
      <p:ext uri="{BB962C8B-B14F-4D97-AF65-F5344CB8AC3E}">
        <p14:creationId xmlns:p14="http://schemas.microsoft.com/office/powerpoint/2010/main" val="342541631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A.n.</a:t>
            </a:r>
            <a:r>
              <a:rPr lang="de-DE" dirty="0" smtClean="0"/>
              <a:t> ist</a:t>
            </a:r>
            <a:r>
              <a:rPr lang="de-DE" baseline="0" dirty="0" smtClean="0"/>
              <a:t> in der ICD10 eine </a:t>
            </a:r>
            <a:r>
              <a:rPr lang="de-DE" dirty="0" smtClean="0"/>
              <a:t>Gedeih- und </a:t>
            </a:r>
            <a:r>
              <a:rPr lang="de-DE" dirty="0" err="1" smtClean="0"/>
              <a:t>Fütterstörung</a:t>
            </a:r>
            <a:r>
              <a:rPr lang="de-DE" dirty="0" smtClean="0"/>
              <a:t>: Füttern</a:t>
            </a:r>
            <a:r>
              <a:rPr lang="de-DE" baseline="0" dirty="0" smtClean="0"/>
              <a:t> sollen die Eltern, gedeihen das Kind (und dann soll es das </a:t>
            </a:r>
            <a:r>
              <a:rPr lang="de-DE" baseline="0" smtClean="0"/>
              <a:t>selber schaffen)</a:t>
            </a:r>
            <a:endParaRPr lang="de-DE" dirty="0"/>
          </a:p>
        </p:txBody>
      </p:sp>
      <p:sp>
        <p:nvSpPr>
          <p:cNvPr id="4" name="Fußzeilenplatzhalter 3"/>
          <p:cNvSpPr>
            <a:spLocks noGrp="1"/>
          </p:cNvSpPr>
          <p:nvPr>
            <p:ph type="ftr" sz="quarter" idx="10"/>
          </p:nvPr>
        </p:nvSpPr>
        <p:spPr/>
        <p:txBody>
          <a:bodyPr/>
          <a:lstStyle/>
          <a:p>
            <a:r>
              <a:rPr lang="de-DE" smtClean="0"/>
              <a:t>Dipl.-Psych. Markus Sailer</a:t>
            </a:r>
            <a:endParaRPr lang="de-DE"/>
          </a:p>
        </p:txBody>
      </p:sp>
      <p:sp>
        <p:nvSpPr>
          <p:cNvPr id="5" name="Foliennummernplatzhalter 4"/>
          <p:cNvSpPr>
            <a:spLocks noGrp="1"/>
          </p:cNvSpPr>
          <p:nvPr>
            <p:ph type="sldNum" sz="quarter" idx="11"/>
          </p:nvPr>
        </p:nvSpPr>
        <p:spPr/>
        <p:txBody>
          <a:bodyPr/>
          <a:lstStyle/>
          <a:p>
            <a:fld id="{1E37A18E-96FB-49A3-B74D-B2A03505DEBE}" type="slidenum">
              <a:rPr lang="de-DE" smtClean="0"/>
              <a:pPr/>
              <a:t>1</a:t>
            </a:fld>
            <a:endParaRPr lang="de-DE"/>
          </a:p>
        </p:txBody>
      </p:sp>
    </p:spTree>
    <p:extLst>
      <p:ext uri="{BB962C8B-B14F-4D97-AF65-F5344CB8AC3E}">
        <p14:creationId xmlns:p14="http://schemas.microsoft.com/office/powerpoint/2010/main" val="2740458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5eee3651c0_0_2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9" name="Google Shape;139;g5eee3651c0_0_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784399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18" Type="http://schemas.openxmlformats.org/officeDocument/2006/relationships/image" Target="../media/image16.jpeg"/><Relationship Id="rId3" Type="http://schemas.openxmlformats.org/officeDocument/2006/relationships/image" Target="../media/image1.jpeg"/><Relationship Id="rId21" Type="http://schemas.openxmlformats.org/officeDocument/2006/relationships/image" Target="../media/image18.png"/><Relationship Id="rId7" Type="http://schemas.openxmlformats.org/officeDocument/2006/relationships/image" Target="../media/image5.jpeg"/><Relationship Id="rId12" Type="http://schemas.openxmlformats.org/officeDocument/2006/relationships/image" Target="../media/image10.jpeg"/><Relationship Id="rId17" Type="http://schemas.openxmlformats.org/officeDocument/2006/relationships/image" Target="../media/image15.jpeg"/><Relationship Id="rId2" Type="http://schemas.openxmlformats.org/officeDocument/2006/relationships/image" Target="../media/image21.emf"/><Relationship Id="rId16" Type="http://schemas.openxmlformats.org/officeDocument/2006/relationships/image" Target="../media/image14.jpeg"/><Relationship Id="rId20" Type="http://schemas.openxmlformats.org/officeDocument/2006/relationships/image" Target="../media/image19.jpeg"/><Relationship Id="rId1" Type="http://schemas.openxmlformats.org/officeDocument/2006/relationships/slideMaster" Target="../slideMasters/slideMaster1.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5" Type="http://schemas.openxmlformats.org/officeDocument/2006/relationships/image" Target="../media/image13.jpeg"/><Relationship Id="rId10" Type="http://schemas.openxmlformats.org/officeDocument/2006/relationships/image" Target="../media/image8.jpeg"/><Relationship Id="rId19" Type="http://schemas.openxmlformats.org/officeDocument/2006/relationships/image" Target="../media/image17.jpe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2.jpeg"/><Relationship Id="rId22" Type="http://schemas.openxmlformats.org/officeDocument/2006/relationships/image" Target="../media/image2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18" Type="http://schemas.openxmlformats.org/officeDocument/2006/relationships/image" Target="../media/image17.jpeg"/><Relationship Id="rId3" Type="http://schemas.openxmlformats.org/officeDocument/2006/relationships/image" Target="../media/image2.jpeg"/><Relationship Id="rId21" Type="http://schemas.microsoft.com/office/2007/relationships/hdphoto" Target="../media/hdphoto1.wdp"/><Relationship Id="rId7" Type="http://schemas.openxmlformats.org/officeDocument/2006/relationships/image" Target="../media/image6.jpeg"/><Relationship Id="rId12" Type="http://schemas.openxmlformats.org/officeDocument/2006/relationships/image" Target="../media/image11.jpe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jpeg"/><Relationship Id="rId20"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9.jpeg"/><Relationship Id="rId4" Type="http://schemas.openxmlformats.org/officeDocument/2006/relationships/image" Target="../media/image3.jpeg"/><Relationship Id="rId9" Type="http://schemas.openxmlformats.org/officeDocument/2006/relationships/image" Target="../media/image8.jpeg"/><Relationship Id="rId14" Type="http://schemas.openxmlformats.org/officeDocument/2006/relationships/image" Target="../media/image1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18" Type="http://schemas.openxmlformats.org/officeDocument/2006/relationships/image" Target="../media/image17.jpeg"/><Relationship Id="rId26" Type="http://schemas.openxmlformats.org/officeDocument/2006/relationships/image" Target="../media/image4.jpeg"/><Relationship Id="rId3" Type="http://schemas.openxmlformats.org/officeDocument/2006/relationships/image" Target="../media/image23.png"/><Relationship Id="rId21" Type="http://schemas.openxmlformats.org/officeDocument/2006/relationships/image" Target="../media/image24.png"/><Relationship Id="rId7" Type="http://schemas.openxmlformats.org/officeDocument/2006/relationships/image" Target="../media/image5.jpeg"/><Relationship Id="rId12" Type="http://schemas.openxmlformats.org/officeDocument/2006/relationships/image" Target="../media/image10.jpeg"/><Relationship Id="rId17" Type="http://schemas.openxmlformats.org/officeDocument/2006/relationships/image" Target="../media/image16.jpeg"/><Relationship Id="rId25" Type="http://schemas.openxmlformats.org/officeDocument/2006/relationships/image" Target="../media/image19.jpeg"/><Relationship Id="rId2" Type="http://schemas.openxmlformats.org/officeDocument/2006/relationships/image" Target="../media/image21.emf"/><Relationship Id="rId16" Type="http://schemas.openxmlformats.org/officeDocument/2006/relationships/image" Target="../media/image15.jpeg"/><Relationship Id="rId20"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3.jpeg"/><Relationship Id="rId11" Type="http://schemas.openxmlformats.org/officeDocument/2006/relationships/image" Target="../media/image9.jpeg"/><Relationship Id="rId24" Type="http://schemas.openxmlformats.org/officeDocument/2006/relationships/image" Target="../media/image12.jpeg"/><Relationship Id="rId5" Type="http://schemas.openxmlformats.org/officeDocument/2006/relationships/image" Target="../media/image2.jpeg"/><Relationship Id="rId15" Type="http://schemas.openxmlformats.org/officeDocument/2006/relationships/image" Target="../media/image14.jpeg"/><Relationship Id="rId23" Type="http://schemas.openxmlformats.org/officeDocument/2006/relationships/image" Target="../media/image27.png"/><Relationship Id="rId10" Type="http://schemas.openxmlformats.org/officeDocument/2006/relationships/image" Target="../media/image8.jpeg"/><Relationship Id="rId19" Type="http://schemas.openxmlformats.org/officeDocument/2006/relationships/image" Target="../media/image18.png"/><Relationship Id="rId4" Type="http://schemas.openxmlformats.org/officeDocument/2006/relationships/image" Target="../media/image1.jpeg"/><Relationship Id="rId9" Type="http://schemas.openxmlformats.org/officeDocument/2006/relationships/image" Target="../media/image7.jpeg"/><Relationship Id="rId14" Type="http://schemas.openxmlformats.org/officeDocument/2006/relationships/image" Target="../media/image13.jpeg"/><Relationship Id="rId22" Type="http://schemas.openxmlformats.org/officeDocument/2006/relationships/image" Target="../media/image2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18" Type="http://schemas.openxmlformats.org/officeDocument/2006/relationships/image" Target="../media/image17.jpeg"/><Relationship Id="rId3" Type="http://schemas.openxmlformats.org/officeDocument/2006/relationships/image" Target="../media/image2.jpeg"/><Relationship Id="rId21" Type="http://schemas.openxmlformats.org/officeDocument/2006/relationships/image" Target="../media/image29.png"/><Relationship Id="rId7" Type="http://schemas.openxmlformats.org/officeDocument/2006/relationships/image" Target="../media/image6.jpeg"/><Relationship Id="rId12" Type="http://schemas.openxmlformats.org/officeDocument/2006/relationships/image" Target="../media/image11.jpe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jpeg"/><Relationship Id="rId20" Type="http://schemas.openxmlformats.org/officeDocument/2006/relationships/image" Target="../media/image28.png"/><Relationship Id="rId1" Type="http://schemas.openxmlformats.org/officeDocument/2006/relationships/slideMaster" Target="../slideMasters/slideMaster2.xml"/><Relationship Id="rId6" Type="http://schemas.openxmlformats.org/officeDocument/2006/relationships/image" Target="../media/image5.jpeg"/><Relationship Id="rId11" Type="http://schemas.openxmlformats.org/officeDocument/2006/relationships/image" Target="../media/image10.jpeg"/><Relationship Id="rId24" Type="http://schemas.openxmlformats.org/officeDocument/2006/relationships/image" Target="../media/image32.png"/><Relationship Id="rId5" Type="http://schemas.openxmlformats.org/officeDocument/2006/relationships/image" Target="../media/image4.jpeg"/><Relationship Id="rId15" Type="http://schemas.openxmlformats.org/officeDocument/2006/relationships/image" Target="../media/image14.jpeg"/><Relationship Id="rId23" Type="http://schemas.openxmlformats.org/officeDocument/2006/relationships/image" Target="../media/image31.png"/><Relationship Id="rId10" Type="http://schemas.openxmlformats.org/officeDocument/2006/relationships/image" Target="../media/image9.jpeg"/><Relationship Id="rId19" Type="http://schemas.openxmlformats.org/officeDocument/2006/relationships/image" Target="../media/image19.jpeg"/><Relationship Id="rId4" Type="http://schemas.openxmlformats.org/officeDocument/2006/relationships/image" Target="../media/image3.jpeg"/><Relationship Id="rId9" Type="http://schemas.openxmlformats.org/officeDocument/2006/relationships/image" Target="../media/image8.jpeg"/><Relationship Id="rId14" Type="http://schemas.openxmlformats.org/officeDocument/2006/relationships/image" Target="../media/image13.jpeg"/><Relationship Id="rId22" Type="http://schemas.openxmlformats.org/officeDocument/2006/relationships/image" Target="../media/image30.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elfoli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792000" y="1918800"/>
            <a:ext cx="7563600" cy="277200"/>
          </a:xfrm>
        </p:spPr>
        <p:txBody>
          <a:bodyPr/>
          <a:lstStyle>
            <a:lvl1pPr>
              <a:defRPr sz="1800"/>
            </a:lvl1pPr>
          </a:lstStyle>
          <a:p>
            <a:r>
              <a:rPr lang="de-DE" dirty="0"/>
              <a:t>Titel durch Klicken hinzufügen</a:t>
            </a:r>
          </a:p>
        </p:txBody>
      </p:sp>
      <p:sp>
        <p:nvSpPr>
          <p:cNvPr id="3" name="SKOrtDatum"/>
          <p:cNvSpPr>
            <a:spLocks noGrp="1"/>
          </p:cNvSpPr>
          <p:nvPr>
            <p:ph type="subTitle" idx="1" hasCustomPrompt="1"/>
          </p:nvPr>
        </p:nvSpPr>
        <p:spPr>
          <a:xfrm>
            <a:off x="792000" y="2707200"/>
            <a:ext cx="7563600" cy="277200"/>
          </a:xfrm>
        </p:spPr>
        <p:txBody>
          <a:bodyPr/>
          <a:lstStyle>
            <a:lvl1pPr marL="0" indent="0" algn="l">
              <a:buNone/>
              <a:defRPr sz="1400" b="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de-DE" dirty="0"/>
              <a:t>Ort, Datum durch Klicken bearbeiten</a:t>
            </a:r>
          </a:p>
        </p:txBody>
      </p:sp>
      <p:sp>
        <p:nvSpPr>
          <p:cNvPr id="24" name="Rectangle 7"/>
          <p:cNvSpPr>
            <a:spLocks noChangeArrowheads="1"/>
          </p:cNvSpPr>
          <p:nvPr/>
        </p:nvSpPr>
        <p:spPr bwMode="gray">
          <a:xfrm>
            <a:off x="0" y="0"/>
            <a:ext cx="9144000" cy="900113"/>
          </a:xfrm>
          <a:prstGeom prst="rect">
            <a:avLst/>
          </a:prstGeom>
          <a:solidFill>
            <a:schemeClr val="bg2"/>
          </a:solidFill>
          <a:ln w="9525" algn="ctr">
            <a:noFill/>
            <a:miter lim="800000"/>
            <a:headEnd/>
            <a:tailEnd/>
          </a:ln>
          <a:effectLst/>
        </p:spPr>
        <p:txBody>
          <a:bodyPr wrap="none" anchor="ctr"/>
          <a:lstStyle/>
          <a:p>
            <a:pPr>
              <a:defRPr/>
            </a:pPr>
            <a:endParaRPr lang="de-DE" sz="1350"/>
          </a:p>
        </p:txBody>
      </p:sp>
      <p:sp>
        <p:nvSpPr>
          <p:cNvPr id="25" name="Line 35"/>
          <p:cNvSpPr>
            <a:spLocks noChangeShapeType="1"/>
          </p:cNvSpPr>
          <p:nvPr/>
        </p:nvSpPr>
        <p:spPr bwMode="gray">
          <a:xfrm>
            <a:off x="0" y="6542088"/>
            <a:ext cx="9144000" cy="0"/>
          </a:xfrm>
          <a:prstGeom prst="line">
            <a:avLst/>
          </a:prstGeom>
          <a:noFill/>
          <a:ln w="28575">
            <a:solidFill>
              <a:schemeClr val="bg2"/>
            </a:solidFill>
            <a:round/>
            <a:headEnd/>
            <a:tailEnd/>
          </a:ln>
          <a:effectLst/>
        </p:spPr>
        <p:txBody>
          <a:bodyPr/>
          <a:lstStyle/>
          <a:p>
            <a:pPr>
              <a:defRPr/>
            </a:pPr>
            <a:endParaRPr lang="de-DE" sz="1350"/>
          </a:p>
        </p:txBody>
      </p:sp>
      <p:pic>
        <p:nvPicPr>
          <p:cNvPr id="42" name="Picture 1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5899152" y="6623050"/>
            <a:ext cx="3041650" cy="190500"/>
          </a:xfrm>
          <a:prstGeom prst="rect">
            <a:avLst/>
          </a:prstGeom>
          <a:noFill/>
          <a:ln w="9525">
            <a:noFill/>
            <a:miter lim="800000"/>
            <a:headEnd/>
            <a:tailEnd/>
          </a:ln>
        </p:spPr>
      </p:pic>
      <p:pic>
        <p:nvPicPr>
          <p:cNvPr id="37" name="SKTKMLogo" hidden="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49" name="SKTGMLogo" hidden="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50" name="SKTKHamburgLogo" hidden="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8000" y="108000"/>
            <a:ext cx="2206264" cy="697382"/>
          </a:xfrm>
          <a:prstGeom prst="rect">
            <a:avLst/>
          </a:prstGeom>
        </p:spPr>
      </p:pic>
      <p:pic>
        <p:nvPicPr>
          <p:cNvPr id="51" name="SKRueckenLogo" hidden="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8000" y="108000"/>
            <a:ext cx="2139696" cy="670560"/>
          </a:xfrm>
          <a:prstGeom prst="rect">
            <a:avLst/>
          </a:prstGeom>
        </p:spPr>
      </p:pic>
      <p:pic>
        <p:nvPicPr>
          <p:cNvPr id="52" name="SKSKVLogo" descr="SK_Logo.jpg"/>
          <p:cNvPicPr>
            <a:picLocks noChangeAspect="1"/>
          </p:cNvPicPr>
          <p:nvPr/>
        </p:nvPicPr>
        <p:blipFill>
          <a:blip r:embed="rId6" cstate="print"/>
          <a:srcRect/>
          <a:stretch>
            <a:fillRect/>
          </a:stretch>
        </p:blipFill>
        <p:spPr bwMode="auto">
          <a:xfrm>
            <a:off x="108001" y="108001"/>
            <a:ext cx="1597025" cy="669925"/>
          </a:xfrm>
          <a:prstGeom prst="rect">
            <a:avLst/>
          </a:prstGeom>
          <a:noFill/>
          <a:ln w="9525">
            <a:noFill/>
            <a:miter lim="800000"/>
            <a:headEnd/>
            <a:tailEnd/>
          </a:ln>
        </p:spPr>
      </p:pic>
      <p:pic>
        <p:nvPicPr>
          <p:cNvPr id="53" name="SKVOGLogo" descr="SK_Logo_Vogtareuth.jpg" hidden="1"/>
          <p:cNvPicPr>
            <a:picLocks noChangeAspect="1"/>
          </p:cNvPicPr>
          <p:nvPr/>
        </p:nvPicPr>
        <p:blipFill>
          <a:blip r:embed="rId7" cstate="print"/>
          <a:stretch>
            <a:fillRect/>
          </a:stretch>
        </p:blipFill>
        <p:spPr>
          <a:xfrm>
            <a:off x="108000" y="108000"/>
            <a:ext cx="2151888" cy="670560"/>
          </a:xfrm>
          <a:prstGeom prst="rect">
            <a:avLst/>
          </a:prstGeom>
        </p:spPr>
      </p:pic>
      <p:pic>
        <p:nvPicPr>
          <p:cNvPr id="55" name="SKROSLogo" descr="SK_Logo_Roseneck.jpg" hidden="1"/>
          <p:cNvPicPr>
            <a:picLocks noChangeAspect="1"/>
          </p:cNvPicPr>
          <p:nvPr/>
        </p:nvPicPr>
        <p:blipFill>
          <a:blip r:embed="rId8" cstate="print"/>
          <a:stretch>
            <a:fillRect/>
          </a:stretch>
        </p:blipFill>
        <p:spPr>
          <a:xfrm>
            <a:off x="108000" y="108000"/>
            <a:ext cx="2151888" cy="670560"/>
          </a:xfrm>
          <a:prstGeom prst="rect">
            <a:avLst/>
          </a:prstGeom>
        </p:spPr>
      </p:pic>
      <p:pic>
        <p:nvPicPr>
          <p:cNvPr id="56" name="SKNFULogo" hidden="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8001" y="108000"/>
            <a:ext cx="1455481" cy="630326"/>
          </a:xfrm>
          <a:prstGeom prst="rect">
            <a:avLst/>
          </a:prstGeom>
        </p:spPr>
      </p:pic>
      <p:pic>
        <p:nvPicPr>
          <p:cNvPr id="57" name="SKNEULogo" descr="SK_Logo_Neustadt.jpg" hidden="1"/>
          <p:cNvPicPr>
            <a:picLocks noChangeAspect="1"/>
          </p:cNvPicPr>
          <p:nvPr/>
        </p:nvPicPr>
        <p:blipFill>
          <a:blip r:embed="rId10" cstate="print"/>
          <a:stretch>
            <a:fillRect/>
          </a:stretch>
        </p:blipFill>
        <p:spPr>
          <a:xfrm>
            <a:off x="108000" y="108000"/>
            <a:ext cx="2151888" cy="670560"/>
          </a:xfrm>
          <a:prstGeom prst="rect">
            <a:avLst/>
          </a:prstGeom>
        </p:spPr>
      </p:pic>
      <p:pic>
        <p:nvPicPr>
          <p:cNvPr id="58" name="SKMSWLogo" descr="SK_Logo_Muenchen Schwabing.jpg" hidden="1"/>
          <p:cNvPicPr>
            <a:picLocks noChangeAspect="1"/>
          </p:cNvPicPr>
          <p:nvPr/>
        </p:nvPicPr>
        <p:blipFill>
          <a:blip r:embed="rId11" cstate="print"/>
          <a:stretch>
            <a:fillRect/>
          </a:stretch>
        </p:blipFill>
        <p:spPr>
          <a:xfrm>
            <a:off x="108000" y="108000"/>
            <a:ext cx="2151888" cy="670560"/>
          </a:xfrm>
          <a:prstGeom prst="rect">
            <a:avLst/>
          </a:prstGeom>
        </p:spPr>
      </p:pic>
      <p:pic>
        <p:nvPicPr>
          <p:cNvPr id="59" name="SKMHALogo" descr="SK_Logo_Muenchen Harlaching.jpg" hidden="1"/>
          <p:cNvPicPr>
            <a:picLocks noChangeAspect="1"/>
          </p:cNvPicPr>
          <p:nvPr/>
        </p:nvPicPr>
        <p:blipFill>
          <a:blip r:embed="rId12" cstate="print"/>
          <a:stretch>
            <a:fillRect/>
          </a:stretch>
        </p:blipFill>
        <p:spPr>
          <a:xfrm>
            <a:off x="108000" y="108000"/>
            <a:ext cx="2151888" cy="670560"/>
          </a:xfrm>
          <a:prstGeom prst="rect">
            <a:avLst/>
          </a:prstGeom>
        </p:spPr>
      </p:pic>
      <p:pic>
        <p:nvPicPr>
          <p:cNvPr id="60" name="SKLORLogo" hidden="1"/>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61" name="SKHAHLogo" descr="SK_Logo_Harthausen.jpg" hidden="1"/>
          <p:cNvPicPr>
            <a:picLocks noChangeAspect="1"/>
          </p:cNvPicPr>
          <p:nvPr/>
        </p:nvPicPr>
        <p:blipFill>
          <a:blip r:embed="rId14" cstate="print"/>
          <a:stretch>
            <a:fillRect/>
          </a:stretch>
        </p:blipFill>
        <p:spPr>
          <a:xfrm>
            <a:off x="108000" y="108000"/>
            <a:ext cx="2151888" cy="670560"/>
          </a:xfrm>
          <a:prstGeom prst="rect">
            <a:avLst/>
          </a:prstGeom>
        </p:spPr>
      </p:pic>
      <p:pic>
        <p:nvPicPr>
          <p:cNvPr id="62" name="SKEILLogo" descr="SK_Logo_Hamburg Eilbek.jpg" hidden="1"/>
          <p:cNvPicPr>
            <a:picLocks noChangeAspect="1"/>
          </p:cNvPicPr>
          <p:nvPr/>
        </p:nvPicPr>
        <p:blipFill>
          <a:blip r:embed="rId15" cstate="print"/>
          <a:stretch>
            <a:fillRect/>
          </a:stretch>
        </p:blipFill>
        <p:spPr>
          <a:xfrm>
            <a:off x="108000" y="108000"/>
            <a:ext cx="2151888" cy="670560"/>
          </a:xfrm>
          <a:prstGeom prst="rect">
            <a:avLst/>
          </a:prstGeom>
        </p:spPr>
      </p:pic>
      <p:pic>
        <p:nvPicPr>
          <p:cNvPr id="63" name="SKBSTLogo" descr="SK_Logo_Bad Staffelstein.jpg" hidden="1"/>
          <p:cNvPicPr>
            <a:picLocks noChangeAspect="1"/>
          </p:cNvPicPr>
          <p:nvPr/>
        </p:nvPicPr>
        <p:blipFill>
          <a:blip r:embed="rId16" cstate="print"/>
          <a:stretch>
            <a:fillRect/>
          </a:stretch>
        </p:blipFill>
        <p:spPr>
          <a:xfrm>
            <a:off x="108000" y="108000"/>
            <a:ext cx="2151888" cy="670560"/>
          </a:xfrm>
          <a:prstGeom prst="rect">
            <a:avLst/>
          </a:prstGeom>
        </p:spPr>
      </p:pic>
      <p:pic>
        <p:nvPicPr>
          <p:cNvPr id="64" name="SKBGLLogo" descr="SK_Logo_Berchtesgadener Land.jpg" hidden="1"/>
          <p:cNvPicPr>
            <a:picLocks noChangeAspect="1"/>
          </p:cNvPicPr>
          <p:nvPr/>
        </p:nvPicPr>
        <p:blipFill>
          <a:blip r:embed="rId17" cstate="print"/>
          <a:stretch>
            <a:fillRect/>
          </a:stretch>
        </p:blipFill>
        <p:spPr>
          <a:xfrm>
            <a:off x="108000" y="108000"/>
            <a:ext cx="2151888" cy="670560"/>
          </a:xfrm>
          <a:prstGeom prst="rect">
            <a:avLst/>
          </a:prstGeom>
        </p:spPr>
      </p:pic>
      <p:pic>
        <p:nvPicPr>
          <p:cNvPr id="65" name="SKBBRLogo" descr="SK_Logo_Bad Bramstedt.jpg" hidden="1"/>
          <p:cNvPicPr>
            <a:picLocks noChangeAspect="1"/>
          </p:cNvPicPr>
          <p:nvPr/>
        </p:nvPicPr>
        <p:blipFill>
          <a:blip r:embed="rId18" cstate="print"/>
          <a:stretch>
            <a:fillRect/>
          </a:stretch>
        </p:blipFill>
        <p:spPr>
          <a:xfrm>
            <a:off x="108000" y="108000"/>
            <a:ext cx="2151888" cy="670560"/>
          </a:xfrm>
          <a:prstGeom prst="rect">
            <a:avLst/>
          </a:prstGeom>
        </p:spPr>
      </p:pic>
      <p:pic>
        <p:nvPicPr>
          <p:cNvPr id="66" name="SKBARLogo" descr="SK_Logo_Bad Arolsen.jpg" hidden="1"/>
          <p:cNvPicPr>
            <a:picLocks noChangeAspect="1"/>
          </p:cNvPicPr>
          <p:nvPr/>
        </p:nvPicPr>
        <p:blipFill>
          <a:blip r:embed="rId19" cstate="print"/>
          <a:stretch>
            <a:fillRect/>
          </a:stretch>
        </p:blipFill>
        <p:spPr>
          <a:xfrm>
            <a:off x="108000" y="108000"/>
            <a:ext cx="2151888" cy="670560"/>
          </a:xfrm>
          <a:prstGeom prst="rect">
            <a:avLst/>
          </a:prstGeom>
        </p:spPr>
      </p:pic>
      <p:pic>
        <p:nvPicPr>
          <p:cNvPr id="68" name="SKAIBLogo" descr="SK_Logo_Bad Aibling.jpg" hidden="1"/>
          <p:cNvPicPr>
            <a:picLocks noChangeAspect="1"/>
          </p:cNvPicPr>
          <p:nvPr/>
        </p:nvPicPr>
        <p:blipFill>
          <a:blip r:embed="rId20" cstate="print"/>
          <a:stretch>
            <a:fillRect/>
          </a:stretch>
        </p:blipFill>
        <p:spPr>
          <a:xfrm>
            <a:off x="108000" y="108000"/>
            <a:ext cx="2151888" cy="670560"/>
          </a:xfrm>
          <a:prstGeom prst="rect">
            <a:avLst/>
          </a:prstGeom>
        </p:spPr>
      </p:pic>
      <p:pic>
        <p:nvPicPr>
          <p:cNvPr id="29" name="SKDUSLogo" hidden="1"/>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130523" y="-348882"/>
            <a:ext cx="2112432" cy="1584324"/>
          </a:xfrm>
          <a:prstGeom prst="rect">
            <a:avLst/>
          </a:prstGeom>
        </p:spPr>
      </p:pic>
      <p:pic>
        <p:nvPicPr>
          <p:cNvPr id="30" name="SKLONLogo" hidden="1"/>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83265" y="-150786"/>
            <a:ext cx="1584176" cy="1188132"/>
          </a:xfrm>
          <a:prstGeom prst="rect">
            <a:avLst/>
          </a:prstGeom>
        </p:spPr>
      </p:pic>
    </p:spTree>
    <p:extLst>
      <p:ext uri="{BB962C8B-B14F-4D97-AF65-F5344CB8AC3E}">
        <p14:creationId xmlns:p14="http://schemas.microsoft.com/office/powerpoint/2010/main" val="137232528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de-DE" noProof="0" dirty="0"/>
          </a:p>
        </p:txBody>
      </p:sp>
      <p:pic>
        <p:nvPicPr>
          <p:cNvPr id="4" name="SKTKMLogo" hidden="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5" name="SKTGMLogo" hidden="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6" name="SKTKHamburgLogo" hidden="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000" y="108000"/>
            <a:ext cx="2206264" cy="697382"/>
          </a:xfrm>
          <a:prstGeom prst="rect">
            <a:avLst/>
          </a:prstGeom>
        </p:spPr>
      </p:pic>
      <p:pic>
        <p:nvPicPr>
          <p:cNvPr id="7" name="SKRueckenLogo" hidden="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8000" y="108000"/>
            <a:ext cx="2139696" cy="670560"/>
          </a:xfrm>
          <a:prstGeom prst="rect">
            <a:avLst/>
          </a:prstGeom>
        </p:spPr>
      </p:pic>
      <p:pic>
        <p:nvPicPr>
          <p:cNvPr id="8" name="SKSKVLogo" descr="SK_Logo.jpg" hidden="1"/>
          <p:cNvPicPr>
            <a:picLocks noChangeAspect="1"/>
          </p:cNvPicPr>
          <p:nvPr/>
        </p:nvPicPr>
        <p:blipFill>
          <a:blip r:embed="rId5" cstate="print"/>
          <a:srcRect/>
          <a:stretch>
            <a:fillRect/>
          </a:stretch>
        </p:blipFill>
        <p:spPr bwMode="auto">
          <a:xfrm>
            <a:off x="108001" y="108001"/>
            <a:ext cx="1597025" cy="669925"/>
          </a:xfrm>
          <a:prstGeom prst="rect">
            <a:avLst/>
          </a:prstGeom>
          <a:noFill/>
          <a:ln w="9525">
            <a:noFill/>
            <a:miter lim="800000"/>
            <a:headEnd/>
            <a:tailEnd/>
          </a:ln>
        </p:spPr>
      </p:pic>
      <p:pic>
        <p:nvPicPr>
          <p:cNvPr id="9" name="SKVOGLogo" descr="SK_Logo_Vogtareuth.jpg" hidden="1"/>
          <p:cNvPicPr>
            <a:picLocks noChangeAspect="1"/>
          </p:cNvPicPr>
          <p:nvPr/>
        </p:nvPicPr>
        <p:blipFill>
          <a:blip r:embed="rId6" cstate="print"/>
          <a:stretch>
            <a:fillRect/>
          </a:stretch>
        </p:blipFill>
        <p:spPr>
          <a:xfrm>
            <a:off x="108000" y="108000"/>
            <a:ext cx="2151888" cy="670560"/>
          </a:xfrm>
          <a:prstGeom prst="rect">
            <a:avLst/>
          </a:prstGeom>
        </p:spPr>
      </p:pic>
      <p:pic>
        <p:nvPicPr>
          <p:cNvPr id="11" name="SKROSLogo" descr="SK_Logo_Roseneck.jpg" hidden="1"/>
          <p:cNvPicPr>
            <a:picLocks noChangeAspect="1"/>
          </p:cNvPicPr>
          <p:nvPr/>
        </p:nvPicPr>
        <p:blipFill>
          <a:blip r:embed="rId7" cstate="print"/>
          <a:stretch>
            <a:fillRect/>
          </a:stretch>
        </p:blipFill>
        <p:spPr>
          <a:xfrm>
            <a:off x="108000" y="108000"/>
            <a:ext cx="2151888" cy="670560"/>
          </a:xfrm>
          <a:prstGeom prst="rect">
            <a:avLst/>
          </a:prstGeom>
        </p:spPr>
      </p:pic>
      <p:pic>
        <p:nvPicPr>
          <p:cNvPr id="12" name="SKNFULogo" hidden="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8001" y="108000"/>
            <a:ext cx="1455481" cy="630326"/>
          </a:xfrm>
          <a:prstGeom prst="rect">
            <a:avLst/>
          </a:prstGeom>
        </p:spPr>
      </p:pic>
      <p:pic>
        <p:nvPicPr>
          <p:cNvPr id="13" name="SKNEULogo" descr="SK_Logo_Neustadt.jpg" hidden="1"/>
          <p:cNvPicPr>
            <a:picLocks noChangeAspect="1"/>
          </p:cNvPicPr>
          <p:nvPr/>
        </p:nvPicPr>
        <p:blipFill>
          <a:blip r:embed="rId9" cstate="print"/>
          <a:stretch>
            <a:fillRect/>
          </a:stretch>
        </p:blipFill>
        <p:spPr>
          <a:xfrm>
            <a:off x="108000" y="108000"/>
            <a:ext cx="2151888" cy="670560"/>
          </a:xfrm>
          <a:prstGeom prst="rect">
            <a:avLst/>
          </a:prstGeom>
        </p:spPr>
      </p:pic>
      <p:pic>
        <p:nvPicPr>
          <p:cNvPr id="14" name="SKMSWLogo" descr="SK_Logo_Muenchen Schwabing.jpg" hidden="1"/>
          <p:cNvPicPr>
            <a:picLocks noChangeAspect="1"/>
          </p:cNvPicPr>
          <p:nvPr/>
        </p:nvPicPr>
        <p:blipFill>
          <a:blip r:embed="rId10" cstate="print"/>
          <a:stretch>
            <a:fillRect/>
          </a:stretch>
        </p:blipFill>
        <p:spPr>
          <a:xfrm>
            <a:off x="108000" y="108000"/>
            <a:ext cx="2151888" cy="670560"/>
          </a:xfrm>
          <a:prstGeom prst="rect">
            <a:avLst/>
          </a:prstGeom>
        </p:spPr>
      </p:pic>
      <p:pic>
        <p:nvPicPr>
          <p:cNvPr id="15" name="SKMHALogo" descr="SK_Logo_Muenchen Harlaching.jpg" hidden="1"/>
          <p:cNvPicPr>
            <a:picLocks noChangeAspect="1"/>
          </p:cNvPicPr>
          <p:nvPr/>
        </p:nvPicPr>
        <p:blipFill>
          <a:blip r:embed="rId11" cstate="print"/>
          <a:stretch>
            <a:fillRect/>
          </a:stretch>
        </p:blipFill>
        <p:spPr>
          <a:xfrm>
            <a:off x="108000" y="108000"/>
            <a:ext cx="2151888" cy="670560"/>
          </a:xfrm>
          <a:prstGeom prst="rect">
            <a:avLst/>
          </a:prstGeom>
        </p:spPr>
      </p:pic>
      <p:pic>
        <p:nvPicPr>
          <p:cNvPr id="16" name="SKLORLogo" hidden="1"/>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17" name="SKHAHLogo" descr="SK_Logo_Harthausen.jpg" hidden="1"/>
          <p:cNvPicPr>
            <a:picLocks noChangeAspect="1"/>
          </p:cNvPicPr>
          <p:nvPr/>
        </p:nvPicPr>
        <p:blipFill>
          <a:blip r:embed="rId13" cstate="print"/>
          <a:stretch>
            <a:fillRect/>
          </a:stretch>
        </p:blipFill>
        <p:spPr>
          <a:xfrm>
            <a:off x="108000" y="108000"/>
            <a:ext cx="2151888" cy="670560"/>
          </a:xfrm>
          <a:prstGeom prst="rect">
            <a:avLst/>
          </a:prstGeom>
        </p:spPr>
      </p:pic>
      <p:pic>
        <p:nvPicPr>
          <p:cNvPr id="18" name="SKEILLogo" descr="SK_Logo_Hamburg Eilbek.jpg" hidden="1"/>
          <p:cNvPicPr>
            <a:picLocks noChangeAspect="1"/>
          </p:cNvPicPr>
          <p:nvPr/>
        </p:nvPicPr>
        <p:blipFill>
          <a:blip r:embed="rId14" cstate="print"/>
          <a:stretch>
            <a:fillRect/>
          </a:stretch>
        </p:blipFill>
        <p:spPr>
          <a:xfrm>
            <a:off x="108000" y="108000"/>
            <a:ext cx="2151888" cy="670560"/>
          </a:xfrm>
          <a:prstGeom prst="rect">
            <a:avLst/>
          </a:prstGeom>
        </p:spPr>
      </p:pic>
      <p:pic>
        <p:nvPicPr>
          <p:cNvPr id="19" name="SKBSTLogo" descr="SK_Logo_Bad Staffelstein.jpg" hidden="1"/>
          <p:cNvPicPr>
            <a:picLocks noChangeAspect="1"/>
          </p:cNvPicPr>
          <p:nvPr/>
        </p:nvPicPr>
        <p:blipFill>
          <a:blip r:embed="rId15" cstate="print"/>
          <a:stretch>
            <a:fillRect/>
          </a:stretch>
        </p:blipFill>
        <p:spPr>
          <a:xfrm>
            <a:off x="108000" y="108000"/>
            <a:ext cx="2151888" cy="670560"/>
          </a:xfrm>
          <a:prstGeom prst="rect">
            <a:avLst/>
          </a:prstGeom>
        </p:spPr>
      </p:pic>
      <p:pic>
        <p:nvPicPr>
          <p:cNvPr id="20" name="SKBGLLogo" descr="SK_Logo_Berchtesgadener Land.jpg" hidden="1"/>
          <p:cNvPicPr>
            <a:picLocks noChangeAspect="1"/>
          </p:cNvPicPr>
          <p:nvPr/>
        </p:nvPicPr>
        <p:blipFill>
          <a:blip r:embed="rId16" cstate="print"/>
          <a:stretch>
            <a:fillRect/>
          </a:stretch>
        </p:blipFill>
        <p:spPr>
          <a:xfrm>
            <a:off x="108000" y="108000"/>
            <a:ext cx="2151888" cy="670560"/>
          </a:xfrm>
          <a:prstGeom prst="rect">
            <a:avLst/>
          </a:prstGeom>
        </p:spPr>
      </p:pic>
      <p:pic>
        <p:nvPicPr>
          <p:cNvPr id="21" name="SKBBRLogo" descr="SK_Logo_Bad Bramstedt.jpg" hidden="1"/>
          <p:cNvPicPr>
            <a:picLocks noChangeAspect="1"/>
          </p:cNvPicPr>
          <p:nvPr/>
        </p:nvPicPr>
        <p:blipFill>
          <a:blip r:embed="rId17" cstate="print"/>
          <a:stretch>
            <a:fillRect/>
          </a:stretch>
        </p:blipFill>
        <p:spPr>
          <a:xfrm>
            <a:off x="108000" y="108000"/>
            <a:ext cx="2151888" cy="670560"/>
          </a:xfrm>
          <a:prstGeom prst="rect">
            <a:avLst/>
          </a:prstGeom>
        </p:spPr>
      </p:pic>
      <p:pic>
        <p:nvPicPr>
          <p:cNvPr id="22" name="SKBARLogo" descr="SK_Logo_Bad Arolsen.jpg" hidden="1"/>
          <p:cNvPicPr>
            <a:picLocks noChangeAspect="1"/>
          </p:cNvPicPr>
          <p:nvPr/>
        </p:nvPicPr>
        <p:blipFill>
          <a:blip r:embed="rId18" cstate="print"/>
          <a:stretch>
            <a:fillRect/>
          </a:stretch>
        </p:blipFill>
        <p:spPr>
          <a:xfrm>
            <a:off x="108000" y="108000"/>
            <a:ext cx="2151888" cy="670560"/>
          </a:xfrm>
          <a:prstGeom prst="rect">
            <a:avLst/>
          </a:prstGeom>
        </p:spPr>
      </p:pic>
      <p:pic>
        <p:nvPicPr>
          <p:cNvPr id="23" name="SKDUSLogo" descr="SK_Logo_Bad Aibling.jpg" hidden="1"/>
          <p:cNvPicPr>
            <a:picLocks noChangeAspect="1"/>
          </p:cNvPicPr>
          <p:nvPr/>
        </p:nvPicPr>
        <p:blipFill>
          <a:blip r:embed="rId19" cstate="print"/>
          <a:stretch>
            <a:fillRect/>
          </a:stretch>
        </p:blipFill>
        <p:spPr>
          <a:xfrm>
            <a:off x="108000" y="108000"/>
            <a:ext cx="2151888" cy="670560"/>
          </a:xfrm>
          <a:prstGeom prst="rect">
            <a:avLst/>
          </a:prstGeom>
        </p:spPr>
      </p:pic>
      <p:pic>
        <p:nvPicPr>
          <p:cNvPr id="24" name="SKAIBLogo" descr="SK_Logo_Bad Aibling.jpg" hidden="1"/>
          <p:cNvPicPr>
            <a:picLocks noChangeAspect="1"/>
          </p:cNvPicPr>
          <p:nvPr/>
        </p:nvPicPr>
        <p:blipFill>
          <a:blip r:embed="rId19" cstate="print"/>
          <a:stretch>
            <a:fillRect/>
          </a:stretch>
        </p:blipFill>
        <p:spPr>
          <a:xfrm>
            <a:off x="108000" y="108000"/>
            <a:ext cx="2151888" cy="670560"/>
          </a:xfrm>
          <a:prstGeom prst="rect">
            <a:avLst/>
          </a:prstGeom>
        </p:spPr>
      </p:pic>
      <p:pic>
        <p:nvPicPr>
          <p:cNvPr id="25" name="SKLONLogo" hidden="1"/>
          <p:cNvPicPr>
            <a:picLocks noChangeAspect="1"/>
          </p:cNvPicPr>
          <p:nvPr/>
        </p:nvPicPr>
        <p:blipFill>
          <a:blip r:embed="rId20" cstate="screen">
            <a:extLst>
              <a:ext uri="{BEBA8EAE-BF5A-486C-A8C5-ECC9F3942E4B}">
                <a14:imgProps xmlns:a14="http://schemas.microsoft.com/office/drawing/2010/main">
                  <a14:imgLayer r:embed="rId21">
                    <a14:imgEffect>
                      <a14:backgroundRemoval t="0" b="100000" l="0" r="100000">
                        <a14:foregroundMark x1="24375" y1="29792" x2="24375" y2="29792"/>
                        <a14:foregroundMark x1="40313" y1="30000" x2="40313" y2="30000"/>
                        <a14:foregroundMark x1="48125" y1="30000" x2="48125" y2="30000"/>
                        <a14:foregroundMark x1="56094" y1="30833" x2="56094" y2="30833"/>
                        <a14:foregroundMark x1="28281" y1="33333" x2="28281" y2="33333"/>
                        <a14:foregroundMark x1="16250" y1="44792" x2="16250" y2="44792"/>
                        <a14:foregroundMark x1="66719" y1="36250" x2="66719" y2="36250"/>
                        <a14:foregroundMark x1="79844" y1="36458" x2="79844" y2="36458"/>
                        <a14:foregroundMark x1="89688" y1="36042" x2="89688" y2="36042"/>
                        <a14:foregroundMark x1="35781" y1="51875" x2="35781" y2="51875"/>
                        <a14:foregroundMark x1="49531" y1="50833" x2="49531" y2="50833"/>
                        <a14:foregroundMark x1="61406" y1="51042" x2="61406" y2="51042"/>
                        <a14:foregroundMark x1="68594" y1="52500" x2="68594" y2="52500"/>
                        <a14:foregroundMark x1="82344" y1="53125" x2="82344" y2="53125"/>
                        <a14:foregroundMark x1="87500" y1="53542" x2="87500" y2="53542"/>
                        <a14:foregroundMark x1="35156" y1="69167" x2="35156" y2="69167"/>
                        <a14:foregroundMark x1="37969" y1="73333" x2="37969" y2="73333"/>
                        <a14:foregroundMark x1="41563" y1="70208" x2="41563" y2="70208"/>
                        <a14:foregroundMark x1="44375" y1="69167" x2="44375" y2="69167"/>
                        <a14:foregroundMark x1="47500" y1="69167" x2="47500" y2="69167"/>
                        <a14:foregroundMark x1="51250" y1="69375" x2="51250" y2="69375"/>
                        <a14:foregroundMark x1="55781" y1="69167" x2="55781" y2="69167"/>
                        <a14:foregroundMark x1="19063" y1="33125" x2="19063" y2="33125"/>
                        <a14:backgroundMark x1="83438" y1="32292" x2="83438" y2="32292"/>
                        <a14:backgroundMark x1="40469" y1="72292" x2="40469" y2="72292"/>
                        <a14:backgroundMark x1="48125" y1="70833" x2="48125" y2="70833"/>
                        <a14:backgroundMark x1="52188" y1="71250" x2="52188" y2="71250"/>
                      </a14:backgroundRemoval>
                    </a14:imgEffect>
                  </a14:imgLayer>
                </a14:imgProps>
              </a:ext>
              <a:ext uri="{28A0092B-C50C-407E-A947-70E740481C1C}">
                <a14:useLocalDpi xmlns:a14="http://schemas.microsoft.com/office/drawing/2010/main"/>
              </a:ext>
            </a:extLst>
          </a:blip>
          <a:stretch>
            <a:fillRect/>
          </a:stretch>
        </p:blipFill>
        <p:spPr>
          <a:xfrm>
            <a:off x="183265" y="-150786"/>
            <a:ext cx="1584176" cy="1188132"/>
          </a:xfrm>
          <a:prstGeom prst="rect">
            <a:avLst/>
          </a:prstGeom>
        </p:spPr>
      </p:pic>
    </p:spTree>
    <p:extLst>
      <p:ext uri="{BB962C8B-B14F-4D97-AF65-F5344CB8AC3E}">
        <p14:creationId xmlns:p14="http://schemas.microsoft.com/office/powerpoint/2010/main" val="33239197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p>
        </p:txBody>
      </p:sp>
      <p:sp>
        <p:nvSpPr>
          <p:cNvPr id="3" name="Inhaltsplatzhalter 2"/>
          <p:cNvSpPr>
            <a:spLocks noGrp="1"/>
          </p:cNvSpPr>
          <p:nvPr>
            <p:ph idx="1"/>
          </p:nvPr>
        </p:nvSpPr>
        <p:spPr>
          <a:xfrm>
            <a:off x="790575" y="1917699"/>
            <a:ext cx="7562850" cy="4140000"/>
          </a:xfrm>
        </p:spPr>
        <p:txBody>
          <a:bodyPr/>
          <a:lstStyle>
            <a:lvl1pPr>
              <a:defRPr sz="2000"/>
            </a:lvl1pPr>
            <a:lvl2pPr>
              <a:buNone/>
              <a:defRPr sz="1800"/>
            </a:lvl2pPr>
          </a:lstStyle>
          <a:p>
            <a:pPr lvl="0"/>
            <a:r>
              <a:rPr lang="de-DE" noProof="0" dirty="0"/>
              <a:t>Textmasterformate durch Klicken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Tree>
    <p:extLst>
      <p:ext uri="{BB962C8B-B14F-4D97-AF65-F5344CB8AC3E}">
        <p14:creationId xmlns:p14="http://schemas.microsoft.com/office/powerpoint/2010/main" val="10262461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elfoli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792000" y="1918800"/>
            <a:ext cx="7563600" cy="277200"/>
          </a:xfrm>
        </p:spPr>
        <p:txBody>
          <a:bodyPr/>
          <a:lstStyle>
            <a:lvl1pPr>
              <a:defRPr sz="1800"/>
            </a:lvl1pPr>
          </a:lstStyle>
          <a:p>
            <a:r>
              <a:rPr lang="de-DE" dirty="0"/>
              <a:t>Titel durch Klicken hinzufügen</a:t>
            </a:r>
          </a:p>
        </p:txBody>
      </p:sp>
      <p:sp>
        <p:nvSpPr>
          <p:cNvPr id="3" name="SKOrtDatum"/>
          <p:cNvSpPr>
            <a:spLocks noGrp="1"/>
          </p:cNvSpPr>
          <p:nvPr>
            <p:ph type="subTitle" idx="1" hasCustomPrompt="1"/>
          </p:nvPr>
        </p:nvSpPr>
        <p:spPr>
          <a:xfrm>
            <a:off x="792000" y="2707200"/>
            <a:ext cx="7563600" cy="277200"/>
          </a:xfrm>
        </p:spPr>
        <p:txBody>
          <a:bodyPr/>
          <a:lstStyle>
            <a:lvl1pPr marL="0" indent="0" algn="l">
              <a:buNone/>
              <a:defRPr sz="1400" b="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de-DE" dirty="0"/>
              <a:t>Ort, Datum durch Klicken bearbeiten</a:t>
            </a:r>
          </a:p>
        </p:txBody>
      </p:sp>
      <p:sp>
        <p:nvSpPr>
          <p:cNvPr id="24" name="Rectangle 7"/>
          <p:cNvSpPr>
            <a:spLocks noChangeArrowheads="1"/>
          </p:cNvSpPr>
          <p:nvPr/>
        </p:nvSpPr>
        <p:spPr bwMode="gray">
          <a:xfrm>
            <a:off x="0" y="0"/>
            <a:ext cx="9144000" cy="900113"/>
          </a:xfrm>
          <a:prstGeom prst="rect">
            <a:avLst/>
          </a:prstGeom>
          <a:solidFill>
            <a:schemeClr val="bg2"/>
          </a:solidFill>
          <a:ln w="9525" algn="ctr">
            <a:noFill/>
            <a:miter lim="800000"/>
            <a:headEnd/>
            <a:tailEnd/>
          </a:ln>
          <a:effectLst/>
        </p:spPr>
        <p:txBody>
          <a:bodyPr wrap="none" anchor="ctr"/>
          <a:lstStyle/>
          <a:p>
            <a:pPr>
              <a:defRPr/>
            </a:pPr>
            <a:endParaRPr lang="de-DE" sz="1350"/>
          </a:p>
        </p:txBody>
      </p:sp>
      <p:sp>
        <p:nvSpPr>
          <p:cNvPr id="25" name="Line 35"/>
          <p:cNvSpPr>
            <a:spLocks noChangeShapeType="1"/>
          </p:cNvSpPr>
          <p:nvPr/>
        </p:nvSpPr>
        <p:spPr bwMode="gray">
          <a:xfrm>
            <a:off x="0" y="6542088"/>
            <a:ext cx="9144000" cy="0"/>
          </a:xfrm>
          <a:prstGeom prst="line">
            <a:avLst/>
          </a:prstGeom>
          <a:noFill/>
          <a:ln w="28575">
            <a:solidFill>
              <a:schemeClr val="bg2"/>
            </a:solidFill>
            <a:round/>
            <a:headEnd/>
            <a:tailEnd/>
          </a:ln>
          <a:effectLst/>
        </p:spPr>
        <p:txBody>
          <a:bodyPr/>
          <a:lstStyle/>
          <a:p>
            <a:pPr>
              <a:defRPr/>
            </a:pPr>
            <a:endParaRPr lang="de-DE" sz="1350"/>
          </a:p>
        </p:txBody>
      </p:sp>
      <p:pic>
        <p:nvPicPr>
          <p:cNvPr id="42" name="mottoD" hidden="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5899152" y="6623050"/>
            <a:ext cx="3041650" cy="190500"/>
          </a:xfrm>
          <a:prstGeom prst="rect">
            <a:avLst/>
          </a:prstGeom>
          <a:noFill/>
          <a:ln w="9525">
            <a:noFill/>
            <a:miter lim="800000"/>
            <a:headEnd/>
            <a:tailEnd/>
          </a:ln>
        </p:spPr>
      </p:pic>
      <p:pic>
        <p:nvPicPr>
          <p:cNvPr id="31" name="SKAIBHAHLogo" hidden="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400" y="109168"/>
            <a:ext cx="1791213" cy="650451"/>
          </a:xfrm>
          <a:prstGeom prst="rect">
            <a:avLst/>
          </a:prstGeom>
        </p:spPr>
      </p:pic>
      <p:pic>
        <p:nvPicPr>
          <p:cNvPr id="37" name="SKTKMLogo" hidden="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49" name="SKTGMLogo" hidden="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50" name="SKTKHamburgLogo" hidden="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8000" y="108000"/>
            <a:ext cx="2206264" cy="697382"/>
          </a:xfrm>
          <a:prstGeom prst="rect">
            <a:avLst/>
          </a:prstGeom>
        </p:spPr>
      </p:pic>
      <p:pic>
        <p:nvPicPr>
          <p:cNvPr id="51" name="SKRueckenLogo" hidden="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8000" y="108000"/>
            <a:ext cx="2139696" cy="670560"/>
          </a:xfrm>
          <a:prstGeom prst="rect">
            <a:avLst/>
          </a:prstGeom>
        </p:spPr>
      </p:pic>
      <p:pic>
        <p:nvPicPr>
          <p:cNvPr id="53" name="SKVOGLogo" descr="SK_Logo_Vogtareuth.jpg" hidden="1"/>
          <p:cNvPicPr>
            <a:picLocks noChangeAspect="1"/>
          </p:cNvPicPr>
          <p:nvPr/>
        </p:nvPicPr>
        <p:blipFill>
          <a:blip r:embed="rId7" cstate="print"/>
          <a:stretch>
            <a:fillRect/>
          </a:stretch>
        </p:blipFill>
        <p:spPr>
          <a:xfrm>
            <a:off x="108000" y="108000"/>
            <a:ext cx="2151888" cy="670560"/>
          </a:xfrm>
          <a:prstGeom prst="rect">
            <a:avLst/>
          </a:prstGeom>
        </p:spPr>
      </p:pic>
      <p:pic>
        <p:nvPicPr>
          <p:cNvPr id="55" name="SKROSLogo" descr="SK_Logo_Roseneck.jpg" hidden="1"/>
          <p:cNvPicPr>
            <a:picLocks noChangeAspect="1"/>
          </p:cNvPicPr>
          <p:nvPr/>
        </p:nvPicPr>
        <p:blipFill>
          <a:blip r:embed="rId8" cstate="print"/>
          <a:stretch>
            <a:fillRect/>
          </a:stretch>
        </p:blipFill>
        <p:spPr>
          <a:xfrm>
            <a:off x="108000" y="108000"/>
            <a:ext cx="2151888" cy="670560"/>
          </a:xfrm>
          <a:prstGeom prst="rect">
            <a:avLst/>
          </a:prstGeom>
        </p:spPr>
      </p:pic>
      <p:pic>
        <p:nvPicPr>
          <p:cNvPr id="56" name="SKNFULogo" hidden="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8001" y="108000"/>
            <a:ext cx="1455481" cy="630326"/>
          </a:xfrm>
          <a:prstGeom prst="rect">
            <a:avLst/>
          </a:prstGeom>
        </p:spPr>
      </p:pic>
      <p:pic>
        <p:nvPicPr>
          <p:cNvPr id="57" name="SKNEULogo" descr="SK_Logo_Neustadt.jpg" hidden="1"/>
          <p:cNvPicPr>
            <a:picLocks noChangeAspect="1"/>
          </p:cNvPicPr>
          <p:nvPr/>
        </p:nvPicPr>
        <p:blipFill>
          <a:blip r:embed="rId10" cstate="print"/>
          <a:stretch>
            <a:fillRect/>
          </a:stretch>
        </p:blipFill>
        <p:spPr>
          <a:xfrm>
            <a:off x="108000" y="108000"/>
            <a:ext cx="2151888" cy="670560"/>
          </a:xfrm>
          <a:prstGeom prst="rect">
            <a:avLst/>
          </a:prstGeom>
        </p:spPr>
      </p:pic>
      <p:pic>
        <p:nvPicPr>
          <p:cNvPr id="58" name="SKMSWLogo" descr="SK_Logo_Muenchen Schwabing.jpg" hidden="1"/>
          <p:cNvPicPr>
            <a:picLocks noChangeAspect="1"/>
          </p:cNvPicPr>
          <p:nvPr/>
        </p:nvPicPr>
        <p:blipFill>
          <a:blip r:embed="rId11" cstate="print"/>
          <a:stretch>
            <a:fillRect/>
          </a:stretch>
        </p:blipFill>
        <p:spPr>
          <a:xfrm>
            <a:off x="108000" y="108000"/>
            <a:ext cx="2151888" cy="670560"/>
          </a:xfrm>
          <a:prstGeom prst="rect">
            <a:avLst/>
          </a:prstGeom>
        </p:spPr>
      </p:pic>
      <p:pic>
        <p:nvPicPr>
          <p:cNvPr id="59" name="SKMHALogo" descr="SK_Logo_Muenchen Harlaching.jpg" hidden="1"/>
          <p:cNvPicPr>
            <a:picLocks noChangeAspect="1"/>
          </p:cNvPicPr>
          <p:nvPr/>
        </p:nvPicPr>
        <p:blipFill>
          <a:blip r:embed="rId12" cstate="print"/>
          <a:stretch>
            <a:fillRect/>
          </a:stretch>
        </p:blipFill>
        <p:spPr>
          <a:xfrm>
            <a:off x="108000" y="108000"/>
            <a:ext cx="2151888" cy="670560"/>
          </a:xfrm>
          <a:prstGeom prst="rect">
            <a:avLst/>
          </a:prstGeom>
        </p:spPr>
      </p:pic>
      <p:pic>
        <p:nvPicPr>
          <p:cNvPr id="60" name="SKLORLogo" hidden="1"/>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62" name="SKEILLogo" descr="SK_Logo_Hamburg Eilbek.jpg" hidden="1"/>
          <p:cNvPicPr>
            <a:picLocks noChangeAspect="1"/>
          </p:cNvPicPr>
          <p:nvPr/>
        </p:nvPicPr>
        <p:blipFill>
          <a:blip r:embed="rId14" cstate="print"/>
          <a:stretch>
            <a:fillRect/>
          </a:stretch>
        </p:blipFill>
        <p:spPr>
          <a:xfrm>
            <a:off x="108000" y="108000"/>
            <a:ext cx="2151888" cy="670560"/>
          </a:xfrm>
          <a:prstGeom prst="rect">
            <a:avLst/>
          </a:prstGeom>
        </p:spPr>
      </p:pic>
      <p:pic>
        <p:nvPicPr>
          <p:cNvPr id="63" name="SKBSTLogo" descr="SK_Logo_Bad Staffelstein.jpg" hidden="1"/>
          <p:cNvPicPr>
            <a:picLocks noChangeAspect="1"/>
          </p:cNvPicPr>
          <p:nvPr/>
        </p:nvPicPr>
        <p:blipFill>
          <a:blip r:embed="rId15" cstate="print"/>
          <a:stretch>
            <a:fillRect/>
          </a:stretch>
        </p:blipFill>
        <p:spPr>
          <a:xfrm>
            <a:off x="108000" y="108000"/>
            <a:ext cx="2151888" cy="670560"/>
          </a:xfrm>
          <a:prstGeom prst="rect">
            <a:avLst/>
          </a:prstGeom>
        </p:spPr>
      </p:pic>
      <p:pic>
        <p:nvPicPr>
          <p:cNvPr id="64" name="SKBGLLogo" descr="SK_Logo_Berchtesgadener Land.jpg" hidden="1"/>
          <p:cNvPicPr>
            <a:picLocks noChangeAspect="1"/>
          </p:cNvPicPr>
          <p:nvPr/>
        </p:nvPicPr>
        <p:blipFill>
          <a:blip r:embed="rId16" cstate="print"/>
          <a:stretch>
            <a:fillRect/>
          </a:stretch>
        </p:blipFill>
        <p:spPr>
          <a:xfrm>
            <a:off x="108000" y="108000"/>
            <a:ext cx="2151888" cy="670560"/>
          </a:xfrm>
          <a:prstGeom prst="rect">
            <a:avLst/>
          </a:prstGeom>
        </p:spPr>
      </p:pic>
      <p:pic>
        <p:nvPicPr>
          <p:cNvPr id="65" name="SKBBRLogo" descr="SK_Logo_Bad Bramstedt.jpg" hidden="1"/>
          <p:cNvPicPr>
            <a:picLocks noChangeAspect="1"/>
          </p:cNvPicPr>
          <p:nvPr/>
        </p:nvPicPr>
        <p:blipFill>
          <a:blip r:embed="rId17" cstate="print"/>
          <a:stretch>
            <a:fillRect/>
          </a:stretch>
        </p:blipFill>
        <p:spPr>
          <a:xfrm>
            <a:off x="108000" y="108000"/>
            <a:ext cx="2151888" cy="670560"/>
          </a:xfrm>
          <a:prstGeom prst="rect">
            <a:avLst/>
          </a:prstGeom>
        </p:spPr>
      </p:pic>
      <p:pic>
        <p:nvPicPr>
          <p:cNvPr id="66" name="SKBARLogo" descr="SK_Logo_Bad Arolsen.jpg" hidden="1"/>
          <p:cNvPicPr>
            <a:picLocks noChangeAspect="1"/>
          </p:cNvPicPr>
          <p:nvPr/>
        </p:nvPicPr>
        <p:blipFill>
          <a:blip r:embed="rId18" cstate="print"/>
          <a:stretch>
            <a:fillRect/>
          </a:stretch>
        </p:blipFill>
        <p:spPr>
          <a:xfrm>
            <a:off x="108000" y="108000"/>
            <a:ext cx="2151888" cy="670560"/>
          </a:xfrm>
          <a:prstGeom prst="rect">
            <a:avLst/>
          </a:prstGeom>
        </p:spPr>
      </p:pic>
      <p:pic>
        <p:nvPicPr>
          <p:cNvPr id="29" name="SKDUSLogo" hidden="1"/>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30523" y="-348882"/>
            <a:ext cx="2112432" cy="1584324"/>
          </a:xfrm>
          <a:prstGeom prst="rect">
            <a:avLst/>
          </a:prstGeom>
        </p:spPr>
      </p:pic>
      <p:pic>
        <p:nvPicPr>
          <p:cNvPr id="30" name="SKLONLogo" hidden="1"/>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83265" y="-150786"/>
            <a:ext cx="1584176" cy="1188132"/>
          </a:xfrm>
          <a:prstGeom prst="rect">
            <a:avLst/>
          </a:prstGeom>
        </p:spPr>
      </p:pic>
      <p:pic>
        <p:nvPicPr>
          <p:cNvPr id="33" name="SKYORLogo" hidden="1"/>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173314" y="127535"/>
            <a:ext cx="1613921" cy="709546"/>
          </a:xfrm>
          <a:prstGeom prst="rect">
            <a:avLst/>
          </a:prstGeom>
        </p:spPr>
      </p:pic>
      <p:pic>
        <p:nvPicPr>
          <p:cNvPr id="34" name="SKCHELogo" hidden="1"/>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73314" y="147508"/>
            <a:ext cx="1548607" cy="574539"/>
          </a:xfrm>
          <a:prstGeom prst="rect">
            <a:avLst/>
          </a:prstGeom>
        </p:spPr>
      </p:pic>
      <p:pic>
        <p:nvPicPr>
          <p:cNvPr id="4" name="mottoE" hidden="1"/>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7050404" y="6536531"/>
            <a:ext cx="1890398" cy="363537"/>
          </a:xfrm>
          <a:prstGeom prst="rect">
            <a:avLst/>
          </a:prstGeom>
        </p:spPr>
      </p:pic>
      <p:pic>
        <p:nvPicPr>
          <p:cNvPr id="32" name="SKHAHLogo" descr="SK_Logo_Harthausen.jpg" hidden="1"/>
          <p:cNvPicPr>
            <a:picLocks noChangeAspect="1"/>
          </p:cNvPicPr>
          <p:nvPr/>
        </p:nvPicPr>
        <p:blipFill>
          <a:blip r:embed="rId24" cstate="print"/>
          <a:stretch>
            <a:fillRect/>
          </a:stretch>
        </p:blipFill>
        <p:spPr>
          <a:xfrm>
            <a:off x="108001" y="165887"/>
            <a:ext cx="2151888" cy="670560"/>
          </a:xfrm>
          <a:prstGeom prst="rect">
            <a:avLst/>
          </a:prstGeom>
        </p:spPr>
      </p:pic>
      <p:pic>
        <p:nvPicPr>
          <p:cNvPr id="36" name="SKAIBLogo" descr="SK_Logo_Bad Aibling.jpg" hidden="1"/>
          <p:cNvPicPr>
            <a:picLocks noChangeAspect="1"/>
          </p:cNvPicPr>
          <p:nvPr/>
        </p:nvPicPr>
        <p:blipFill>
          <a:blip r:embed="rId25" cstate="print"/>
          <a:stretch>
            <a:fillRect/>
          </a:stretch>
        </p:blipFill>
        <p:spPr>
          <a:xfrm>
            <a:off x="108001" y="168460"/>
            <a:ext cx="2151888" cy="670560"/>
          </a:xfrm>
          <a:prstGeom prst="rect">
            <a:avLst/>
          </a:prstGeom>
        </p:spPr>
      </p:pic>
      <p:pic>
        <p:nvPicPr>
          <p:cNvPr id="39" name="SKSKVLogo" descr="SK_Logo.jpg"/>
          <p:cNvPicPr>
            <a:picLocks noChangeAspect="1"/>
          </p:cNvPicPr>
          <p:nvPr userDrawn="1"/>
        </p:nvPicPr>
        <p:blipFill>
          <a:blip r:embed="rId26" cstate="print"/>
          <a:srcRect/>
          <a:stretch>
            <a:fillRect/>
          </a:stretch>
        </p:blipFill>
        <p:spPr bwMode="auto">
          <a:xfrm>
            <a:off x="108001" y="61819"/>
            <a:ext cx="1847257" cy="774893"/>
          </a:xfrm>
          <a:prstGeom prst="rect">
            <a:avLst/>
          </a:prstGeom>
          <a:noFill/>
          <a:ln w="9525">
            <a:noFill/>
            <a:miter lim="800000"/>
            <a:headEnd/>
            <a:tailEnd/>
          </a:ln>
        </p:spPr>
      </p:pic>
    </p:spTree>
    <p:extLst>
      <p:ext uri="{BB962C8B-B14F-4D97-AF65-F5344CB8AC3E}">
        <p14:creationId xmlns:p14="http://schemas.microsoft.com/office/powerpoint/2010/main" val="199350104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de-DE" noProof="0" dirty="0"/>
          </a:p>
        </p:txBody>
      </p:sp>
      <p:pic>
        <p:nvPicPr>
          <p:cNvPr id="4" name="SKTKMLogo" hidden="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5" name="SKTGMLogo" hidden="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6" name="SKTKHamburgLogo" hidden="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000" y="108000"/>
            <a:ext cx="2206264" cy="697382"/>
          </a:xfrm>
          <a:prstGeom prst="rect">
            <a:avLst/>
          </a:prstGeom>
        </p:spPr>
      </p:pic>
      <p:pic>
        <p:nvPicPr>
          <p:cNvPr id="7" name="SKRueckenLogo" hidden="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8000" y="108000"/>
            <a:ext cx="2139696" cy="670560"/>
          </a:xfrm>
          <a:prstGeom prst="rect">
            <a:avLst/>
          </a:prstGeom>
        </p:spPr>
      </p:pic>
      <p:pic>
        <p:nvPicPr>
          <p:cNvPr id="8" name="SKSKVLogo" descr="SK_Logo.jpg" hidden="1"/>
          <p:cNvPicPr>
            <a:picLocks noChangeAspect="1"/>
          </p:cNvPicPr>
          <p:nvPr/>
        </p:nvPicPr>
        <p:blipFill>
          <a:blip r:embed="rId5" cstate="print"/>
          <a:srcRect/>
          <a:stretch>
            <a:fillRect/>
          </a:stretch>
        </p:blipFill>
        <p:spPr bwMode="auto">
          <a:xfrm>
            <a:off x="108001" y="108001"/>
            <a:ext cx="1597025" cy="669925"/>
          </a:xfrm>
          <a:prstGeom prst="rect">
            <a:avLst/>
          </a:prstGeom>
          <a:noFill/>
          <a:ln w="9525">
            <a:noFill/>
            <a:miter lim="800000"/>
            <a:headEnd/>
            <a:tailEnd/>
          </a:ln>
        </p:spPr>
      </p:pic>
      <p:pic>
        <p:nvPicPr>
          <p:cNvPr id="9" name="SKVOGLogo" descr="SK_Logo_Vogtareuth.jpg" hidden="1"/>
          <p:cNvPicPr>
            <a:picLocks noChangeAspect="1"/>
          </p:cNvPicPr>
          <p:nvPr/>
        </p:nvPicPr>
        <p:blipFill>
          <a:blip r:embed="rId6" cstate="print"/>
          <a:stretch>
            <a:fillRect/>
          </a:stretch>
        </p:blipFill>
        <p:spPr>
          <a:xfrm>
            <a:off x="108000" y="108000"/>
            <a:ext cx="2151888" cy="670560"/>
          </a:xfrm>
          <a:prstGeom prst="rect">
            <a:avLst/>
          </a:prstGeom>
        </p:spPr>
      </p:pic>
      <p:pic>
        <p:nvPicPr>
          <p:cNvPr id="11" name="SKROSLogo" descr="SK_Logo_Roseneck.jpg" hidden="1"/>
          <p:cNvPicPr>
            <a:picLocks noChangeAspect="1"/>
          </p:cNvPicPr>
          <p:nvPr/>
        </p:nvPicPr>
        <p:blipFill>
          <a:blip r:embed="rId7" cstate="print"/>
          <a:stretch>
            <a:fillRect/>
          </a:stretch>
        </p:blipFill>
        <p:spPr>
          <a:xfrm>
            <a:off x="108000" y="108000"/>
            <a:ext cx="2151888" cy="670560"/>
          </a:xfrm>
          <a:prstGeom prst="rect">
            <a:avLst/>
          </a:prstGeom>
        </p:spPr>
      </p:pic>
      <p:pic>
        <p:nvPicPr>
          <p:cNvPr id="12" name="SKNFULogo" hidden="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8001" y="108000"/>
            <a:ext cx="1455481" cy="630326"/>
          </a:xfrm>
          <a:prstGeom prst="rect">
            <a:avLst/>
          </a:prstGeom>
        </p:spPr>
      </p:pic>
      <p:pic>
        <p:nvPicPr>
          <p:cNvPr id="13" name="SKNEULogo" descr="SK_Logo_Neustadt.jpg" hidden="1"/>
          <p:cNvPicPr>
            <a:picLocks noChangeAspect="1"/>
          </p:cNvPicPr>
          <p:nvPr/>
        </p:nvPicPr>
        <p:blipFill>
          <a:blip r:embed="rId9" cstate="print"/>
          <a:stretch>
            <a:fillRect/>
          </a:stretch>
        </p:blipFill>
        <p:spPr>
          <a:xfrm>
            <a:off x="108000" y="108000"/>
            <a:ext cx="2151888" cy="670560"/>
          </a:xfrm>
          <a:prstGeom prst="rect">
            <a:avLst/>
          </a:prstGeom>
        </p:spPr>
      </p:pic>
      <p:pic>
        <p:nvPicPr>
          <p:cNvPr id="14" name="SKMSWLogo" descr="SK_Logo_Muenchen Schwabing.jpg" hidden="1"/>
          <p:cNvPicPr>
            <a:picLocks noChangeAspect="1"/>
          </p:cNvPicPr>
          <p:nvPr/>
        </p:nvPicPr>
        <p:blipFill>
          <a:blip r:embed="rId10" cstate="print"/>
          <a:stretch>
            <a:fillRect/>
          </a:stretch>
        </p:blipFill>
        <p:spPr>
          <a:xfrm>
            <a:off x="108000" y="108000"/>
            <a:ext cx="2151888" cy="670560"/>
          </a:xfrm>
          <a:prstGeom prst="rect">
            <a:avLst/>
          </a:prstGeom>
        </p:spPr>
      </p:pic>
      <p:pic>
        <p:nvPicPr>
          <p:cNvPr id="15" name="SKMHALogo" descr="SK_Logo_Muenchen Harlaching.jpg" hidden="1"/>
          <p:cNvPicPr>
            <a:picLocks noChangeAspect="1"/>
          </p:cNvPicPr>
          <p:nvPr/>
        </p:nvPicPr>
        <p:blipFill>
          <a:blip r:embed="rId11" cstate="print"/>
          <a:stretch>
            <a:fillRect/>
          </a:stretch>
        </p:blipFill>
        <p:spPr>
          <a:xfrm>
            <a:off x="108000" y="108000"/>
            <a:ext cx="2151888" cy="670560"/>
          </a:xfrm>
          <a:prstGeom prst="rect">
            <a:avLst/>
          </a:prstGeom>
        </p:spPr>
      </p:pic>
      <p:pic>
        <p:nvPicPr>
          <p:cNvPr id="16" name="SKLORLogo" hidden="1"/>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17" name="SKHAHLogo" descr="SK_Logo_Harthausen.jpg" hidden="1"/>
          <p:cNvPicPr>
            <a:picLocks noChangeAspect="1"/>
          </p:cNvPicPr>
          <p:nvPr/>
        </p:nvPicPr>
        <p:blipFill>
          <a:blip r:embed="rId13" cstate="print"/>
          <a:stretch>
            <a:fillRect/>
          </a:stretch>
        </p:blipFill>
        <p:spPr>
          <a:xfrm>
            <a:off x="108000" y="108000"/>
            <a:ext cx="2151888" cy="670560"/>
          </a:xfrm>
          <a:prstGeom prst="rect">
            <a:avLst/>
          </a:prstGeom>
        </p:spPr>
      </p:pic>
      <p:pic>
        <p:nvPicPr>
          <p:cNvPr id="18" name="SKEILLogo" descr="SK_Logo_Hamburg Eilbek.jpg" hidden="1"/>
          <p:cNvPicPr>
            <a:picLocks noChangeAspect="1"/>
          </p:cNvPicPr>
          <p:nvPr/>
        </p:nvPicPr>
        <p:blipFill>
          <a:blip r:embed="rId14" cstate="print"/>
          <a:stretch>
            <a:fillRect/>
          </a:stretch>
        </p:blipFill>
        <p:spPr>
          <a:xfrm>
            <a:off x="108000" y="108000"/>
            <a:ext cx="2151888" cy="670560"/>
          </a:xfrm>
          <a:prstGeom prst="rect">
            <a:avLst/>
          </a:prstGeom>
        </p:spPr>
      </p:pic>
      <p:pic>
        <p:nvPicPr>
          <p:cNvPr id="19" name="SKBSTLogo" descr="SK_Logo_Bad Staffelstein.jpg" hidden="1"/>
          <p:cNvPicPr>
            <a:picLocks noChangeAspect="1"/>
          </p:cNvPicPr>
          <p:nvPr/>
        </p:nvPicPr>
        <p:blipFill>
          <a:blip r:embed="rId15" cstate="print"/>
          <a:stretch>
            <a:fillRect/>
          </a:stretch>
        </p:blipFill>
        <p:spPr>
          <a:xfrm>
            <a:off x="108000" y="108000"/>
            <a:ext cx="2151888" cy="670560"/>
          </a:xfrm>
          <a:prstGeom prst="rect">
            <a:avLst/>
          </a:prstGeom>
        </p:spPr>
      </p:pic>
      <p:pic>
        <p:nvPicPr>
          <p:cNvPr id="20" name="SKBGLLogo" descr="SK_Logo_Berchtesgadener Land.jpg" hidden="1"/>
          <p:cNvPicPr>
            <a:picLocks noChangeAspect="1"/>
          </p:cNvPicPr>
          <p:nvPr/>
        </p:nvPicPr>
        <p:blipFill>
          <a:blip r:embed="rId16" cstate="print"/>
          <a:stretch>
            <a:fillRect/>
          </a:stretch>
        </p:blipFill>
        <p:spPr>
          <a:xfrm>
            <a:off x="108000" y="108000"/>
            <a:ext cx="2151888" cy="670560"/>
          </a:xfrm>
          <a:prstGeom prst="rect">
            <a:avLst/>
          </a:prstGeom>
        </p:spPr>
      </p:pic>
      <p:pic>
        <p:nvPicPr>
          <p:cNvPr id="21" name="SKBBRLogo" descr="SK_Logo_Bad Bramstedt.jpg" hidden="1"/>
          <p:cNvPicPr>
            <a:picLocks noChangeAspect="1"/>
          </p:cNvPicPr>
          <p:nvPr/>
        </p:nvPicPr>
        <p:blipFill>
          <a:blip r:embed="rId17" cstate="print"/>
          <a:stretch>
            <a:fillRect/>
          </a:stretch>
        </p:blipFill>
        <p:spPr>
          <a:xfrm>
            <a:off x="108000" y="108000"/>
            <a:ext cx="2151888" cy="670560"/>
          </a:xfrm>
          <a:prstGeom prst="rect">
            <a:avLst/>
          </a:prstGeom>
        </p:spPr>
      </p:pic>
      <p:pic>
        <p:nvPicPr>
          <p:cNvPr id="22" name="SKBARLogo" descr="SK_Logo_Bad Arolsen.jpg" hidden="1"/>
          <p:cNvPicPr>
            <a:picLocks noChangeAspect="1"/>
          </p:cNvPicPr>
          <p:nvPr/>
        </p:nvPicPr>
        <p:blipFill>
          <a:blip r:embed="rId18" cstate="print"/>
          <a:stretch>
            <a:fillRect/>
          </a:stretch>
        </p:blipFill>
        <p:spPr>
          <a:xfrm>
            <a:off x="108000" y="108000"/>
            <a:ext cx="2151888" cy="670560"/>
          </a:xfrm>
          <a:prstGeom prst="rect">
            <a:avLst/>
          </a:prstGeom>
        </p:spPr>
      </p:pic>
      <p:pic>
        <p:nvPicPr>
          <p:cNvPr id="23" name="SKDUSLogo" descr="SK_Logo_Bad Aibling.jpg" hidden="1"/>
          <p:cNvPicPr>
            <a:picLocks noChangeAspect="1"/>
          </p:cNvPicPr>
          <p:nvPr/>
        </p:nvPicPr>
        <p:blipFill>
          <a:blip r:embed="rId19" cstate="print"/>
          <a:stretch>
            <a:fillRect/>
          </a:stretch>
        </p:blipFill>
        <p:spPr>
          <a:xfrm>
            <a:off x="108000" y="108000"/>
            <a:ext cx="2151888" cy="670560"/>
          </a:xfrm>
          <a:prstGeom prst="rect">
            <a:avLst/>
          </a:prstGeom>
        </p:spPr>
      </p:pic>
      <p:pic>
        <p:nvPicPr>
          <p:cNvPr id="25" name="SKLONLogo" hidden="1"/>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83265" y="-150786"/>
            <a:ext cx="1584176" cy="1188132"/>
          </a:xfrm>
          <a:prstGeom prst="rect">
            <a:avLst/>
          </a:prstGeom>
        </p:spPr>
      </p:pic>
      <p:pic>
        <p:nvPicPr>
          <p:cNvPr id="26" name="SKCHELogo" hidden="1"/>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108000" y="108960"/>
            <a:ext cx="1804832" cy="669600"/>
          </a:xfrm>
          <a:prstGeom prst="rect">
            <a:avLst/>
          </a:prstGeom>
        </p:spPr>
      </p:pic>
      <p:pic>
        <p:nvPicPr>
          <p:cNvPr id="27" name="SKYORLogo" hidden="1"/>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30807" y="108000"/>
            <a:ext cx="1801471" cy="792000"/>
          </a:xfrm>
          <a:prstGeom prst="rect">
            <a:avLst/>
          </a:prstGeom>
        </p:spPr>
      </p:pic>
      <p:pic>
        <p:nvPicPr>
          <p:cNvPr id="28" name="SKAIBHAHLogo" hidden="1"/>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260407" y="108000"/>
            <a:ext cx="1847074" cy="670560"/>
          </a:xfrm>
          <a:prstGeom prst="rect">
            <a:avLst/>
          </a:prstGeom>
        </p:spPr>
      </p:pic>
      <p:pic>
        <p:nvPicPr>
          <p:cNvPr id="3" name="Grafik 2"/>
          <p:cNvPicPr>
            <a:picLocks noChangeAspect="1"/>
          </p:cNvPicPr>
          <p:nvPr userDrawn="1"/>
        </p:nvPicPr>
        <p:blipFill>
          <a:blip r:embed="rId24"/>
          <a:stretch>
            <a:fillRect/>
          </a:stretch>
        </p:blipFill>
        <p:spPr>
          <a:xfrm>
            <a:off x="179512" y="-27384"/>
            <a:ext cx="2088232" cy="876739"/>
          </a:xfrm>
          <a:prstGeom prst="rect">
            <a:avLst/>
          </a:prstGeom>
        </p:spPr>
      </p:pic>
    </p:spTree>
    <p:extLst>
      <p:ext uri="{BB962C8B-B14F-4D97-AF65-F5344CB8AC3E}">
        <p14:creationId xmlns:p14="http://schemas.microsoft.com/office/powerpoint/2010/main" val="285895855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2000"/>
            </a:lvl1pPr>
          </a:lstStyle>
          <a:p>
            <a:r>
              <a:rPr lang="de-DE" noProof="0" dirty="0"/>
              <a:t>Titelmasterformat durch Klicken bearbeiten</a:t>
            </a:r>
          </a:p>
        </p:txBody>
      </p:sp>
      <p:sp>
        <p:nvSpPr>
          <p:cNvPr id="3" name="Inhaltsplatzhalter 2"/>
          <p:cNvSpPr>
            <a:spLocks noGrp="1"/>
          </p:cNvSpPr>
          <p:nvPr>
            <p:ph idx="1"/>
          </p:nvPr>
        </p:nvSpPr>
        <p:spPr>
          <a:xfrm>
            <a:off x="790575" y="1917699"/>
            <a:ext cx="7562850" cy="4140000"/>
          </a:xfrm>
        </p:spPr>
        <p:txBody>
          <a:bodyPr/>
          <a:lstStyle>
            <a:lvl1pPr>
              <a:defRPr sz="1800" b="0"/>
            </a:lvl1pPr>
            <a:lvl2pPr>
              <a:buNone/>
              <a:defRPr sz="1800"/>
            </a:lvl2pPr>
          </a:lstStyle>
          <a:p>
            <a:pPr lvl="0"/>
            <a:r>
              <a:rPr lang="de-DE" noProof="0" dirty="0"/>
              <a:t>Textmasterformate durch Klicken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pic>
        <p:nvPicPr>
          <p:cNvPr id="4" name="SKSKVLogo" descr="SK_Logo.jpg"/>
          <p:cNvPicPr>
            <a:picLocks noChangeAspect="1"/>
          </p:cNvPicPr>
          <p:nvPr userDrawn="1"/>
        </p:nvPicPr>
        <p:blipFill>
          <a:blip r:embed="rId2" cstate="print"/>
          <a:srcRect/>
          <a:stretch>
            <a:fillRect/>
          </a:stretch>
        </p:blipFill>
        <p:spPr bwMode="auto">
          <a:xfrm>
            <a:off x="108001" y="-27384"/>
            <a:ext cx="2087735" cy="875769"/>
          </a:xfrm>
          <a:prstGeom prst="rect">
            <a:avLst/>
          </a:prstGeom>
          <a:noFill/>
          <a:ln w="9525">
            <a:noFill/>
            <a:miter lim="800000"/>
            <a:headEnd/>
            <a:tailEnd/>
          </a:ln>
        </p:spPr>
      </p:pic>
    </p:spTree>
    <p:extLst>
      <p:ext uri="{BB962C8B-B14F-4D97-AF65-F5344CB8AC3E}">
        <p14:creationId xmlns:p14="http://schemas.microsoft.com/office/powerpoint/2010/main" val="186891436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elfolie">
    <p:spTree>
      <p:nvGrpSpPr>
        <p:cNvPr id="1" name=""/>
        <p:cNvGrpSpPr/>
        <p:nvPr/>
      </p:nvGrpSpPr>
      <p:grpSpPr>
        <a:xfrm>
          <a:off x="0" y="0"/>
          <a:ext cx="0" cy="0"/>
          <a:chOff x="0" y="0"/>
          <a:chExt cx="0" cy="0"/>
        </a:xfrm>
      </p:grpSpPr>
      <p:pic>
        <p:nvPicPr>
          <p:cNvPr id="2" name="SKSKVLogo" descr="SK_Logo.jpg"/>
          <p:cNvPicPr>
            <a:picLocks noChangeAspect="1"/>
          </p:cNvPicPr>
          <p:nvPr userDrawn="1"/>
        </p:nvPicPr>
        <p:blipFill>
          <a:blip r:embed="rId2" cstate="print"/>
          <a:srcRect/>
          <a:stretch>
            <a:fillRect/>
          </a:stretch>
        </p:blipFill>
        <p:spPr bwMode="auto">
          <a:xfrm>
            <a:off x="108001" y="-27384"/>
            <a:ext cx="2059907" cy="864096"/>
          </a:xfrm>
          <a:prstGeom prst="rect">
            <a:avLst/>
          </a:prstGeom>
          <a:noFill/>
          <a:ln w="9525">
            <a:noFill/>
            <a:miter lim="800000"/>
            <a:headEnd/>
            <a:tailEnd/>
          </a:ln>
        </p:spPr>
      </p:pic>
    </p:spTree>
    <p:extLst>
      <p:ext uri="{BB962C8B-B14F-4D97-AF65-F5344CB8AC3E}">
        <p14:creationId xmlns:p14="http://schemas.microsoft.com/office/powerpoint/2010/main" val="20720239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jpeg"/><Relationship Id="rId18" Type="http://schemas.openxmlformats.org/officeDocument/2006/relationships/image" Target="../media/image14.jpeg"/><Relationship Id="rId3" Type="http://schemas.openxmlformats.org/officeDocument/2006/relationships/slideLayout" Target="../slideLayouts/slideLayout3.xml"/><Relationship Id="rId21" Type="http://schemas.openxmlformats.org/officeDocument/2006/relationships/image" Target="../media/image17.jpeg"/><Relationship Id="rId7" Type="http://schemas.openxmlformats.org/officeDocument/2006/relationships/image" Target="../media/image3.jpeg"/><Relationship Id="rId12" Type="http://schemas.openxmlformats.org/officeDocument/2006/relationships/image" Target="../media/image8.jpeg"/><Relationship Id="rId17" Type="http://schemas.openxmlformats.org/officeDocument/2006/relationships/image" Target="../media/image13.jpeg"/><Relationship Id="rId2" Type="http://schemas.openxmlformats.org/officeDocument/2006/relationships/slideLayout" Target="../slideLayouts/slideLayout2.xml"/><Relationship Id="rId16" Type="http://schemas.openxmlformats.org/officeDocument/2006/relationships/image" Target="../media/image12.jpeg"/><Relationship Id="rId20" Type="http://schemas.openxmlformats.org/officeDocument/2006/relationships/image" Target="../media/image16.jpeg"/><Relationship Id="rId1" Type="http://schemas.openxmlformats.org/officeDocument/2006/relationships/slideLayout" Target="../slideLayouts/slideLayout1.xml"/><Relationship Id="rId6" Type="http://schemas.openxmlformats.org/officeDocument/2006/relationships/image" Target="../media/image2.jpeg"/><Relationship Id="rId11" Type="http://schemas.openxmlformats.org/officeDocument/2006/relationships/image" Target="../media/image7.jpeg"/><Relationship Id="rId24" Type="http://schemas.openxmlformats.org/officeDocument/2006/relationships/image" Target="../media/image20.png"/><Relationship Id="rId5" Type="http://schemas.openxmlformats.org/officeDocument/2006/relationships/image" Target="../media/image1.jpeg"/><Relationship Id="rId15" Type="http://schemas.openxmlformats.org/officeDocument/2006/relationships/image" Target="../media/image11.jpeg"/><Relationship Id="rId23" Type="http://schemas.openxmlformats.org/officeDocument/2006/relationships/image" Target="../media/image19.jpeg"/><Relationship Id="rId10" Type="http://schemas.openxmlformats.org/officeDocument/2006/relationships/image" Target="../media/image6.jpeg"/><Relationship Id="rId19" Type="http://schemas.openxmlformats.org/officeDocument/2006/relationships/image" Target="../media/image15.jpeg"/><Relationship Id="rId4" Type="http://schemas.openxmlformats.org/officeDocument/2006/relationships/theme" Target="../theme/theme1.xml"/><Relationship Id="rId9" Type="http://schemas.openxmlformats.org/officeDocument/2006/relationships/image" Target="../media/image5.jpeg"/><Relationship Id="rId14" Type="http://schemas.openxmlformats.org/officeDocument/2006/relationships/image" Target="../media/image10.jpeg"/><Relationship Id="rId22" Type="http://schemas.openxmlformats.org/officeDocument/2006/relationships/image" Target="../media/image18.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jpeg"/><Relationship Id="rId13" Type="http://schemas.openxmlformats.org/officeDocument/2006/relationships/image" Target="../media/image8.jpeg"/><Relationship Id="rId18" Type="http://schemas.openxmlformats.org/officeDocument/2006/relationships/image" Target="../media/image14.jpeg"/><Relationship Id="rId26" Type="http://schemas.openxmlformats.org/officeDocument/2006/relationships/image" Target="../media/image19.jpeg"/><Relationship Id="rId3" Type="http://schemas.openxmlformats.org/officeDocument/2006/relationships/slideLayout" Target="../slideLayouts/slideLayout6.xml"/><Relationship Id="rId21" Type="http://schemas.openxmlformats.org/officeDocument/2006/relationships/image" Target="../media/image17.jpeg"/><Relationship Id="rId7" Type="http://schemas.openxmlformats.org/officeDocument/2006/relationships/image" Target="../media/image1.jpeg"/><Relationship Id="rId12" Type="http://schemas.openxmlformats.org/officeDocument/2006/relationships/image" Target="../media/image7.jpeg"/><Relationship Id="rId17" Type="http://schemas.openxmlformats.org/officeDocument/2006/relationships/image" Target="../media/image13.jpeg"/><Relationship Id="rId25" Type="http://schemas.openxmlformats.org/officeDocument/2006/relationships/image" Target="../media/image25.png"/><Relationship Id="rId2" Type="http://schemas.openxmlformats.org/officeDocument/2006/relationships/slideLayout" Target="../slideLayouts/slideLayout5.xml"/><Relationship Id="rId16" Type="http://schemas.openxmlformats.org/officeDocument/2006/relationships/image" Target="../media/image11.jpeg"/><Relationship Id="rId20" Type="http://schemas.openxmlformats.org/officeDocument/2006/relationships/image" Target="../media/image16.jpeg"/><Relationship Id="rId29"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image" Target="../media/image23.png"/><Relationship Id="rId11" Type="http://schemas.openxmlformats.org/officeDocument/2006/relationships/image" Target="../media/image6.jpeg"/><Relationship Id="rId24" Type="http://schemas.openxmlformats.org/officeDocument/2006/relationships/image" Target="../media/image24.png"/><Relationship Id="rId5" Type="http://schemas.openxmlformats.org/officeDocument/2006/relationships/theme" Target="../theme/theme2.xml"/><Relationship Id="rId15" Type="http://schemas.openxmlformats.org/officeDocument/2006/relationships/image" Target="../media/image10.jpeg"/><Relationship Id="rId23" Type="http://schemas.openxmlformats.org/officeDocument/2006/relationships/image" Target="../media/image20.png"/><Relationship Id="rId28" Type="http://schemas.openxmlformats.org/officeDocument/2006/relationships/image" Target="../media/image26.jpg"/><Relationship Id="rId10" Type="http://schemas.openxmlformats.org/officeDocument/2006/relationships/image" Target="../media/image5.jpeg"/><Relationship Id="rId19" Type="http://schemas.openxmlformats.org/officeDocument/2006/relationships/image" Target="../media/image15.jpeg"/><Relationship Id="rId4" Type="http://schemas.openxmlformats.org/officeDocument/2006/relationships/slideLayout" Target="../slideLayouts/slideLayout7.xml"/><Relationship Id="rId9" Type="http://schemas.openxmlformats.org/officeDocument/2006/relationships/image" Target="../media/image3.jpeg"/><Relationship Id="rId14" Type="http://schemas.openxmlformats.org/officeDocument/2006/relationships/image" Target="../media/image9.jpeg"/><Relationship Id="rId22" Type="http://schemas.openxmlformats.org/officeDocument/2006/relationships/image" Target="../media/image18.png"/><Relationship Id="rId27" Type="http://schemas.openxmlformats.org/officeDocument/2006/relationships/image" Target="../media/image1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1" name="Rectangle 7"/>
          <p:cNvSpPr>
            <a:spLocks noChangeArrowheads="1"/>
          </p:cNvSpPr>
          <p:nvPr/>
        </p:nvSpPr>
        <p:spPr bwMode="gray">
          <a:xfrm>
            <a:off x="0" y="0"/>
            <a:ext cx="9144000" cy="900113"/>
          </a:xfrm>
          <a:prstGeom prst="rect">
            <a:avLst/>
          </a:prstGeom>
          <a:solidFill>
            <a:schemeClr val="bg2"/>
          </a:solidFill>
          <a:ln w="9525" algn="ctr">
            <a:noFill/>
            <a:miter lim="800000"/>
            <a:headEnd/>
            <a:tailEnd/>
          </a:ln>
          <a:effectLst/>
        </p:spPr>
        <p:txBody>
          <a:bodyPr wrap="none" anchor="ctr"/>
          <a:lstStyle/>
          <a:p>
            <a:pPr>
              <a:defRPr/>
            </a:pPr>
            <a:endParaRPr lang="de-DE" sz="1350"/>
          </a:p>
        </p:txBody>
      </p:sp>
      <p:sp>
        <p:nvSpPr>
          <p:cNvPr id="6147" name="Rectangle 2"/>
          <p:cNvSpPr>
            <a:spLocks noGrp="1" noChangeArrowheads="1"/>
          </p:cNvSpPr>
          <p:nvPr>
            <p:ph type="title"/>
          </p:nvPr>
        </p:nvSpPr>
        <p:spPr bwMode="gray">
          <a:xfrm>
            <a:off x="790575" y="1001713"/>
            <a:ext cx="7562850" cy="4889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a:t>Titelmasterformat durch Klicken bearbeiten</a:t>
            </a:r>
          </a:p>
        </p:txBody>
      </p:sp>
      <p:sp>
        <p:nvSpPr>
          <p:cNvPr id="6148" name="Rectangle 3"/>
          <p:cNvSpPr>
            <a:spLocks noGrp="1" noChangeArrowheads="1"/>
          </p:cNvSpPr>
          <p:nvPr>
            <p:ph type="body" idx="1"/>
          </p:nvPr>
        </p:nvSpPr>
        <p:spPr bwMode="gray">
          <a:xfrm>
            <a:off x="790575" y="1917700"/>
            <a:ext cx="7562850" cy="4140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p:txBody>
      </p:sp>
      <p:sp>
        <p:nvSpPr>
          <p:cNvPr id="1036" name="Text Box 12"/>
          <p:cNvSpPr txBox="1">
            <a:spLocks noChangeArrowheads="1"/>
          </p:cNvSpPr>
          <p:nvPr/>
        </p:nvSpPr>
        <p:spPr bwMode="gray">
          <a:xfrm>
            <a:off x="8243888" y="6645279"/>
            <a:ext cx="649287" cy="123111"/>
          </a:xfrm>
          <a:prstGeom prst="rect">
            <a:avLst/>
          </a:prstGeom>
          <a:noFill/>
          <a:ln w="9525">
            <a:noFill/>
            <a:miter lim="800000"/>
            <a:headEnd/>
            <a:tailEnd/>
          </a:ln>
          <a:effectLst/>
        </p:spPr>
        <p:txBody>
          <a:bodyPr lIns="0" tIns="0" rIns="0" bIns="0">
            <a:spAutoFit/>
          </a:bodyPr>
          <a:lstStyle/>
          <a:p>
            <a:pPr algn="r">
              <a:tabLst>
                <a:tab pos="470297" algn="r"/>
              </a:tabLst>
              <a:defRPr/>
            </a:pPr>
            <a:r>
              <a:rPr lang="de-DE" sz="800" dirty="0"/>
              <a:t>Seite </a:t>
            </a:r>
            <a:fld id="{59F48267-0253-46B3-B34B-3897382AFC7E}" type="slidenum">
              <a:rPr lang="de-DE" sz="800"/>
              <a:pPr algn="r">
                <a:tabLst>
                  <a:tab pos="470297" algn="r"/>
                </a:tabLst>
                <a:defRPr/>
              </a:pPr>
              <a:t>‹Nr.›</a:t>
            </a:fld>
            <a:endParaRPr lang="de-DE" sz="800" dirty="0"/>
          </a:p>
        </p:txBody>
      </p:sp>
      <p:sp>
        <p:nvSpPr>
          <p:cNvPr id="1059" name="Line 35"/>
          <p:cNvSpPr>
            <a:spLocks noChangeShapeType="1"/>
          </p:cNvSpPr>
          <p:nvPr/>
        </p:nvSpPr>
        <p:spPr bwMode="gray">
          <a:xfrm>
            <a:off x="0" y="6542088"/>
            <a:ext cx="9144000" cy="0"/>
          </a:xfrm>
          <a:prstGeom prst="line">
            <a:avLst/>
          </a:prstGeom>
          <a:noFill/>
          <a:ln w="28575">
            <a:solidFill>
              <a:schemeClr val="bg2"/>
            </a:solidFill>
            <a:round/>
            <a:headEnd/>
            <a:tailEnd/>
          </a:ln>
          <a:effectLst/>
        </p:spPr>
        <p:txBody>
          <a:bodyPr/>
          <a:lstStyle/>
          <a:p>
            <a:pPr>
              <a:defRPr/>
            </a:pPr>
            <a:endParaRPr lang="de-DE" sz="1350"/>
          </a:p>
        </p:txBody>
      </p:sp>
      <p:sp>
        <p:nvSpPr>
          <p:cNvPr id="1062" name="Text Box 38"/>
          <p:cNvSpPr txBox="1">
            <a:spLocks noChangeArrowheads="1"/>
          </p:cNvSpPr>
          <p:nvPr/>
        </p:nvSpPr>
        <p:spPr bwMode="auto">
          <a:xfrm>
            <a:off x="790576" y="6659131"/>
            <a:ext cx="931345" cy="123111"/>
          </a:xfrm>
          <a:prstGeom prst="rect">
            <a:avLst/>
          </a:prstGeom>
          <a:noFill/>
          <a:ln w="9525">
            <a:noFill/>
            <a:miter lim="800000"/>
            <a:headEnd/>
            <a:tailEnd/>
          </a:ln>
          <a:effectLst/>
        </p:spPr>
        <p:txBody>
          <a:bodyPr wrap="none" lIns="0" tIns="0" rIns="0" bIns="0" anchor="ctr">
            <a:spAutoFit/>
          </a:bodyPr>
          <a:lstStyle/>
          <a:p>
            <a:pPr>
              <a:defRPr/>
            </a:pPr>
            <a:r>
              <a:rPr lang="de-DE" sz="800" dirty="0">
                <a:solidFill>
                  <a:srgbClr val="000000"/>
                </a:solidFill>
              </a:rPr>
              <a:t>© </a:t>
            </a:r>
            <a:r>
              <a:rPr lang="de-DE" sz="800" dirty="0" smtClean="0">
                <a:solidFill>
                  <a:srgbClr val="000000"/>
                </a:solidFill>
              </a:rPr>
              <a:t>2023 </a:t>
            </a:r>
            <a:r>
              <a:rPr lang="de-DE" sz="800" dirty="0">
                <a:solidFill>
                  <a:srgbClr val="000000"/>
                </a:solidFill>
              </a:rPr>
              <a:t>Schön Klinik</a:t>
            </a:r>
          </a:p>
        </p:txBody>
      </p:sp>
      <p:sp>
        <p:nvSpPr>
          <p:cNvPr id="11" name="SKDateiname"/>
          <p:cNvSpPr txBox="1"/>
          <p:nvPr/>
        </p:nvSpPr>
        <p:spPr>
          <a:xfrm>
            <a:off x="3203849" y="6647988"/>
            <a:ext cx="2736304" cy="184666"/>
          </a:xfrm>
          <a:prstGeom prst="rect">
            <a:avLst/>
          </a:prstGeom>
          <a:noFill/>
        </p:spPr>
        <p:txBody>
          <a:bodyPr wrap="square" rtlCol="0" anchor="b" anchorCtr="0">
            <a:spAutoFit/>
          </a:bodyPr>
          <a:lstStyle/>
          <a:p>
            <a:pPr algn="ctr"/>
            <a:r>
              <a:rPr lang="de-DE" sz="600" baseline="0"/>
              <a:t> </a:t>
            </a:r>
            <a:endParaRPr lang="de-DE" sz="600" dirty="0"/>
          </a:p>
        </p:txBody>
      </p:sp>
      <p:pic>
        <p:nvPicPr>
          <p:cNvPr id="33" name="SKTKMLogo" hidden="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34" name="SKTGMLogo" hidden="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28" name="SKTKHamburgLogo" hidden="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8000" y="108000"/>
            <a:ext cx="2206264" cy="697382"/>
          </a:xfrm>
          <a:prstGeom prst="rect">
            <a:avLst/>
          </a:prstGeom>
        </p:spPr>
      </p:pic>
      <p:pic>
        <p:nvPicPr>
          <p:cNvPr id="29" name="SKRueckenLogo" hidden="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8000" y="108000"/>
            <a:ext cx="2139696" cy="670560"/>
          </a:xfrm>
          <a:prstGeom prst="rect">
            <a:avLst/>
          </a:prstGeom>
        </p:spPr>
      </p:pic>
      <p:pic>
        <p:nvPicPr>
          <p:cNvPr id="27" name="SKSKVLogo" descr="SK_Logo.jpg"/>
          <p:cNvPicPr>
            <a:picLocks noChangeAspect="1"/>
          </p:cNvPicPr>
          <p:nvPr/>
        </p:nvPicPr>
        <p:blipFill>
          <a:blip r:embed="rId8" cstate="print"/>
          <a:srcRect/>
          <a:stretch>
            <a:fillRect/>
          </a:stretch>
        </p:blipFill>
        <p:spPr bwMode="auto">
          <a:xfrm>
            <a:off x="108001" y="108001"/>
            <a:ext cx="1597025" cy="669925"/>
          </a:xfrm>
          <a:prstGeom prst="rect">
            <a:avLst/>
          </a:prstGeom>
          <a:noFill/>
          <a:ln w="9525">
            <a:noFill/>
            <a:miter lim="800000"/>
            <a:headEnd/>
            <a:tailEnd/>
          </a:ln>
        </p:spPr>
      </p:pic>
      <p:pic>
        <p:nvPicPr>
          <p:cNvPr id="26" name="SKVOGLogo" descr="SK_Logo_Vogtareuth.jpg" hidden="1"/>
          <p:cNvPicPr>
            <a:picLocks noChangeAspect="1"/>
          </p:cNvPicPr>
          <p:nvPr/>
        </p:nvPicPr>
        <p:blipFill>
          <a:blip r:embed="rId9" cstate="print"/>
          <a:stretch>
            <a:fillRect/>
          </a:stretch>
        </p:blipFill>
        <p:spPr>
          <a:xfrm>
            <a:off x="108000" y="108000"/>
            <a:ext cx="2151888" cy="670560"/>
          </a:xfrm>
          <a:prstGeom prst="rect">
            <a:avLst/>
          </a:prstGeom>
        </p:spPr>
      </p:pic>
      <p:pic>
        <p:nvPicPr>
          <p:cNvPr id="24" name="SKROSLogo" descr="SK_Logo_Roseneck.jpg" hidden="1"/>
          <p:cNvPicPr>
            <a:picLocks noChangeAspect="1"/>
          </p:cNvPicPr>
          <p:nvPr/>
        </p:nvPicPr>
        <p:blipFill>
          <a:blip r:embed="rId10" cstate="print"/>
          <a:stretch>
            <a:fillRect/>
          </a:stretch>
        </p:blipFill>
        <p:spPr>
          <a:xfrm>
            <a:off x="108000" y="108000"/>
            <a:ext cx="2151888" cy="670560"/>
          </a:xfrm>
          <a:prstGeom prst="rect">
            <a:avLst/>
          </a:prstGeom>
        </p:spPr>
      </p:pic>
      <p:pic>
        <p:nvPicPr>
          <p:cNvPr id="2" name="SKNFULogo" hidden="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8001" y="108000"/>
            <a:ext cx="1455481" cy="630326"/>
          </a:xfrm>
          <a:prstGeom prst="rect">
            <a:avLst/>
          </a:prstGeom>
        </p:spPr>
      </p:pic>
      <p:pic>
        <p:nvPicPr>
          <p:cNvPr id="22" name="SKNEULogo" descr="SK_Logo_Neustadt.jpg" hidden="1"/>
          <p:cNvPicPr>
            <a:picLocks noChangeAspect="1"/>
          </p:cNvPicPr>
          <p:nvPr/>
        </p:nvPicPr>
        <p:blipFill>
          <a:blip r:embed="rId12" cstate="print"/>
          <a:stretch>
            <a:fillRect/>
          </a:stretch>
        </p:blipFill>
        <p:spPr>
          <a:xfrm>
            <a:off x="108000" y="108000"/>
            <a:ext cx="2151888" cy="670560"/>
          </a:xfrm>
          <a:prstGeom prst="rect">
            <a:avLst/>
          </a:prstGeom>
        </p:spPr>
      </p:pic>
      <p:pic>
        <p:nvPicPr>
          <p:cNvPr id="21" name="SKMSWLogo" descr="SK_Logo_Muenchen Schwabing.jpg" hidden="1"/>
          <p:cNvPicPr>
            <a:picLocks noChangeAspect="1"/>
          </p:cNvPicPr>
          <p:nvPr/>
        </p:nvPicPr>
        <p:blipFill>
          <a:blip r:embed="rId13" cstate="print"/>
          <a:stretch>
            <a:fillRect/>
          </a:stretch>
        </p:blipFill>
        <p:spPr>
          <a:xfrm>
            <a:off x="108000" y="108000"/>
            <a:ext cx="2151888" cy="670560"/>
          </a:xfrm>
          <a:prstGeom prst="rect">
            <a:avLst/>
          </a:prstGeom>
        </p:spPr>
      </p:pic>
      <p:pic>
        <p:nvPicPr>
          <p:cNvPr id="20" name="SKMHALogo" descr="SK_Logo_Muenchen Harlaching.jpg" hidden="1"/>
          <p:cNvPicPr>
            <a:picLocks noChangeAspect="1"/>
          </p:cNvPicPr>
          <p:nvPr/>
        </p:nvPicPr>
        <p:blipFill>
          <a:blip r:embed="rId14" cstate="print"/>
          <a:stretch>
            <a:fillRect/>
          </a:stretch>
        </p:blipFill>
        <p:spPr>
          <a:xfrm>
            <a:off x="108000" y="108000"/>
            <a:ext cx="2151888" cy="670560"/>
          </a:xfrm>
          <a:prstGeom prst="rect">
            <a:avLst/>
          </a:prstGeom>
        </p:spPr>
      </p:pic>
      <p:pic>
        <p:nvPicPr>
          <p:cNvPr id="31" name="SKLORLogo" hidden="1"/>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19" name="SKHAHLogo" descr="SK_Logo_Harthausen.jpg" hidden="1"/>
          <p:cNvPicPr>
            <a:picLocks noChangeAspect="1"/>
          </p:cNvPicPr>
          <p:nvPr/>
        </p:nvPicPr>
        <p:blipFill>
          <a:blip r:embed="rId16" cstate="print"/>
          <a:stretch>
            <a:fillRect/>
          </a:stretch>
        </p:blipFill>
        <p:spPr>
          <a:xfrm>
            <a:off x="108000" y="108000"/>
            <a:ext cx="2151888" cy="670560"/>
          </a:xfrm>
          <a:prstGeom prst="rect">
            <a:avLst/>
          </a:prstGeom>
        </p:spPr>
      </p:pic>
      <p:pic>
        <p:nvPicPr>
          <p:cNvPr id="17" name="SKEILLogo" descr="SK_Logo_Hamburg Eilbek.jpg" hidden="1"/>
          <p:cNvPicPr>
            <a:picLocks noChangeAspect="1"/>
          </p:cNvPicPr>
          <p:nvPr/>
        </p:nvPicPr>
        <p:blipFill>
          <a:blip r:embed="rId17" cstate="print"/>
          <a:stretch>
            <a:fillRect/>
          </a:stretch>
        </p:blipFill>
        <p:spPr>
          <a:xfrm>
            <a:off x="108000" y="108000"/>
            <a:ext cx="2151888" cy="670560"/>
          </a:xfrm>
          <a:prstGeom prst="rect">
            <a:avLst/>
          </a:prstGeom>
        </p:spPr>
      </p:pic>
      <p:pic>
        <p:nvPicPr>
          <p:cNvPr id="16" name="SKBSTLogo" descr="SK_Logo_Bad Staffelstein.jpg" hidden="1"/>
          <p:cNvPicPr>
            <a:picLocks noChangeAspect="1"/>
          </p:cNvPicPr>
          <p:nvPr/>
        </p:nvPicPr>
        <p:blipFill>
          <a:blip r:embed="rId18" cstate="print"/>
          <a:stretch>
            <a:fillRect/>
          </a:stretch>
        </p:blipFill>
        <p:spPr>
          <a:xfrm>
            <a:off x="108000" y="108000"/>
            <a:ext cx="2151888" cy="670560"/>
          </a:xfrm>
          <a:prstGeom prst="rect">
            <a:avLst/>
          </a:prstGeom>
        </p:spPr>
      </p:pic>
      <p:pic>
        <p:nvPicPr>
          <p:cNvPr id="15" name="SKBGLLogo" descr="SK_Logo_Berchtesgadener Land.jpg" hidden="1"/>
          <p:cNvPicPr>
            <a:picLocks noChangeAspect="1"/>
          </p:cNvPicPr>
          <p:nvPr/>
        </p:nvPicPr>
        <p:blipFill>
          <a:blip r:embed="rId19" cstate="print"/>
          <a:stretch>
            <a:fillRect/>
          </a:stretch>
        </p:blipFill>
        <p:spPr>
          <a:xfrm>
            <a:off x="108000" y="108000"/>
            <a:ext cx="2151888" cy="670560"/>
          </a:xfrm>
          <a:prstGeom prst="rect">
            <a:avLst/>
          </a:prstGeom>
        </p:spPr>
      </p:pic>
      <p:pic>
        <p:nvPicPr>
          <p:cNvPr id="14" name="SKBBRLogo" descr="SK_Logo_Bad Bramstedt.jpg" hidden="1"/>
          <p:cNvPicPr>
            <a:picLocks noChangeAspect="1"/>
          </p:cNvPicPr>
          <p:nvPr/>
        </p:nvPicPr>
        <p:blipFill>
          <a:blip r:embed="rId20" cstate="print"/>
          <a:stretch>
            <a:fillRect/>
          </a:stretch>
        </p:blipFill>
        <p:spPr>
          <a:xfrm>
            <a:off x="108000" y="108000"/>
            <a:ext cx="2151888" cy="670560"/>
          </a:xfrm>
          <a:prstGeom prst="rect">
            <a:avLst/>
          </a:prstGeom>
        </p:spPr>
      </p:pic>
      <p:pic>
        <p:nvPicPr>
          <p:cNvPr id="32" name="SKBARLogo" descr="SK_Logo_Bad Arolsen.jpg" hidden="1"/>
          <p:cNvPicPr>
            <a:picLocks noChangeAspect="1"/>
          </p:cNvPicPr>
          <p:nvPr/>
        </p:nvPicPr>
        <p:blipFill>
          <a:blip r:embed="rId21" cstate="print"/>
          <a:stretch>
            <a:fillRect/>
          </a:stretch>
        </p:blipFill>
        <p:spPr>
          <a:xfrm>
            <a:off x="108000" y="108000"/>
            <a:ext cx="2151888" cy="670560"/>
          </a:xfrm>
          <a:prstGeom prst="rect">
            <a:avLst/>
          </a:prstGeom>
        </p:spPr>
      </p:pic>
      <p:pic>
        <p:nvPicPr>
          <p:cNvPr id="12" name="SKDUSLogo" hidden="1"/>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30523" y="-348882"/>
            <a:ext cx="2112432" cy="1584324"/>
          </a:xfrm>
          <a:prstGeom prst="rect">
            <a:avLst/>
          </a:prstGeom>
        </p:spPr>
      </p:pic>
      <p:pic>
        <p:nvPicPr>
          <p:cNvPr id="30" name="SKAIBLogo" descr="SK_Logo_Bad Aibling.jpg" hidden="1"/>
          <p:cNvPicPr>
            <a:picLocks noChangeAspect="1"/>
          </p:cNvPicPr>
          <p:nvPr/>
        </p:nvPicPr>
        <p:blipFill>
          <a:blip r:embed="rId23" cstate="print"/>
          <a:stretch>
            <a:fillRect/>
          </a:stretch>
        </p:blipFill>
        <p:spPr>
          <a:xfrm>
            <a:off x="108000" y="108000"/>
            <a:ext cx="2151888" cy="670560"/>
          </a:xfrm>
          <a:prstGeom prst="rect">
            <a:avLst/>
          </a:prstGeom>
        </p:spPr>
      </p:pic>
      <p:pic>
        <p:nvPicPr>
          <p:cNvPr id="3" name="SKLONLogo" hidden="1"/>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183265" y="-150786"/>
            <a:ext cx="1584176" cy="1188132"/>
          </a:xfrm>
          <a:prstGeom prst="rect">
            <a:avLst/>
          </a:prstGeom>
        </p:spPr>
      </p:pic>
    </p:spTree>
    <p:extLst>
      <p:ext uri="{BB962C8B-B14F-4D97-AF65-F5344CB8AC3E}">
        <p14:creationId xmlns:p14="http://schemas.microsoft.com/office/powerpoint/2010/main" val="31634288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fade/>
  </p:transition>
  <p:hf sldNum="0" hdr="0" dt="0"/>
  <p:txStyles>
    <p:titleStyle>
      <a:lvl1pPr algn="l" rtl="0" eaLnBrk="1" fontAlgn="base" hangingPunct="1">
        <a:spcBef>
          <a:spcPct val="0"/>
        </a:spcBef>
        <a:spcAft>
          <a:spcPct val="0"/>
        </a:spcAft>
        <a:defRPr sz="1600" b="1">
          <a:solidFill>
            <a:schemeClr val="tx1"/>
          </a:solidFill>
          <a:latin typeface="+mj-lt"/>
          <a:ea typeface="+mj-ea"/>
          <a:cs typeface="+mj-cs"/>
        </a:defRPr>
      </a:lvl1pPr>
      <a:lvl2pPr algn="l" rtl="0" eaLnBrk="1" fontAlgn="base" hangingPunct="1">
        <a:spcBef>
          <a:spcPct val="0"/>
        </a:spcBef>
        <a:spcAft>
          <a:spcPct val="0"/>
        </a:spcAft>
        <a:defRPr sz="1200" b="1">
          <a:solidFill>
            <a:schemeClr val="tx1"/>
          </a:solidFill>
          <a:latin typeface="Arial" charset="0"/>
        </a:defRPr>
      </a:lvl2pPr>
      <a:lvl3pPr algn="l" rtl="0" eaLnBrk="1" fontAlgn="base" hangingPunct="1">
        <a:spcBef>
          <a:spcPct val="0"/>
        </a:spcBef>
        <a:spcAft>
          <a:spcPct val="0"/>
        </a:spcAft>
        <a:defRPr sz="1200" b="1">
          <a:solidFill>
            <a:schemeClr val="tx1"/>
          </a:solidFill>
          <a:latin typeface="Arial" charset="0"/>
        </a:defRPr>
      </a:lvl3pPr>
      <a:lvl4pPr algn="l" rtl="0" eaLnBrk="1" fontAlgn="base" hangingPunct="1">
        <a:spcBef>
          <a:spcPct val="0"/>
        </a:spcBef>
        <a:spcAft>
          <a:spcPct val="0"/>
        </a:spcAft>
        <a:defRPr sz="1200" b="1">
          <a:solidFill>
            <a:schemeClr val="tx1"/>
          </a:solidFill>
          <a:latin typeface="Arial" charset="0"/>
        </a:defRPr>
      </a:lvl4pPr>
      <a:lvl5pPr algn="l" rtl="0" eaLnBrk="1" fontAlgn="base" hangingPunct="1">
        <a:spcBef>
          <a:spcPct val="0"/>
        </a:spcBef>
        <a:spcAft>
          <a:spcPct val="0"/>
        </a:spcAft>
        <a:defRPr sz="1200" b="1">
          <a:solidFill>
            <a:schemeClr val="tx1"/>
          </a:solidFill>
          <a:latin typeface="Arial" charset="0"/>
        </a:defRPr>
      </a:lvl5pPr>
      <a:lvl6pPr marL="342900" algn="l" rtl="0" eaLnBrk="1" fontAlgn="base" hangingPunct="1">
        <a:spcBef>
          <a:spcPct val="0"/>
        </a:spcBef>
        <a:spcAft>
          <a:spcPct val="0"/>
        </a:spcAft>
        <a:defRPr sz="1200" b="1">
          <a:solidFill>
            <a:schemeClr val="tx1"/>
          </a:solidFill>
          <a:latin typeface="Arial" charset="0"/>
        </a:defRPr>
      </a:lvl6pPr>
      <a:lvl7pPr marL="685800" algn="l" rtl="0" eaLnBrk="1" fontAlgn="base" hangingPunct="1">
        <a:spcBef>
          <a:spcPct val="0"/>
        </a:spcBef>
        <a:spcAft>
          <a:spcPct val="0"/>
        </a:spcAft>
        <a:defRPr sz="1200" b="1">
          <a:solidFill>
            <a:schemeClr val="tx1"/>
          </a:solidFill>
          <a:latin typeface="Arial" charset="0"/>
        </a:defRPr>
      </a:lvl7pPr>
      <a:lvl8pPr marL="1028700" algn="l" rtl="0" eaLnBrk="1" fontAlgn="base" hangingPunct="1">
        <a:spcBef>
          <a:spcPct val="0"/>
        </a:spcBef>
        <a:spcAft>
          <a:spcPct val="0"/>
        </a:spcAft>
        <a:defRPr sz="1200" b="1">
          <a:solidFill>
            <a:schemeClr val="tx1"/>
          </a:solidFill>
          <a:latin typeface="Arial" charset="0"/>
        </a:defRPr>
      </a:lvl8pPr>
      <a:lvl9pPr marL="1371600" algn="l" rtl="0" eaLnBrk="1" fontAlgn="base" hangingPunct="1">
        <a:spcBef>
          <a:spcPct val="0"/>
        </a:spcBef>
        <a:spcAft>
          <a:spcPct val="0"/>
        </a:spcAft>
        <a:defRPr sz="1200" b="1">
          <a:solidFill>
            <a:schemeClr val="tx1"/>
          </a:solidFill>
          <a:latin typeface="Arial" charset="0"/>
        </a:defRPr>
      </a:lvl9pPr>
    </p:titleStyle>
    <p:bodyStyle>
      <a:lvl1pPr marL="257175" indent="-257175" algn="l" rtl="0" eaLnBrk="1" fontAlgn="base" hangingPunct="1">
        <a:spcBef>
          <a:spcPct val="20000"/>
        </a:spcBef>
        <a:spcAft>
          <a:spcPct val="0"/>
        </a:spcAft>
        <a:buSzPct val="115000"/>
        <a:buFont typeface="Symbol" pitchFamily="18" charset="2"/>
        <a:defRPr sz="1200" b="1">
          <a:solidFill>
            <a:schemeClr val="tx1"/>
          </a:solidFill>
          <a:latin typeface="+mn-lt"/>
          <a:ea typeface="+mn-ea"/>
          <a:cs typeface="+mn-cs"/>
        </a:defRPr>
      </a:lvl1pPr>
      <a:lvl2pPr marL="136922" indent="-135731" algn="l" rtl="0" eaLnBrk="1" fontAlgn="base" hangingPunct="1">
        <a:spcBef>
          <a:spcPct val="20000"/>
        </a:spcBef>
        <a:spcAft>
          <a:spcPct val="0"/>
        </a:spcAft>
        <a:buSzPct val="115000"/>
        <a:buFont typeface="Symbol" pitchFamily="18" charset="2"/>
        <a:buChar char="·"/>
        <a:defRPr sz="1200">
          <a:solidFill>
            <a:schemeClr val="tx1"/>
          </a:solidFill>
          <a:latin typeface="+mn-lt"/>
        </a:defRPr>
      </a:lvl2pPr>
      <a:lvl3pPr marL="309563" indent="-171450" algn="l" rtl="0" eaLnBrk="1" fontAlgn="base" hangingPunct="1">
        <a:spcBef>
          <a:spcPct val="20000"/>
        </a:spcBef>
        <a:spcAft>
          <a:spcPct val="0"/>
        </a:spcAft>
        <a:buFont typeface="Symbol" pitchFamily="18" charset="2"/>
        <a:buChar char="·"/>
        <a:defRPr sz="1200">
          <a:solidFill>
            <a:schemeClr val="tx1"/>
          </a:solidFill>
          <a:latin typeface="+mn-lt"/>
        </a:defRPr>
      </a:lvl3pPr>
      <a:lvl4pPr marL="457200" indent="-146447" algn="l" rtl="0" eaLnBrk="1" fontAlgn="base" hangingPunct="1">
        <a:spcBef>
          <a:spcPct val="20000"/>
        </a:spcBef>
        <a:spcAft>
          <a:spcPct val="0"/>
        </a:spcAft>
        <a:buSzPct val="115000"/>
        <a:buFont typeface="Symbol" pitchFamily="18" charset="2"/>
        <a:buChar char="·"/>
        <a:defRPr sz="1050">
          <a:solidFill>
            <a:schemeClr val="tx1"/>
          </a:solidFill>
          <a:latin typeface="+mn-lt"/>
        </a:defRPr>
      </a:lvl4pPr>
      <a:lvl5pPr marL="6060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5pPr>
      <a:lvl6pPr marL="9489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6pPr>
      <a:lvl7pPr marL="12918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7pPr>
      <a:lvl8pPr marL="16347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8pPr>
      <a:lvl9pPr marL="19776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1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1" name="Rectangle 7"/>
          <p:cNvSpPr>
            <a:spLocks noChangeArrowheads="1"/>
          </p:cNvSpPr>
          <p:nvPr/>
        </p:nvSpPr>
        <p:spPr bwMode="gray">
          <a:xfrm>
            <a:off x="0" y="0"/>
            <a:ext cx="9144000" cy="900113"/>
          </a:xfrm>
          <a:prstGeom prst="rect">
            <a:avLst/>
          </a:prstGeom>
          <a:solidFill>
            <a:schemeClr val="bg2"/>
          </a:solidFill>
          <a:ln w="9525" algn="ctr">
            <a:noFill/>
            <a:miter lim="800000"/>
            <a:headEnd/>
            <a:tailEnd/>
          </a:ln>
          <a:effectLst/>
        </p:spPr>
        <p:txBody>
          <a:bodyPr wrap="none" anchor="ctr"/>
          <a:lstStyle/>
          <a:p>
            <a:pPr>
              <a:defRPr/>
            </a:pPr>
            <a:endParaRPr lang="de-DE" sz="1350"/>
          </a:p>
        </p:txBody>
      </p:sp>
      <p:sp>
        <p:nvSpPr>
          <p:cNvPr id="6147" name="Rectangle 2"/>
          <p:cNvSpPr>
            <a:spLocks noGrp="1" noChangeArrowheads="1"/>
          </p:cNvSpPr>
          <p:nvPr>
            <p:ph type="title"/>
          </p:nvPr>
        </p:nvSpPr>
        <p:spPr bwMode="gray">
          <a:xfrm>
            <a:off x="790575" y="1001713"/>
            <a:ext cx="7562850" cy="4889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a:t>Titelmasterformat durch Klicken bearbeiten</a:t>
            </a:r>
          </a:p>
        </p:txBody>
      </p:sp>
      <p:sp>
        <p:nvSpPr>
          <p:cNvPr id="6148" name="Rectangle 3"/>
          <p:cNvSpPr>
            <a:spLocks noGrp="1" noChangeArrowheads="1"/>
          </p:cNvSpPr>
          <p:nvPr>
            <p:ph type="body" idx="1"/>
          </p:nvPr>
        </p:nvSpPr>
        <p:spPr bwMode="gray">
          <a:xfrm>
            <a:off x="790575" y="1917700"/>
            <a:ext cx="7562850" cy="4140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p:txBody>
      </p:sp>
      <p:sp>
        <p:nvSpPr>
          <p:cNvPr id="1036" name="Seite"/>
          <p:cNvSpPr txBox="1">
            <a:spLocks noChangeArrowheads="1"/>
          </p:cNvSpPr>
          <p:nvPr/>
        </p:nvSpPr>
        <p:spPr bwMode="gray">
          <a:xfrm>
            <a:off x="8243888" y="6645279"/>
            <a:ext cx="649287" cy="123111"/>
          </a:xfrm>
          <a:prstGeom prst="rect">
            <a:avLst/>
          </a:prstGeom>
          <a:noFill/>
          <a:ln w="9525">
            <a:noFill/>
            <a:miter lim="800000"/>
            <a:headEnd/>
            <a:tailEnd/>
          </a:ln>
          <a:effectLst/>
        </p:spPr>
        <p:txBody>
          <a:bodyPr lIns="0" tIns="0" rIns="0" bIns="0">
            <a:spAutoFit/>
          </a:bodyPr>
          <a:lstStyle/>
          <a:p>
            <a:pPr algn="r">
              <a:tabLst>
                <a:tab pos="470297" algn="r"/>
              </a:tabLst>
              <a:defRPr/>
            </a:pPr>
            <a:r>
              <a:rPr lang="de-DE" sz="800" dirty="0"/>
              <a:t>Seite </a:t>
            </a:r>
            <a:fld id="{59F48267-0253-46B3-B34B-3897382AFC7E}" type="slidenum">
              <a:rPr lang="de-DE" sz="800"/>
              <a:pPr algn="r">
                <a:tabLst>
                  <a:tab pos="470297" algn="r"/>
                </a:tabLst>
                <a:defRPr/>
              </a:pPr>
              <a:t>‹Nr.›</a:t>
            </a:fld>
            <a:endParaRPr lang="de-DE" sz="800" dirty="0"/>
          </a:p>
        </p:txBody>
      </p:sp>
      <p:sp>
        <p:nvSpPr>
          <p:cNvPr id="1059" name="Line 35"/>
          <p:cNvSpPr>
            <a:spLocks noChangeShapeType="1"/>
          </p:cNvSpPr>
          <p:nvPr/>
        </p:nvSpPr>
        <p:spPr bwMode="gray">
          <a:xfrm>
            <a:off x="0" y="6542088"/>
            <a:ext cx="9144000" cy="0"/>
          </a:xfrm>
          <a:prstGeom prst="line">
            <a:avLst/>
          </a:prstGeom>
          <a:noFill/>
          <a:ln w="28575">
            <a:solidFill>
              <a:schemeClr val="bg2"/>
            </a:solidFill>
            <a:round/>
            <a:headEnd/>
            <a:tailEnd/>
          </a:ln>
          <a:effectLst/>
        </p:spPr>
        <p:txBody>
          <a:bodyPr/>
          <a:lstStyle/>
          <a:p>
            <a:pPr>
              <a:defRPr/>
            </a:pPr>
            <a:endParaRPr lang="de-DE" sz="1350"/>
          </a:p>
        </p:txBody>
      </p:sp>
      <p:sp>
        <p:nvSpPr>
          <p:cNvPr id="1062" name="Text Box 38"/>
          <p:cNvSpPr txBox="1">
            <a:spLocks noChangeArrowheads="1"/>
          </p:cNvSpPr>
          <p:nvPr/>
        </p:nvSpPr>
        <p:spPr bwMode="auto">
          <a:xfrm>
            <a:off x="790576" y="6659131"/>
            <a:ext cx="931345" cy="123111"/>
          </a:xfrm>
          <a:prstGeom prst="rect">
            <a:avLst/>
          </a:prstGeom>
          <a:noFill/>
          <a:ln w="9525">
            <a:noFill/>
            <a:miter lim="800000"/>
            <a:headEnd/>
            <a:tailEnd/>
          </a:ln>
          <a:effectLst/>
        </p:spPr>
        <p:txBody>
          <a:bodyPr wrap="none" lIns="0" tIns="0" rIns="0" bIns="0" anchor="ctr">
            <a:spAutoFit/>
          </a:bodyPr>
          <a:lstStyle/>
          <a:p>
            <a:pPr>
              <a:defRPr/>
            </a:pPr>
            <a:r>
              <a:rPr lang="de-DE" sz="800" dirty="0">
                <a:solidFill>
                  <a:srgbClr val="000000"/>
                </a:solidFill>
              </a:rPr>
              <a:t>© </a:t>
            </a:r>
            <a:r>
              <a:rPr lang="de-DE" sz="800" dirty="0" smtClean="0">
                <a:solidFill>
                  <a:srgbClr val="000000"/>
                </a:solidFill>
              </a:rPr>
              <a:t>2023 </a:t>
            </a:r>
            <a:r>
              <a:rPr lang="de-DE" sz="800" dirty="0">
                <a:solidFill>
                  <a:srgbClr val="000000"/>
                </a:solidFill>
              </a:rPr>
              <a:t>Schön Klinik</a:t>
            </a:r>
          </a:p>
        </p:txBody>
      </p:sp>
      <p:sp>
        <p:nvSpPr>
          <p:cNvPr id="11" name="SKDateiname"/>
          <p:cNvSpPr txBox="1"/>
          <p:nvPr/>
        </p:nvSpPr>
        <p:spPr>
          <a:xfrm>
            <a:off x="3203849" y="6647988"/>
            <a:ext cx="2736304" cy="184666"/>
          </a:xfrm>
          <a:prstGeom prst="rect">
            <a:avLst/>
          </a:prstGeom>
          <a:noFill/>
        </p:spPr>
        <p:txBody>
          <a:bodyPr wrap="square" rtlCol="0" anchor="b" anchorCtr="0">
            <a:spAutoFit/>
          </a:bodyPr>
          <a:lstStyle/>
          <a:p>
            <a:pPr algn="ctr"/>
            <a:r>
              <a:rPr lang="de-DE" sz="600" baseline="0"/>
              <a:t> </a:t>
            </a:r>
            <a:endParaRPr lang="de-DE" sz="600" dirty="0"/>
          </a:p>
        </p:txBody>
      </p:sp>
      <p:pic>
        <p:nvPicPr>
          <p:cNvPr id="6" name="SKAIBHAHLogo" hidden="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4400" y="109168"/>
            <a:ext cx="1791213" cy="650451"/>
          </a:xfrm>
          <a:prstGeom prst="rect">
            <a:avLst/>
          </a:prstGeom>
        </p:spPr>
      </p:pic>
      <p:pic>
        <p:nvPicPr>
          <p:cNvPr id="33" name="SKTKMLogo" hidden="1"/>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34" name="SKTGMLogo" hidden="1"/>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28" name="SKTKHamburgLogo" hidden="1"/>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8000" y="108000"/>
            <a:ext cx="2206264" cy="697382"/>
          </a:xfrm>
          <a:prstGeom prst="rect">
            <a:avLst/>
          </a:prstGeom>
        </p:spPr>
      </p:pic>
      <p:pic>
        <p:nvPicPr>
          <p:cNvPr id="29" name="SKRueckenLogo" hidden="1"/>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8000" y="108000"/>
            <a:ext cx="2139696" cy="670560"/>
          </a:xfrm>
          <a:prstGeom prst="rect">
            <a:avLst/>
          </a:prstGeom>
        </p:spPr>
      </p:pic>
      <p:pic>
        <p:nvPicPr>
          <p:cNvPr id="26" name="SKVOGLogo" descr="SK_Logo_Vogtareuth.jpg" hidden="1"/>
          <p:cNvPicPr>
            <a:picLocks noChangeAspect="1"/>
          </p:cNvPicPr>
          <p:nvPr/>
        </p:nvPicPr>
        <p:blipFill>
          <a:blip r:embed="rId10" cstate="print"/>
          <a:stretch>
            <a:fillRect/>
          </a:stretch>
        </p:blipFill>
        <p:spPr>
          <a:xfrm>
            <a:off x="108000" y="108000"/>
            <a:ext cx="2151888" cy="670560"/>
          </a:xfrm>
          <a:prstGeom prst="rect">
            <a:avLst/>
          </a:prstGeom>
        </p:spPr>
      </p:pic>
      <p:pic>
        <p:nvPicPr>
          <p:cNvPr id="24" name="SKROSLogo" descr="SK_Logo_Roseneck.jpg" hidden="1"/>
          <p:cNvPicPr>
            <a:picLocks noChangeAspect="1"/>
          </p:cNvPicPr>
          <p:nvPr/>
        </p:nvPicPr>
        <p:blipFill>
          <a:blip r:embed="rId11" cstate="print"/>
          <a:stretch>
            <a:fillRect/>
          </a:stretch>
        </p:blipFill>
        <p:spPr>
          <a:xfrm>
            <a:off x="108000" y="108000"/>
            <a:ext cx="2151888" cy="670560"/>
          </a:xfrm>
          <a:prstGeom prst="rect">
            <a:avLst/>
          </a:prstGeom>
        </p:spPr>
      </p:pic>
      <p:pic>
        <p:nvPicPr>
          <p:cNvPr id="2" name="SKNFULogo" hidden="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08001" y="108000"/>
            <a:ext cx="1455481" cy="630326"/>
          </a:xfrm>
          <a:prstGeom prst="rect">
            <a:avLst/>
          </a:prstGeom>
        </p:spPr>
      </p:pic>
      <p:pic>
        <p:nvPicPr>
          <p:cNvPr id="22" name="SKNEULogo" descr="SK_Logo_Neustadt.jpg" hidden="1"/>
          <p:cNvPicPr>
            <a:picLocks noChangeAspect="1"/>
          </p:cNvPicPr>
          <p:nvPr/>
        </p:nvPicPr>
        <p:blipFill>
          <a:blip r:embed="rId13" cstate="print"/>
          <a:stretch>
            <a:fillRect/>
          </a:stretch>
        </p:blipFill>
        <p:spPr>
          <a:xfrm>
            <a:off x="108000" y="108000"/>
            <a:ext cx="2151888" cy="670560"/>
          </a:xfrm>
          <a:prstGeom prst="rect">
            <a:avLst/>
          </a:prstGeom>
        </p:spPr>
      </p:pic>
      <p:pic>
        <p:nvPicPr>
          <p:cNvPr id="21" name="SKMSWLogo" descr="SK_Logo_Muenchen Schwabing.jpg" hidden="1"/>
          <p:cNvPicPr>
            <a:picLocks noChangeAspect="1"/>
          </p:cNvPicPr>
          <p:nvPr/>
        </p:nvPicPr>
        <p:blipFill>
          <a:blip r:embed="rId14" cstate="print"/>
          <a:stretch>
            <a:fillRect/>
          </a:stretch>
        </p:blipFill>
        <p:spPr>
          <a:xfrm>
            <a:off x="108000" y="108000"/>
            <a:ext cx="2151888" cy="670560"/>
          </a:xfrm>
          <a:prstGeom prst="rect">
            <a:avLst/>
          </a:prstGeom>
        </p:spPr>
      </p:pic>
      <p:pic>
        <p:nvPicPr>
          <p:cNvPr id="20" name="SKMHALogo" descr="SK_Logo_Muenchen Harlaching.jpg" hidden="1"/>
          <p:cNvPicPr>
            <a:picLocks noChangeAspect="1"/>
          </p:cNvPicPr>
          <p:nvPr/>
        </p:nvPicPr>
        <p:blipFill>
          <a:blip r:embed="rId15" cstate="print"/>
          <a:stretch>
            <a:fillRect/>
          </a:stretch>
        </p:blipFill>
        <p:spPr>
          <a:xfrm>
            <a:off x="108000" y="108000"/>
            <a:ext cx="2151888" cy="670560"/>
          </a:xfrm>
          <a:prstGeom prst="rect">
            <a:avLst/>
          </a:prstGeom>
        </p:spPr>
      </p:pic>
      <p:pic>
        <p:nvPicPr>
          <p:cNvPr id="31" name="SKLORLogo" hidden="1"/>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08000" y="108000"/>
            <a:ext cx="2151888" cy="670560"/>
          </a:xfrm>
          <a:prstGeom prst="rect">
            <a:avLst/>
          </a:prstGeom>
        </p:spPr>
      </p:pic>
      <p:pic>
        <p:nvPicPr>
          <p:cNvPr id="17" name="SKEILLogo" descr="SK_Logo_Hamburg Eilbek.jpg" hidden="1"/>
          <p:cNvPicPr>
            <a:picLocks noChangeAspect="1"/>
          </p:cNvPicPr>
          <p:nvPr/>
        </p:nvPicPr>
        <p:blipFill>
          <a:blip r:embed="rId17" cstate="print"/>
          <a:stretch>
            <a:fillRect/>
          </a:stretch>
        </p:blipFill>
        <p:spPr>
          <a:xfrm>
            <a:off x="108000" y="108000"/>
            <a:ext cx="2151888" cy="670560"/>
          </a:xfrm>
          <a:prstGeom prst="rect">
            <a:avLst/>
          </a:prstGeom>
        </p:spPr>
      </p:pic>
      <p:pic>
        <p:nvPicPr>
          <p:cNvPr id="16" name="SKBSTLogo" descr="SK_Logo_Bad Staffelstein.jpg" hidden="1"/>
          <p:cNvPicPr>
            <a:picLocks noChangeAspect="1"/>
          </p:cNvPicPr>
          <p:nvPr/>
        </p:nvPicPr>
        <p:blipFill>
          <a:blip r:embed="rId18" cstate="print"/>
          <a:stretch>
            <a:fillRect/>
          </a:stretch>
        </p:blipFill>
        <p:spPr>
          <a:xfrm>
            <a:off x="108000" y="108000"/>
            <a:ext cx="2151888" cy="670560"/>
          </a:xfrm>
          <a:prstGeom prst="rect">
            <a:avLst/>
          </a:prstGeom>
        </p:spPr>
      </p:pic>
      <p:pic>
        <p:nvPicPr>
          <p:cNvPr id="15" name="SKBGLLogo" descr="SK_Logo_Berchtesgadener Land.jpg" hidden="1"/>
          <p:cNvPicPr>
            <a:picLocks noChangeAspect="1"/>
          </p:cNvPicPr>
          <p:nvPr/>
        </p:nvPicPr>
        <p:blipFill>
          <a:blip r:embed="rId19" cstate="print"/>
          <a:stretch>
            <a:fillRect/>
          </a:stretch>
        </p:blipFill>
        <p:spPr>
          <a:xfrm>
            <a:off x="108000" y="108000"/>
            <a:ext cx="2151888" cy="670560"/>
          </a:xfrm>
          <a:prstGeom prst="rect">
            <a:avLst/>
          </a:prstGeom>
        </p:spPr>
      </p:pic>
      <p:pic>
        <p:nvPicPr>
          <p:cNvPr id="14" name="SKBBRLogo" descr="SK_Logo_Bad Bramstedt.jpg" hidden="1"/>
          <p:cNvPicPr>
            <a:picLocks noChangeAspect="1"/>
          </p:cNvPicPr>
          <p:nvPr/>
        </p:nvPicPr>
        <p:blipFill>
          <a:blip r:embed="rId20" cstate="print"/>
          <a:stretch>
            <a:fillRect/>
          </a:stretch>
        </p:blipFill>
        <p:spPr>
          <a:xfrm>
            <a:off x="108000" y="108000"/>
            <a:ext cx="2151888" cy="670560"/>
          </a:xfrm>
          <a:prstGeom prst="rect">
            <a:avLst/>
          </a:prstGeom>
        </p:spPr>
      </p:pic>
      <p:pic>
        <p:nvPicPr>
          <p:cNvPr id="32" name="SKBARLogo" descr="SK_Logo_Bad Arolsen.jpg" hidden="1"/>
          <p:cNvPicPr>
            <a:picLocks noChangeAspect="1"/>
          </p:cNvPicPr>
          <p:nvPr/>
        </p:nvPicPr>
        <p:blipFill>
          <a:blip r:embed="rId21" cstate="print"/>
          <a:stretch>
            <a:fillRect/>
          </a:stretch>
        </p:blipFill>
        <p:spPr>
          <a:xfrm>
            <a:off x="108000" y="108000"/>
            <a:ext cx="2151888" cy="670560"/>
          </a:xfrm>
          <a:prstGeom prst="rect">
            <a:avLst/>
          </a:prstGeom>
        </p:spPr>
      </p:pic>
      <p:pic>
        <p:nvPicPr>
          <p:cNvPr id="12" name="SKDUSLogo" hidden="1"/>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30523" y="-348882"/>
            <a:ext cx="2112432" cy="1584324"/>
          </a:xfrm>
          <a:prstGeom prst="rect">
            <a:avLst/>
          </a:prstGeom>
        </p:spPr>
      </p:pic>
      <p:pic>
        <p:nvPicPr>
          <p:cNvPr id="3" name="SKLONLogo" hidden="1"/>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183265" y="-150786"/>
            <a:ext cx="1584176" cy="1188132"/>
          </a:xfrm>
          <a:prstGeom prst="rect">
            <a:avLst/>
          </a:prstGeom>
        </p:spPr>
      </p:pic>
      <p:pic>
        <p:nvPicPr>
          <p:cNvPr id="5" name="SKYORLogo" hidden="1"/>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173314" y="127535"/>
            <a:ext cx="1613921" cy="709546"/>
          </a:xfrm>
          <a:prstGeom prst="rect">
            <a:avLst/>
          </a:prstGeom>
        </p:spPr>
      </p:pic>
      <p:pic>
        <p:nvPicPr>
          <p:cNvPr id="4" name="SKCHELogo" hidden="1"/>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173314" y="147508"/>
            <a:ext cx="1548607" cy="574539"/>
          </a:xfrm>
          <a:prstGeom prst="rect">
            <a:avLst/>
          </a:prstGeom>
        </p:spPr>
      </p:pic>
      <p:sp>
        <p:nvSpPr>
          <p:cNvPr id="35" name="Page" hidden="1"/>
          <p:cNvSpPr txBox="1">
            <a:spLocks noChangeArrowheads="1"/>
          </p:cNvSpPr>
          <p:nvPr/>
        </p:nvSpPr>
        <p:spPr bwMode="gray">
          <a:xfrm>
            <a:off x="8243887" y="6659131"/>
            <a:ext cx="649287" cy="123111"/>
          </a:xfrm>
          <a:prstGeom prst="rect">
            <a:avLst/>
          </a:prstGeom>
          <a:noFill/>
          <a:ln w="9525">
            <a:noFill/>
            <a:miter lim="800000"/>
            <a:headEnd/>
            <a:tailEnd/>
          </a:ln>
          <a:effectLst/>
        </p:spPr>
        <p:txBody>
          <a:bodyPr lIns="0" tIns="0" rIns="0" bIns="0">
            <a:spAutoFit/>
          </a:bodyPr>
          <a:lstStyle/>
          <a:p>
            <a:pPr algn="r">
              <a:tabLst>
                <a:tab pos="470297" algn="r"/>
              </a:tabLst>
              <a:defRPr/>
            </a:pPr>
            <a:r>
              <a:rPr lang="de-DE" sz="800" dirty="0"/>
              <a:t>Page </a:t>
            </a:r>
            <a:fld id="{59F48267-0253-46B3-B34B-3897382AFC7E}" type="slidenum">
              <a:rPr lang="de-DE" sz="800"/>
              <a:pPr algn="r">
                <a:tabLst>
                  <a:tab pos="470297" algn="r"/>
                </a:tabLst>
                <a:defRPr/>
              </a:pPr>
              <a:t>‹Nr.›</a:t>
            </a:fld>
            <a:endParaRPr lang="de-DE" sz="800" dirty="0"/>
          </a:p>
        </p:txBody>
      </p:sp>
      <p:pic>
        <p:nvPicPr>
          <p:cNvPr id="36" name="SKAIBLogo" descr="SK_Logo_Bad Aibling.jpg" hidden="1"/>
          <p:cNvPicPr>
            <a:picLocks noChangeAspect="1"/>
          </p:cNvPicPr>
          <p:nvPr/>
        </p:nvPicPr>
        <p:blipFill>
          <a:blip r:embed="rId26" cstate="print"/>
          <a:stretch>
            <a:fillRect/>
          </a:stretch>
        </p:blipFill>
        <p:spPr>
          <a:xfrm>
            <a:off x="108001" y="165887"/>
            <a:ext cx="2151888" cy="670560"/>
          </a:xfrm>
          <a:prstGeom prst="rect">
            <a:avLst/>
          </a:prstGeom>
        </p:spPr>
      </p:pic>
      <p:pic>
        <p:nvPicPr>
          <p:cNvPr id="37" name="SKHAHLogo" descr="SK_Logo_Harthausen.jpg" hidden="1"/>
          <p:cNvPicPr>
            <a:picLocks noChangeAspect="1"/>
          </p:cNvPicPr>
          <p:nvPr/>
        </p:nvPicPr>
        <p:blipFill>
          <a:blip r:embed="rId27" cstate="print"/>
          <a:stretch>
            <a:fillRect/>
          </a:stretch>
        </p:blipFill>
        <p:spPr>
          <a:xfrm>
            <a:off x="108001" y="165887"/>
            <a:ext cx="2151888" cy="670560"/>
          </a:xfrm>
          <a:prstGeom prst="rect">
            <a:avLst/>
          </a:prstGeom>
        </p:spPr>
      </p:pic>
      <p:pic>
        <p:nvPicPr>
          <p:cNvPr id="7" name="SKSKVLogo"/>
          <p:cNvPicPr>
            <a:picLocks noChangeAspect="1"/>
          </p:cNvPicPr>
          <p:nvPr/>
        </p:nvPicPr>
        <p:blipFill>
          <a:blip r:embed="rId28">
            <a:extLst>
              <a:ext uri="{28A0092B-C50C-407E-A947-70E740481C1C}">
                <a14:useLocalDpi xmlns:a14="http://schemas.microsoft.com/office/drawing/2010/main"/>
              </a:ext>
            </a:extLst>
          </a:blip>
          <a:stretch>
            <a:fillRect/>
          </a:stretch>
        </p:blipFill>
        <p:spPr>
          <a:xfrm>
            <a:off x="130523" y="44672"/>
            <a:ext cx="1597152" cy="810768"/>
          </a:xfrm>
          <a:prstGeom prst="rect">
            <a:avLst/>
          </a:prstGeom>
        </p:spPr>
      </p:pic>
      <p:pic>
        <p:nvPicPr>
          <p:cNvPr id="38" name="SKSKVLogo" descr="SK_Logo.jpg"/>
          <p:cNvPicPr>
            <a:picLocks noChangeAspect="1"/>
          </p:cNvPicPr>
          <p:nvPr userDrawn="1"/>
        </p:nvPicPr>
        <p:blipFill>
          <a:blip r:embed="rId29" cstate="print"/>
          <a:srcRect/>
          <a:stretch>
            <a:fillRect/>
          </a:stretch>
        </p:blipFill>
        <p:spPr bwMode="auto">
          <a:xfrm>
            <a:off x="108001" y="44624"/>
            <a:ext cx="1932893" cy="810816"/>
          </a:xfrm>
          <a:prstGeom prst="rect">
            <a:avLst/>
          </a:prstGeom>
          <a:noFill/>
          <a:ln w="9525">
            <a:noFill/>
            <a:miter lim="800000"/>
            <a:headEnd/>
            <a:tailEnd/>
          </a:ln>
        </p:spPr>
      </p:pic>
    </p:spTree>
    <p:extLst>
      <p:ext uri="{BB962C8B-B14F-4D97-AF65-F5344CB8AC3E}">
        <p14:creationId xmlns:p14="http://schemas.microsoft.com/office/powerpoint/2010/main" val="207832785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transition>
    <p:fade/>
  </p:transition>
  <p:hf sldNum="0" hdr="0" dt="0"/>
  <p:txStyles>
    <p:titleStyle>
      <a:lvl1pPr algn="l" rtl="0" eaLnBrk="1" fontAlgn="base" hangingPunct="1">
        <a:spcBef>
          <a:spcPct val="0"/>
        </a:spcBef>
        <a:spcAft>
          <a:spcPct val="0"/>
        </a:spcAft>
        <a:defRPr sz="1600" b="1">
          <a:solidFill>
            <a:schemeClr val="tx1"/>
          </a:solidFill>
          <a:latin typeface="+mj-lt"/>
          <a:ea typeface="+mj-ea"/>
          <a:cs typeface="+mj-cs"/>
        </a:defRPr>
      </a:lvl1pPr>
      <a:lvl2pPr algn="l" rtl="0" eaLnBrk="1" fontAlgn="base" hangingPunct="1">
        <a:spcBef>
          <a:spcPct val="0"/>
        </a:spcBef>
        <a:spcAft>
          <a:spcPct val="0"/>
        </a:spcAft>
        <a:defRPr sz="1200" b="1">
          <a:solidFill>
            <a:schemeClr val="tx1"/>
          </a:solidFill>
          <a:latin typeface="Arial" charset="0"/>
        </a:defRPr>
      </a:lvl2pPr>
      <a:lvl3pPr algn="l" rtl="0" eaLnBrk="1" fontAlgn="base" hangingPunct="1">
        <a:spcBef>
          <a:spcPct val="0"/>
        </a:spcBef>
        <a:spcAft>
          <a:spcPct val="0"/>
        </a:spcAft>
        <a:defRPr sz="1200" b="1">
          <a:solidFill>
            <a:schemeClr val="tx1"/>
          </a:solidFill>
          <a:latin typeface="Arial" charset="0"/>
        </a:defRPr>
      </a:lvl3pPr>
      <a:lvl4pPr algn="l" rtl="0" eaLnBrk="1" fontAlgn="base" hangingPunct="1">
        <a:spcBef>
          <a:spcPct val="0"/>
        </a:spcBef>
        <a:spcAft>
          <a:spcPct val="0"/>
        </a:spcAft>
        <a:defRPr sz="1200" b="1">
          <a:solidFill>
            <a:schemeClr val="tx1"/>
          </a:solidFill>
          <a:latin typeface="Arial" charset="0"/>
        </a:defRPr>
      </a:lvl4pPr>
      <a:lvl5pPr algn="l" rtl="0" eaLnBrk="1" fontAlgn="base" hangingPunct="1">
        <a:spcBef>
          <a:spcPct val="0"/>
        </a:spcBef>
        <a:spcAft>
          <a:spcPct val="0"/>
        </a:spcAft>
        <a:defRPr sz="1200" b="1">
          <a:solidFill>
            <a:schemeClr val="tx1"/>
          </a:solidFill>
          <a:latin typeface="Arial" charset="0"/>
        </a:defRPr>
      </a:lvl5pPr>
      <a:lvl6pPr marL="342900" algn="l" rtl="0" eaLnBrk="1" fontAlgn="base" hangingPunct="1">
        <a:spcBef>
          <a:spcPct val="0"/>
        </a:spcBef>
        <a:spcAft>
          <a:spcPct val="0"/>
        </a:spcAft>
        <a:defRPr sz="1200" b="1">
          <a:solidFill>
            <a:schemeClr val="tx1"/>
          </a:solidFill>
          <a:latin typeface="Arial" charset="0"/>
        </a:defRPr>
      </a:lvl6pPr>
      <a:lvl7pPr marL="685800" algn="l" rtl="0" eaLnBrk="1" fontAlgn="base" hangingPunct="1">
        <a:spcBef>
          <a:spcPct val="0"/>
        </a:spcBef>
        <a:spcAft>
          <a:spcPct val="0"/>
        </a:spcAft>
        <a:defRPr sz="1200" b="1">
          <a:solidFill>
            <a:schemeClr val="tx1"/>
          </a:solidFill>
          <a:latin typeface="Arial" charset="0"/>
        </a:defRPr>
      </a:lvl7pPr>
      <a:lvl8pPr marL="1028700" algn="l" rtl="0" eaLnBrk="1" fontAlgn="base" hangingPunct="1">
        <a:spcBef>
          <a:spcPct val="0"/>
        </a:spcBef>
        <a:spcAft>
          <a:spcPct val="0"/>
        </a:spcAft>
        <a:defRPr sz="1200" b="1">
          <a:solidFill>
            <a:schemeClr val="tx1"/>
          </a:solidFill>
          <a:latin typeface="Arial" charset="0"/>
        </a:defRPr>
      </a:lvl8pPr>
      <a:lvl9pPr marL="1371600" algn="l" rtl="0" eaLnBrk="1" fontAlgn="base" hangingPunct="1">
        <a:spcBef>
          <a:spcPct val="0"/>
        </a:spcBef>
        <a:spcAft>
          <a:spcPct val="0"/>
        </a:spcAft>
        <a:defRPr sz="1200" b="1">
          <a:solidFill>
            <a:schemeClr val="tx1"/>
          </a:solidFill>
          <a:latin typeface="Arial" charset="0"/>
        </a:defRPr>
      </a:lvl9pPr>
    </p:titleStyle>
    <p:bodyStyle>
      <a:lvl1pPr marL="257175" indent="-257175" algn="l" rtl="0" eaLnBrk="1" fontAlgn="base" hangingPunct="1">
        <a:spcBef>
          <a:spcPct val="20000"/>
        </a:spcBef>
        <a:spcAft>
          <a:spcPct val="0"/>
        </a:spcAft>
        <a:buSzPct val="115000"/>
        <a:buFont typeface="Symbol" pitchFamily="18" charset="2"/>
        <a:defRPr sz="1200" b="1">
          <a:solidFill>
            <a:schemeClr val="tx1"/>
          </a:solidFill>
          <a:latin typeface="+mn-lt"/>
          <a:ea typeface="+mn-ea"/>
          <a:cs typeface="+mn-cs"/>
        </a:defRPr>
      </a:lvl1pPr>
      <a:lvl2pPr marL="136922" indent="-135731" algn="l" rtl="0" eaLnBrk="1" fontAlgn="base" hangingPunct="1">
        <a:spcBef>
          <a:spcPct val="20000"/>
        </a:spcBef>
        <a:spcAft>
          <a:spcPct val="0"/>
        </a:spcAft>
        <a:buSzPct val="115000"/>
        <a:buFont typeface="Symbol" pitchFamily="18" charset="2"/>
        <a:buChar char="·"/>
        <a:defRPr sz="1200">
          <a:solidFill>
            <a:schemeClr val="tx1"/>
          </a:solidFill>
          <a:latin typeface="+mn-lt"/>
        </a:defRPr>
      </a:lvl2pPr>
      <a:lvl3pPr marL="309563" indent="-171450" algn="l" rtl="0" eaLnBrk="1" fontAlgn="base" hangingPunct="1">
        <a:spcBef>
          <a:spcPct val="20000"/>
        </a:spcBef>
        <a:spcAft>
          <a:spcPct val="0"/>
        </a:spcAft>
        <a:buFont typeface="Symbol" pitchFamily="18" charset="2"/>
        <a:buChar char="·"/>
        <a:defRPr sz="1200">
          <a:solidFill>
            <a:schemeClr val="tx1"/>
          </a:solidFill>
          <a:latin typeface="+mn-lt"/>
        </a:defRPr>
      </a:lvl3pPr>
      <a:lvl4pPr marL="457200" indent="-146447" algn="l" rtl="0" eaLnBrk="1" fontAlgn="base" hangingPunct="1">
        <a:spcBef>
          <a:spcPct val="20000"/>
        </a:spcBef>
        <a:spcAft>
          <a:spcPct val="0"/>
        </a:spcAft>
        <a:buSzPct val="115000"/>
        <a:buFont typeface="Symbol" pitchFamily="18" charset="2"/>
        <a:buChar char="·"/>
        <a:defRPr sz="1050">
          <a:solidFill>
            <a:schemeClr val="tx1"/>
          </a:solidFill>
          <a:latin typeface="+mn-lt"/>
        </a:defRPr>
      </a:lvl4pPr>
      <a:lvl5pPr marL="6060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5pPr>
      <a:lvl6pPr marL="9489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6pPr>
      <a:lvl7pPr marL="12918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7pPr>
      <a:lvl8pPr marL="16347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8pPr>
      <a:lvl9pPr marL="19776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customXml" Target="../ink/ink4.xml"/><Relationship Id="rId18" Type="http://schemas.openxmlformats.org/officeDocument/2006/relationships/customXml" Target="../ink/ink9.xml"/><Relationship Id="rId26" Type="http://schemas.openxmlformats.org/officeDocument/2006/relationships/image" Target="../media/image52.emf"/><Relationship Id="rId3" Type="http://schemas.openxmlformats.org/officeDocument/2006/relationships/diagramLayout" Target="../diagrams/layout1.xml"/><Relationship Id="rId21" Type="http://schemas.openxmlformats.org/officeDocument/2006/relationships/customXml" Target="../ink/ink12.xml"/><Relationship Id="rId7" Type="http://schemas.openxmlformats.org/officeDocument/2006/relationships/customXml" Target="../ink/ink1.xml"/><Relationship Id="rId12" Type="http://schemas.openxmlformats.org/officeDocument/2006/relationships/image" Target="../media/image3.png"/><Relationship Id="rId17" Type="http://schemas.openxmlformats.org/officeDocument/2006/relationships/customXml" Target="../ink/ink8.xml"/><Relationship Id="rId25" Type="http://schemas.openxmlformats.org/officeDocument/2006/relationships/customXml" Target="../ink/ink16.xml"/><Relationship Id="rId2" Type="http://schemas.openxmlformats.org/officeDocument/2006/relationships/diagramData" Target="../diagrams/data1.xml"/><Relationship Id="rId16" Type="http://schemas.openxmlformats.org/officeDocument/2006/relationships/customXml" Target="../ink/ink7.xml"/><Relationship Id="rId20" Type="http://schemas.openxmlformats.org/officeDocument/2006/relationships/customXml" Target="../ink/ink11.xml"/><Relationship Id="rId29" Type="http://schemas.openxmlformats.org/officeDocument/2006/relationships/customXml" Target="../ink/ink19.xml"/><Relationship Id="rId1" Type="http://schemas.openxmlformats.org/officeDocument/2006/relationships/slideLayout" Target="../slideLayouts/slideLayout4.xml"/><Relationship Id="rId6" Type="http://schemas.microsoft.com/office/2007/relationships/diagramDrawing" Target="../diagrams/drawing1.xml"/><Relationship Id="rId11" Type="http://schemas.openxmlformats.org/officeDocument/2006/relationships/customXml" Target="../ink/ink3.xml"/><Relationship Id="rId24" Type="http://schemas.openxmlformats.org/officeDocument/2006/relationships/customXml" Target="../ink/ink15.xml"/><Relationship Id="rId5" Type="http://schemas.openxmlformats.org/officeDocument/2006/relationships/diagramColors" Target="../diagrams/colors1.xml"/><Relationship Id="rId15" Type="http://schemas.openxmlformats.org/officeDocument/2006/relationships/customXml" Target="../ink/ink6.xml"/><Relationship Id="rId23" Type="http://schemas.openxmlformats.org/officeDocument/2006/relationships/customXml" Target="../ink/ink14.xml"/><Relationship Id="rId28" Type="http://schemas.openxmlformats.org/officeDocument/2006/relationships/customXml" Target="../ink/ink18.xml"/><Relationship Id="rId10" Type="http://schemas.openxmlformats.org/officeDocument/2006/relationships/image" Target="../media/image2.png"/><Relationship Id="rId19" Type="http://schemas.openxmlformats.org/officeDocument/2006/relationships/customXml" Target="../ink/ink10.xml"/><Relationship Id="rId4" Type="http://schemas.openxmlformats.org/officeDocument/2006/relationships/diagramQuickStyle" Target="../diagrams/quickStyle1.xml"/><Relationship Id="rId9" Type="http://schemas.openxmlformats.org/officeDocument/2006/relationships/customXml" Target="../ink/ink2.xml"/><Relationship Id="rId14" Type="http://schemas.openxmlformats.org/officeDocument/2006/relationships/customXml" Target="../ink/ink5.xml"/><Relationship Id="rId22" Type="http://schemas.openxmlformats.org/officeDocument/2006/relationships/customXml" Target="../ink/ink13.xml"/><Relationship Id="rId27" Type="http://schemas.openxmlformats.org/officeDocument/2006/relationships/customXml" Target="../ink/ink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customXml" Target="../ink/ink2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92000" y="1052736"/>
            <a:ext cx="7563600" cy="277200"/>
          </a:xfrm>
        </p:spPr>
        <p:txBody>
          <a:bodyPr/>
          <a:lstStyle/>
          <a:p>
            <a:r>
              <a:rPr lang="de-DE" dirty="0" smtClean="0"/>
              <a:t>Therapie bei extremer Anorexia </a:t>
            </a:r>
            <a:r>
              <a:rPr lang="de-DE" dirty="0" err="1" smtClean="0"/>
              <a:t>nervosa</a:t>
            </a:r>
            <a:r>
              <a:rPr lang="de-DE" dirty="0" smtClean="0"/>
              <a:t> – die Komplexstation </a:t>
            </a:r>
            <a:r>
              <a:rPr lang="de-DE" dirty="0"/>
              <a:t/>
            </a:r>
            <a:br>
              <a:rPr lang="de-DE" dirty="0"/>
            </a:br>
            <a:endParaRPr lang="de-DE" dirty="0"/>
          </a:p>
        </p:txBody>
      </p:sp>
      <p:sp>
        <p:nvSpPr>
          <p:cNvPr id="3" name="Untertitel 2"/>
          <p:cNvSpPr>
            <a:spLocks noGrp="1"/>
          </p:cNvSpPr>
          <p:nvPr>
            <p:ph type="subTitle" idx="1"/>
          </p:nvPr>
        </p:nvSpPr>
        <p:spPr>
          <a:xfrm>
            <a:off x="539552" y="1340768"/>
            <a:ext cx="7563600" cy="277200"/>
          </a:xfrm>
        </p:spPr>
        <p:txBody>
          <a:bodyPr/>
          <a:lstStyle/>
          <a:p>
            <a:pPr algn="ctr"/>
            <a:r>
              <a:rPr lang="de-DE" sz="1600" dirty="0" err="1" smtClean="0"/>
              <a:t>Alpbach</a:t>
            </a:r>
            <a:r>
              <a:rPr lang="de-DE" sz="1600" dirty="0" smtClean="0"/>
              <a:t> 20.10.2023, Thorsten Körner und das A0 Team</a:t>
            </a:r>
            <a:endParaRPr lang="de-DE" sz="1600" dirty="0"/>
          </a:p>
        </p:txBody>
      </p:sp>
      <p:pic>
        <p:nvPicPr>
          <p:cNvPr id="6" name="Grafik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30798" y="1628800"/>
            <a:ext cx="3590234" cy="4824536"/>
          </a:xfrm>
          <a:prstGeom prst="rect">
            <a:avLst/>
          </a:prstGeom>
        </p:spPr>
      </p:pic>
    </p:spTree>
    <p:extLst>
      <p:ext uri="{BB962C8B-B14F-4D97-AF65-F5344CB8AC3E}">
        <p14:creationId xmlns:p14="http://schemas.microsoft.com/office/powerpoint/2010/main" val="58643146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Was bedeutet das für die Behandelnden/ die Behandlung?</a:t>
            </a:r>
            <a:r>
              <a:rPr lang="de-DE" b="0" dirty="0">
                <a:latin typeface="Arial" charset="0"/>
              </a:rPr>
              <a:t/>
            </a:r>
            <a:br>
              <a:rPr lang="de-DE" b="0" dirty="0">
                <a:latin typeface="Arial" charset="0"/>
              </a:rPr>
            </a:br>
            <a:endParaRPr lang="de-DE" dirty="0"/>
          </a:p>
        </p:txBody>
      </p:sp>
      <p:sp>
        <p:nvSpPr>
          <p:cNvPr id="3" name="Rechteck 2"/>
          <p:cNvSpPr/>
          <p:nvPr/>
        </p:nvSpPr>
        <p:spPr bwMode="auto">
          <a:xfrm>
            <a:off x="1151620" y="1700808"/>
            <a:ext cx="6840760" cy="576064"/>
          </a:xfrm>
          <a:prstGeom prst="rect">
            <a:avLst/>
          </a:prstGeom>
          <a:solidFill>
            <a:srgbClr val="FFFFFF"/>
          </a:solidFill>
          <a:ln w="38100" cap="flat" cmpd="sng" algn="ctr">
            <a:solidFill>
              <a:srgbClr val="00B05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400" b="0" i="0" u="none" strike="noStrike" cap="none" normalizeH="0" baseline="0" dirty="0">
                <a:ln>
                  <a:noFill/>
                </a:ln>
                <a:solidFill>
                  <a:schemeClr val="tx1"/>
                </a:solidFill>
                <a:effectLst/>
                <a:latin typeface="Arial" charset="0"/>
              </a:rPr>
              <a:t>Gewichtszunahme ist die absolut</a:t>
            </a:r>
            <a:r>
              <a:rPr kumimoji="0" lang="de-DE" sz="1400" b="0" i="0" u="none" strike="noStrike" cap="none" normalizeH="0" dirty="0">
                <a:ln>
                  <a:noFill/>
                </a:ln>
                <a:solidFill>
                  <a:schemeClr val="tx1"/>
                </a:solidFill>
                <a:effectLst/>
                <a:latin typeface="Arial" charset="0"/>
              </a:rPr>
              <a:t> notwendige und unumgängliche Basis </a:t>
            </a:r>
          </a:p>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400" b="0" i="0" u="none" strike="noStrike" cap="none" normalizeH="0" dirty="0">
                <a:ln>
                  <a:noFill/>
                </a:ln>
                <a:solidFill>
                  <a:schemeClr val="tx1"/>
                </a:solidFill>
                <a:effectLst/>
                <a:latin typeface="Arial" charset="0"/>
              </a:rPr>
              <a:t>für eine Therapie </a:t>
            </a:r>
            <a:r>
              <a:rPr lang="de-DE" sz="1400" dirty="0" smtClean="0">
                <a:latin typeface="Arial" charset="0"/>
              </a:rPr>
              <a:t>bei</a:t>
            </a:r>
            <a:r>
              <a:rPr kumimoji="0" lang="de-DE" sz="1400" b="0" i="0" u="none" strike="noStrike" cap="none" normalizeH="0" dirty="0" smtClean="0">
                <a:ln>
                  <a:noFill/>
                </a:ln>
                <a:solidFill>
                  <a:schemeClr val="tx1"/>
                </a:solidFill>
                <a:effectLst/>
                <a:latin typeface="Arial" charset="0"/>
              </a:rPr>
              <a:t> </a:t>
            </a:r>
            <a:r>
              <a:rPr kumimoji="0" lang="de-DE" sz="1400" b="0" i="0" u="none" strike="noStrike" cap="none" normalizeH="0" dirty="0" err="1" smtClean="0">
                <a:ln>
                  <a:noFill/>
                </a:ln>
                <a:solidFill>
                  <a:schemeClr val="tx1"/>
                </a:solidFill>
                <a:effectLst/>
                <a:latin typeface="Arial" charset="0"/>
              </a:rPr>
              <a:t>schwerstgradiger</a:t>
            </a:r>
            <a:r>
              <a:rPr kumimoji="0" lang="de-DE" sz="1400" b="0" i="0" u="none" strike="noStrike" cap="none" normalizeH="0" dirty="0" smtClean="0">
                <a:ln>
                  <a:noFill/>
                </a:ln>
                <a:solidFill>
                  <a:schemeClr val="tx1"/>
                </a:solidFill>
                <a:effectLst/>
                <a:latin typeface="Arial" charset="0"/>
              </a:rPr>
              <a:t> </a:t>
            </a:r>
            <a:r>
              <a:rPr kumimoji="0" lang="de-DE" sz="1400" b="0" i="0" u="none" strike="noStrike" cap="none" normalizeH="0" dirty="0">
                <a:ln>
                  <a:noFill/>
                </a:ln>
                <a:solidFill>
                  <a:schemeClr val="tx1"/>
                </a:solidFill>
                <a:effectLst/>
                <a:latin typeface="Arial" charset="0"/>
              </a:rPr>
              <a:t>AN </a:t>
            </a:r>
            <a:r>
              <a:rPr kumimoji="0" lang="de-DE" sz="1400" b="0" i="0" u="none" strike="noStrike" cap="none" normalizeH="0" dirty="0" smtClean="0">
                <a:ln>
                  <a:noFill/>
                </a:ln>
                <a:solidFill>
                  <a:schemeClr val="tx1"/>
                </a:solidFill>
                <a:effectLst/>
                <a:latin typeface="Arial" charset="0"/>
              </a:rPr>
              <a:t>(</a:t>
            </a:r>
            <a:r>
              <a:rPr lang="de-DE" sz="1400" dirty="0" smtClean="0">
                <a:latin typeface="Arial" charset="0"/>
              </a:rPr>
              <a:t>BMI </a:t>
            </a:r>
            <a:r>
              <a:rPr lang="de-DE" sz="1400" dirty="0">
                <a:latin typeface="Arial" charset="0"/>
              </a:rPr>
              <a:t>&lt;</a:t>
            </a:r>
            <a:r>
              <a:rPr lang="de-DE" sz="1400" dirty="0" smtClean="0">
                <a:latin typeface="Arial" charset="0"/>
              </a:rPr>
              <a:t>13 kg/m²)</a:t>
            </a:r>
            <a:endParaRPr kumimoji="0" lang="de-DE" sz="1400" b="0" i="0" u="none" strike="noStrike" cap="none" normalizeH="0" baseline="0" dirty="0">
              <a:ln>
                <a:noFill/>
              </a:ln>
              <a:solidFill>
                <a:schemeClr val="tx1"/>
              </a:solidFill>
              <a:effectLst/>
              <a:latin typeface="Arial" charset="0"/>
            </a:endParaRPr>
          </a:p>
        </p:txBody>
      </p:sp>
      <p:sp>
        <p:nvSpPr>
          <p:cNvPr id="4" name="Pfeil nach unten 3"/>
          <p:cNvSpPr/>
          <p:nvPr/>
        </p:nvSpPr>
        <p:spPr bwMode="auto">
          <a:xfrm rot="16200000">
            <a:off x="483114" y="1649234"/>
            <a:ext cx="648072" cy="679212"/>
          </a:xfrm>
          <a:prstGeom prst="down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
        <p:nvSpPr>
          <p:cNvPr id="5" name="Inhaltsplatzhalter 3"/>
          <p:cNvSpPr txBox="1">
            <a:spLocks/>
          </p:cNvSpPr>
          <p:nvPr/>
        </p:nvSpPr>
        <p:spPr>
          <a:xfrm>
            <a:off x="539552" y="2348947"/>
            <a:ext cx="8136904" cy="4140000"/>
          </a:xfrm>
          <a:prstGeom prst="rect">
            <a:avLst/>
          </a:prstGeom>
        </p:spPr>
        <p:txBody>
          <a:bodyPr/>
          <a:lstStyle>
            <a:lvl1pPr marL="257175" indent="-257175" algn="l" rtl="0" eaLnBrk="1" fontAlgn="base" hangingPunct="1">
              <a:spcBef>
                <a:spcPct val="20000"/>
              </a:spcBef>
              <a:spcAft>
                <a:spcPct val="0"/>
              </a:spcAft>
              <a:buSzPct val="115000"/>
              <a:buFont typeface="Symbol" pitchFamily="18" charset="2"/>
              <a:defRPr sz="1200" b="1">
                <a:solidFill>
                  <a:schemeClr val="tx1"/>
                </a:solidFill>
                <a:latin typeface="+mn-lt"/>
                <a:ea typeface="+mn-ea"/>
                <a:cs typeface="+mn-cs"/>
              </a:defRPr>
            </a:lvl1pPr>
            <a:lvl2pPr marL="136922" indent="-135731" algn="l" rtl="0" eaLnBrk="1" fontAlgn="base" hangingPunct="1">
              <a:spcBef>
                <a:spcPct val="20000"/>
              </a:spcBef>
              <a:spcAft>
                <a:spcPct val="0"/>
              </a:spcAft>
              <a:buSzPct val="115000"/>
              <a:buFont typeface="Symbol" pitchFamily="18" charset="2"/>
              <a:buChar char="·"/>
              <a:defRPr sz="1200">
                <a:solidFill>
                  <a:schemeClr val="tx1"/>
                </a:solidFill>
                <a:latin typeface="+mn-lt"/>
              </a:defRPr>
            </a:lvl2pPr>
            <a:lvl3pPr marL="309563" indent="-171450" algn="l" rtl="0" eaLnBrk="1" fontAlgn="base" hangingPunct="1">
              <a:spcBef>
                <a:spcPct val="20000"/>
              </a:spcBef>
              <a:spcAft>
                <a:spcPct val="0"/>
              </a:spcAft>
              <a:buFont typeface="Symbol" pitchFamily="18" charset="2"/>
              <a:buChar char="·"/>
              <a:defRPr sz="1200">
                <a:solidFill>
                  <a:schemeClr val="tx1"/>
                </a:solidFill>
                <a:latin typeface="+mn-lt"/>
              </a:defRPr>
            </a:lvl3pPr>
            <a:lvl4pPr marL="457200" indent="-146447" algn="l" rtl="0" eaLnBrk="1" fontAlgn="base" hangingPunct="1">
              <a:spcBef>
                <a:spcPct val="20000"/>
              </a:spcBef>
              <a:spcAft>
                <a:spcPct val="0"/>
              </a:spcAft>
              <a:buSzPct val="115000"/>
              <a:buFont typeface="Symbol" pitchFamily="18" charset="2"/>
              <a:buChar char="·"/>
              <a:defRPr sz="1050">
                <a:solidFill>
                  <a:schemeClr val="tx1"/>
                </a:solidFill>
                <a:latin typeface="+mn-lt"/>
              </a:defRPr>
            </a:lvl4pPr>
            <a:lvl5pPr marL="6060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5pPr>
            <a:lvl6pPr marL="9489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6pPr>
            <a:lvl7pPr marL="12918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7pPr>
            <a:lvl8pPr marL="16347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8pPr>
            <a:lvl9pPr marL="19776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9pPr>
          </a:lstStyle>
          <a:p>
            <a:r>
              <a:rPr lang="de-DE" sz="1300" b="0" kern="0" dirty="0"/>
              <a:t>Unser Konzept umfasst daher:</a:t>
            </a:r>
          </a:p>
          <a:p>
            <a:endParaRPr lang="de-DE" sz="1300" b="0" kern="0" dirty="0"/>
          </a:p>
          <a:p>
            <a:pPr marL="285750" indent="-285750">
              <a:buFont typeface="Arial" panose="020B0604020202020204" pitchFamily="34" charset="0"/>
              <a:buChar char="•"/>
            </a:pPr>
            <a:r>
              <a:rPr lang="de-DE" sz="1300" b="0" kern="0" dirty="0"/>
              <a:t>Begleitung aller Mahlzeiten</a:t>
            </a:r>
          </a:p>
          <a:p>
            <a:pPr marL="285750" indent="-285750">
              <a:buFont typeface="Arial" panose="020B0604020202020204" pitchFamily="34" charset="0"/>
              <a:buChar char="•"/>
            </a:pPr>
            <a:r>
              <a:rPr lang="de-DE" sz="1300" b="0" kern="0" dirty="0" err="1" smtClean="0"/>
              <a:t>Normokalorische</a:t>
            </a:r>
            <a:r>
              <a:rPr lang="de-DE" sz="1300" b="0" kern="0" dirty="0" smtClean="0"/>
              <a:t> </a:t>
            </a:r>
            <a:r>
              <a:rPr lang="de-DE" sz="1300" b="0" kern="0" dirty="0"/>
              <a:t>Wiederernährung mit 2000 kcal </a:t>
            </a:r>
            <a:r>
              <a:rPr lang="de-DE" sz="1300" b="0" kern="0" dirty="0" smtClean="0"/>
              <a:t>(</a:t>
            </a:r>
            <a:r>
              <a:rPr lang="de-DE" sz="1400" b="0" dirty="0" smtClean="0"/>
              <a:t>30</a:t>
            </a:r>
            <a:r>
              <a:rPr lang="de-DE" sz="1400" b="0" dirty="0"/>
              <a:t>% Fett, 15-20% Eiweiß und 50-55</a:t>
            </a:r>
            <a:r>
              <a:rPr lang="de-DE" sz="1400" b="0" dirty="0" smtClean="0"/>
              <a:t>% KH)</a:t>
            </a:r>
            <a:endParaRPr lang="de-DE" sz="1300" b="0" kern="0" dirty="0"/>
          </a:p>
          <a:p>
            <a:pPr marL="285750" indent="-285750">
              <a:buFont typeface="Arial" panose="020B0604020202020204" pitchFamily="34" charset="0"/>
              <a:buChar char="•"/>
            </a:pPr>
            <a:r>
              <a:rPr lang="de-DE" sz="1300" b="0" kern="0" dirty="0"/>
              <a:t>Ggf. Substitution mit Flüssignahrung</a:t>
            </a:r>
          </a:p>
          <a:p>
            <a:pPr marL="285750" indent="-285750">
              <a:buFont typeface="Arial" panose="020B0604020202020204" pitchFamily="34" charset="0"/>
              <a:buChar char="•"/>
            </a:pPr>
            <a:r>
              <a:rPr lang="de-DE" sz="1300" b="0" kern="0" dirty="0"/>
              <a:t>Konsequente Steigerungen der Nahrungsaufnahme bei unzureichender Gewichtszunahme</a:t>
            </a:r>
          </a:p>
          <a:p>
            <a:pPr marL="0" indent="0"/>
            <a:r>
              <a:rPr lang="de-DE" sz="1300" b="0" kern="0" dirty="0"/>
              <a:t>      =&gt; Hochkalorische Ernährung von &gt;3000 kcal ist nicht </a:t>
            </a:r>
            <a:r>
              <a:rPr lang="de-DE" sz="1300" b="0" kern="0" dirty="0" smtClean="0"/>
              <a:t>unüblich (cave Bewegungsverhalten)</a:t>
            </a:r>
            <a:endParaRPr lang="de-DE" sz="1300" b="0" kern="0" dirty="0"/>
          </a:p>
          <a:p>
            <a:pPr marL="285750" indent="-285750">
              <a:buFont typeface="Arial" panose="020B0604020202020204" pitchFamily="34" charset="0"/>
              <a:buChar char="•"/>
            </a:pPr>
            <a:r>
              <a:rPr lang="de-DE" sz="1300" b="0" kern="0" dirty="0"/>
              <a:t>Kontingente Verträge zu gegenregulierendem </a:t>
            </a:r>
            <a:r>
              <a:rPr lang="de-DE" sz="1300" b="0" kern="0" dirty="0" smtClean="0"/>
              <a:t>Verhalten (Bewegung, Erbrechen)</a:t>
            </a:r>
            <a:endParaRPr lang="de-DE" sz="1300" b="0" kern="0" dirty="0"/>
          </a:p>
          <a:p>
            <a:pPr marL="285750" indent="-285750">
              <a:buFont typeface="Arial" panose="020B0604020202020204" pitchFamily="34" charset="0"/>
              <a:buChar char="•"/>
            </a:pPr>
            <a:r>
              <a:rPr lang="de-DE" sz="1300" b="0" kern="0" dirty="0"/>
              <a:t>Permanentes medizinisches Monitoring in der </a:t>
            </a:r>
            <a:r>
              <a:rPr lang="de-DE" sz="1300" b="0" kern="0" dirty="0" err="1" smtClean="0"/>
              <a:t>Refeedingphase</a:t>
            </a:r>
            <a:endParaRPr lang="de-DE" sz="1300" b="0" kern="0" dirty="0"/>
          </a:p>
          <a:p>
            <a:pPr marL="0" indent="0"/>
            <a:endParaRPr lang="de-DE" sz="1400" b="0" kern="0" dirty="0"/>
          </a:p>
          <a:p>
            <a:pPr marL="285750" indent="-285750">
              <a:buFont typeface="Arial" panose="020B0604020202020204" pitchFamily="34" charset="0"/>
              <a:buChar char="•"/>
            </a:pPr>
            <a:endParaRPr lang="de-DE" sz="1400" b="0" kern="0" dirty="0"/>
          </a:p>
          <a:p>
            <a:pPr marL="0" indent="0"/>
            <a:endParaRPr lang="de-DE" b="0" kern="0" dirty="0"/>
          </a:p>
          <a:p>
            <a:endParaRPr lang="de-DE" b="0" kern="0" dirty="0"/>
          </a:p>
          <a:p>
            <a:endParaRPr lang="de-DE" b="0" kern="0" dirty="0"/>
          </a:p>
          <a:p>
            <a:endParaRPr lang="de-DE" b="0" kern="0" dirty="0"/>
          </a:p>
        </p:txBody>
      </p:sp>
      <p:sp>
        <p:nvSpPr>
          <p:cNvPr id="7" name="Rechteck 6"/>
          <p:cNvSpPr/>
          <p:nvPr/>
        </p:nvSpPr>
        <p:spPr bwMode="auto">
          <a:xfrm>
            <a:off x="179512" y="5157192"/>
            <a:ext cx="6912768" cy="1314146"/>
          </a:xfrm>
          <a:prstGeom prst="rect">
            <a:avLst/>
          </a:prstGeom>
          <a:solidFill>
            <a:srgbClr val="FFFFFF"/>
          </a:solidFill>
          <a:ln w="38100" cap="flat" cmpd="sng" algn="ctr">
            <a:solidFill>
              <a:srgbClr val="00B05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defTabSz="914400" rtl="0" eaLnBrk="1" fontAlgn="base" latinLnBrk="0" hangingPunct="1">
              <a:lnSpc>
                <a:spcPct val="100000"/>
              </a:lnSpc>
              <a:spcBef>
                <a:spcPct val="40000"/>
              </a:spcBef>
              <a:spcAft>
                <a:spcPct val="0"/>
              </a:spcAft>
              <a:buClrTx/>
              <a:buSzPct val="115000"/>
              <a:tabLst/>
            </a:pPr>
            <a:r>
              <a:rPr kumimoji="0" lang="de-DE" sz="1200" b="1" i="0" u="none" strike="noStrike" cap="none" normalizeH="0" baseline="0" dirty="0">
                <a:ln>
                  <a:noFill/>
                </a:ln>
                <a:solidFill>
                  <a:schemeClr val="tx1"/>
                </a:solidFill>
                <a:effectLst/>
                <a:latin typeface="Arial" charset="0"/>
              </a:rPr>
              <a:t>Fazit aus unserer Erfahrung und </a:t>
            </a:r>
            <a:r>
              <a:rPr kumimoji="0" lang="de-DE" sz="1200" b="1" i="0" u="none" strike="noStrike" cap="none" normalizeH="0" baseline="0" dirty="0" smtClean="0">
                <a:ln>
                  <a:noFill/>
                </a:ln>
                <a:solidFill>
                  <a:schemeClr val="tx1"/>
                </a:solidFill>
                <a:effectLst/>
                <a:latin typeface="Arial" charset="0"/>
              </a:rPr>
              <a:t>aus der </a:t>
            </a:r>
            <a:r>
              <a:rPr kumimoji="0" lang="de-DE" sz="1200" b="1" i="0" u="none" strike="noStrike" cap="none" normalizeH="0" baseline="0" dirty="0">
                <a:ln>
                  <a:noFill/>
                </a:ln>
                <a:solidFill>
                  <a:schemeClr val="tx1"/>
                </a:solidFill>
                <a:effectLst/>
                <a:latin typeface="Arial" charset="0"/>
              </a:rPr>
              <a:t>Literatur:</a:t>
            </a:r>
          </a:p>
          <a:p>
            <a:pPr marL="180975" marR="0" indent="-180975" defTabSz="914400" rtl="0" eaLnBrk="1" fontAlgn="base" latinLnBrk="0" hangingPunct="1">
              <a:lnSpc>
                <a:spcPct val="100000"/>
              </a:lnSpc>
              <a:spcBef>
                <a:spcPct val="40000"/>
              </a:spcBef>
              <a:spcAft>
                <a:spcPct val="0"/>
              </a:spcAft>
              <a:buClrTx/>
              <a:buSzPct val="115000"/>
              <a:tabLst/>
            </a:pPr>
            <a:r>
              <a:rPr lang="de-DE" sz="1200" dirty="0">
                <a:latin typeface="Arial" charset="0"/>
              </a:rPr>
              <a:t>Unter medizinischem Monitoring und Substitution von </a:t>
            </a:r>
            <a:r>
              <a:rPr lang="de-DE" sz="1200" dirty="0" err="1">
                <a:latin typeface="Arial" charset="0"/>
              </a:rPr>
              <a:t>Thiamin</a:t>
            </a:r>
            <a:r>
              <a:rPr lang="de-DE" sz="1200" dirty="0">
                <a:latin typeface="Arial" charset="0"/>
              </a:rPr>
              <a:t> und Phosphat sind </a:t>
            </a:r>
            <a:r>
              <a:rPr lang="de-DE" sz="1200" b="1" dirty="0">
                <a:latin typeface="Arial" charset="0"/>
              </a:rPr>
              <a:t>keine </a:t>
            </a:r>
          </a:p>
          <a:p>
            <a:pPr marL="180975" marR="0" indent="-180975" defTabSz="914400" rtl="0" eaLnBrk="1" fontAlgn="base" latinLnBrk="0" hangingPunct="1">
              <a:lnSpc>
                <a:spcPct val="100000"/>
              </a:lnSpc>
              <a:spcBef>
                <a:spcPct val="40000"/>
              </a:spcBef>
              <a:spcAft>
                <a:spcPct val="0"/>
              </a:spcAft>
              <a:buClrTx/>
              <a:buSzPct val="115000"/>
              <a:tabLst/>
            </a:pPr>
            <a:r>
              <a:rPr lang="de-DE" sz="1200" b="1" dirty="0">
                <a:latin typeface="Arial" charset="0"/>
              </a:rPr>
              <a:t>Komplikationen in der </a:t>
            </a:r>
            <a:r>
              <a:rPr kumimoji="0" lang="de-DE" sz="1200" b="1" i="0" u="none" strike="noStrike" cap="none" normalizeH="0" baseline="0" dirty="0" err="1">
                <a:ln>
                  <a:noFill/>
                </a:ln>
                <a:solidFill>
                  <a:schemeClr val="tx1"/>
                </a:solidFill>
                <a:effectLst/>
                <a:latin typeface="Arial" charset="0"/>
              </a:rPr>
              <a:t>Refeedingphase</a:t>
            </a:r>
            <a:r>
              <a:rPr kumimoji="0" lang="de-DE" sz="1200" i="0" u="none" strike="noStrike" cap="none" normalizeH="0" baseline="0" dirty="0">
                <a:ln>
                  <a:noFill/>
                </a:ln>
                <a:solidFill>
                  <a:schemeClr val="tx1"/>
                </a:solidFill>
                <a:effectLst/>
                <a:latin typeface="Arial" charset="0"/>
              </a:rPr>
              <a:t> (</a:t>
            </a:r>
            <a:r>
              <a:rPr kumimoji="0" lang="de-DE" sz="1200" i="0" u="none" strike="noStrike" cap="none" normalizeH="0" baseline="0" dirty="0" err="1">
                <a:ln>
                  <a:noFill/>
                </a:ln>
                <a:solidFill>
                  <a:schemeClr val="tx1"/>
                </a:solidFill>
                <a:effectLst/>
                <a:latin typeface="Arial" charset="0"/>
              </a:rPr>
              <a:t>Refeeding</a:t>
            </a:r>
            <a:r>
              <a:rPr kumimoji="0" lang="de-DE" sz="1200" i="0" u="none" strike="noStrike" cap="none" normalizeH="0" baseline="0" dirty="0">
                <a:ln>
                  <a:noFill/>
                </a:ln>
                <a:solidFill>
                  <a:schemeClr val="tx1"/>
                </a:solidFill>
                <a:effectLst/>
                <a:latin typeface="Arial" charset="0"/>
              </a:rPr>
              <a:t>-Syndrom)</a:t>
            </a:r>
            <a:r>
              <a:rPr kumimoji="0" lang="de-DE" sz="1200" i="0" u="none" strike="noStrike" cap="none" normalizeH="0" dirty="0">
                <a:ln>
                  <a:noFill/>
                </a:ln>
                <a:solidFill>
                  <a:schemeClr val="tx1"/>
                </a:solidFill>
                <a:effectLst/>
                <a:latin typeface="Arial" charset="0"/>
              </a:rPr>
              <a:t> zu erwarten, die Aufenthaltszeiten </a:t>
            </a:r>
          </a:p>
          <a:p>
            <a:pPr marL="180975" marR="0" indent="-180975" defTabSz="914400" rtl="0" eaLnBrk="1" fontAlgn="base" latinLnBrk="0" hangingPunct="1">
              <a:lnSpc>
                <a:spcPct val="100000"/>
              </a:lnSpc>
              <a:spcBef>
                <a:spcPct val="40000"/>
              </a:spcBef>
              <a:spcAft>
                <a:spcPct val="0"/>
              </a:spcAft>
              <a:buClrTx/>
              <a:buSzPct val="115000"/>
              <a:tabLst/>
            </a:pPr>
            <a:r>
              <a:rPr kumimoji="0" lang="de-DE" sz="1200" i="0" u="none" strike="noStrike" cap="none" normalizeH="0" dirty="0">
                <a:ln>
                  <a:noFill/>
                </a:ln>
                <a:solidFill>
                  <a:schemeClr val="tx1"/>
                </a:solidFill>
                <a:effectLst/>
                <a:latin typeface="Arial" charset="0"/>
              </a:rPr>
              <a:t>werden verkürzt, </a:t>
            </a:r>
            <a:r>
              <a:rPr lang="de-DE" sz="1200" dirty="0">
                <a:latin typeface="Arial" charset="0"/>
              </a:rPr>
              <a:t>e</a:t>
            </a:r>
            <a:r>
              <a:rPr lang="de-DE" sz="1200" baseline="0" dirty="0">
                <a:latin typeface="Arial" charset="0"/>
              </a:rPr>
              <a:t>ine schnellere Gewichtszunahme wird gewährleistet, therapeutisches Arbeiten</a:t>
            </a:r>
          </a:p>
          <a:p>
            <a:pPr marL="180975" marR="0" indent="-180975" defTabSz="914400" rtl="0" eaLnBrk="1" fontAlgn="base" latinLnBrk="0" hangingPunct="1">
              <a:lnSpc>
                <a:spcPct val="100000"/>
              </a:lnSpc>
              <a:spcBef>
                <a:spcPct val="40000"/>
              </a:spcBef>
              <a:spcAft>
                <a:spcPct val="0"/>
              </a:spcAft>
              <a:buClrTx/>
              <a:buSzPct val="115000"/>
              <a:tabLst/>
            </a:pPr>
            <a:r>
              <a:rPr lang="de-DE" sz="1200" dirty="0">
                <a:latin typeface="Arial" charset="0"/>
              </a:rPr>
              <a:t>wird erleichtert</a:t>
            </a:r>
            <a:r>
              <a:rPr lang="de-DE" sz="1200" baseline="0" dirty="0">
                <a:latin typeface="Arial" charset="0"/>
              </a:rPr>
              <a:t> und die medizinischen</a:t>
            </a:r>
            <a:r>
              <a:rPr lang="de-DE" sz="1200" dirty="0">
                <a:latin typeface="Arial" charset="0"/>
              </a:rPr>
              <a:t> Risiken werden früher abgewendet</a:t>
            </a:r>
            <a:r>
              <a:rPr lang="de-DE" sz="1200" baseline="0" dirty="0">
                <a:latin typeface="Arial" charset="0"/>
              </a:rPr>
              <a:t>.</a:t>
            </a:r>
            <a:endParaRPr kumimoji="0" lang="de-DE" sz="1200" i="0" u="none" strike="noStrike" cap="none" normalizeH="0" baseline="0" dirty="0">
              <a:ln>
                <a:noFill/>
              </a:ln>
              <a:solidFill>
                <a:schemeClr val="tx1"/>
              </a:solidFill>
              <a:effectLst/>
              <a:latin typeface="Arial" charset="0"/>
            </a:endParaRPr>
          </a:p>
        </p:txBody>
      </p:sp>
      <p:sp>
        <p:nvSpPr>
          <p:cNvPr id="8" name="Pfeil nach unten 7"/>
          <p:cNvSpPr/>
          <p:nvPr/>
        </p:nvSpPr>
        <p:spPr bwMode="auto">
          <a:xfrm>
            <a:off x="3419872" y="4581128"/>
            <a:ext cx="720080" cy="576064"/>
          </a:xfrm>
          <a:prstGeom prst="down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
        <p:nvSpPr>
          <p:cNvPr id="9" name="Textfeld 8"/>
          <p:cNvSpPr txBox="1"/>
          <p:nvPr/>
        </p:nvSpPr>
        <p:spPr>
          <a:xfrm>
            <a:off x="7400840" y="5609564"/>
            <a:ext cx="3024336" cy="861774"/>
          </a:xfrm>
          <a:prstGeom prst="rect">
            <a:avLst/>
          </a:prstGeom>
          <a:noFill/>
        </p:spPr>
        <p:txBody>
          <a:bodyPr wrap="square" rtlCol="0">
            <a:spAutoFit/>
          </a:bodyPr>
          <a:lstStyle/>
          <a:p>
            <a:r>
              <a:rPr lang="de-DE" sz="1000" dirty="0" err="1"/>
              <a:t>Whitelaw</a:t>
            </a:r>
            <a:r>
              <a:rPr lang="de-DE" sz="1000" dirty="0"/>
              <a:t> et al (2010)</a:t>
            </a:r>
          </a:p>
          <a:p>
            <a:r>
              <a:rPr lang="de-DE" sz="1000" dirty="0"/>
              <a:t>Golden et al (2013)</a:t>
            </a:r>
          </a:p>
          <a:p>
            <a:r>
              <a:rPr lang="de-DE" sz="1000" dirty="0"/>
              <a:t>O‘Connor et al (2016)</a:t>
            </a:r>
          </a:p>
          <a:p>
            <a:r>
              <a:rPr lang="de-DE" sz="1000" dirty="0"/>
              <a:t>Körner et al (2020)</a:t>
            </a:r>
          </a:p>
          <a:p>
            <a:r>
              <a:rPr lang="de-DE" sz="1000" dirty="0"/>
              <a:t>Cuntz et al </a:t>
            </a:r>
            <a:r>
              <a:rPr lang="de-DE" sz="1000" dirty="0" smtClean="0"/>
              <a:t>(2022)</a:t>
            </a:r>
            <a:endParaRPr lang="de-DE" sz="1000" dirty="0"/>
          </a:p>
        </p:txBody>
      </p:sp>
    </p:spTree>
    <p:extLst>
      <p:ext uri="{BB962C8B-B14F-4D97-AF65-F5344CB8AC3E}">
        <p14:creationId xmlns:p14="http://schemas.microsoft.com/office/powerpoint/2010/main" val="213856524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Was bedeutet das für die </a:t>
            </a:r>
            <a:r>
              <a:rPr lang="de-DE" dirty="0" smtClean="0">
                <a:latin typeface="Arial" charset="0"/>
              </a:rPr>
              <a:t>Patientinnen / </a:t>
            </a:r>
            <a:r>
              <a:rPr lang="de-DE" dirty="0">
                <a:latin typeface="Arial" charset="0"/>
              </a:rPr>
              <a:t>die Behandlung?</a:t>
            </a:r>
            <a:r>
              <a:rPr lang="de-DE" b="0" dirty="0">
                <a:latin typeface="Arial" charset="0"/>
              </a:rPr>
              <a:t/>
            </a:r>
            <a:br>
              <a:rPr lang="de-DE" b="0" dirty="0">
                <a:latin typeface="Arial" charset="0"/>
              </a:rPr>
            </a:br>
            <a:endParaRPr lang="de-DE" dirty="0"/>
          </a:p>
        </p:txBody>
      </p:sp>
      <p:sp>
        <p:nvSpPr>
          <p:cNvPr id="9" name="Rechteck 8"/>
          <p:cNvSpPr/>
          <p:nvPr/>
        </p:nvSpPr>
        <p:spPr bwMode="auto">
          <a:xfrm>
            <a:off x="467544" y="1772816"/>
            <a:ext cx="2376264" cy="1152128"/>
          </a:xfrm>
          <a:prstGeom prst="rect">
            <a:avLst/>
          </a:prstGeom>
          <a:solidFill>
            <a:srgbClr val="FFFFFF"/>
          </a:solidFill>
          <a:ln w="38100" cap="flat" cmpd="sng" algn="ctr">
            <a:solidFill>
              <a:srgbClr val="00B05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indent="-180975" algn="ctr" fontAlgn="base">
              <a:spcBef>
                <a:spcPct val="40000"/>
              </a:spcBef>
              <a:spcAft>
                <a:spcPct val="0"/>
              </a:spcAft>
              <a:buSzPct val="115000"/>
            </a:pPr>
            <a:r>
              <a:rPr lang="de-DE" sz="1200" dirty="0">
                <a:latin typeface="Arial" charset="0"/>
              </a:rPr>
              <a:t>Patientinnen mit AN im </a:t>
            </a:r>
          </a:p>
          <a:p>
            <a:pPr marL="180975" indent="-180975" algn="ctr" fontAlgn="base">
              <a:spcBef>
                <a:spcPct val="40000"/>
              </a:spcBef>
              <a:spcAft>
                <a:spcPct val="0"/>
              </a:spcAft>
              <a:buSzPct val="115000"/>
            </a:pPr>
            <a:r>
              <a:rPr lang="de-DE" sz="1200" dirty="0">
                <a:latin typeface="Arial" charset="0"/>
              </a:rPr>
              <a:t>BMI-Bereich &lt;</a:t>
            </a:r>
            <a:r>
              <a:rPr lang="de-DE" sz="1200" dirty="0" smtClean="0">
                <a:latin typeface="Arial" charset="0"/>
              </a:rPr>
              <a:t>13 kg/m²</a:t>
            </a:r>
            <a:endParaRPr lang="de-DE" sz="1200" dirty="0">
              <a:latin typeface="Arial" charset="0"/>
            </a:endParaRPr>
          </a:p>
          <a:p>
            <a:pPr marL="180975" indent="-180975" algn="ctr" fontAlgn="base">
              <a:spcBef>
                <a:spcPct val="40000"/>
              </a:spcBef>
              <a:spcAft>
                <a:spcPct val="0"/>
              </a:spcAft>
              <a:buSzPct val="115000"/>
            </a:pPr>
            <a:r>
              <a:rPr lang="de-DE" sz="1200" b="1" dirty="0">
                <a:latin typeface="Arial" charset="0"/>
              </a:rPr>
              <a:t>haben ein vielfach erhöhtes </a:t>
            </a:r>
          </a:p>
          <a:p>
            <a:pPr marL="180975" indent="-180975" algn="ctr" fontAlgn="base">
              <a:spcBef>
                <a:spcPct val="40000"/>
              </a:spcBef>
              <a:spcAft>
                <a:spcPct val="0"/>
              </a:spcAft>
              <a:buSzPct val="115000"/>
            </a:pPr>
            <a:r>
              <a:rPr lang="de-DE" sz="1200" b="1" dirty="0">
                <a:latin typeface="Arial" charset="0"/>
              </a:rPr>
              <a:t>Mortalitätsrisiko</a:t>
            </a:r>
          </a:p>
        </p:txBody>
      </p:sp>
      <p:sp>
        <p:nvSpPr>
          <p:cNvPr id="10" name="Textfeld 9"/>
          <p:cNvSpPr txBox="1"/>
          <p:nvPr/>
        </p:nvSpPr>
        <p:spPr>
          <a:xfrm>
            <a:off x="3347864" y="1772816"/>
            <a:ext cx="5184576" cy="3647152"/>
          </a:xfrm>
          <a:prstGeom prst="rect">
            <a:avLst/>
          </a:prstGeom>
          <a:noFill/>
        </p:spPr>
        <p:txBody>
          <a:bodyPr wrap="square" rtlCol="0">
            <a:spAutoFit/>
          </a:bodyPr>
          <a:lstStyle/>
          <a:p>
            <a:pPr>
              <a:lnSpc>
                <a:spcPct val="150000"/>
              </a:lnSpc>
            </a:pPr>
            <a:r>
              <a:rPr lang="de-DE" sz="1400" dirty="0"/>
              <a:t>Für die Patientinnen: </a:t>
            </a:r>
          </a:p>
          <a:p>
            <a:pPr marL="285750" indent="-285750">
              <a:lnSpc>
                <a:spcPct val="150000"/>
              </a:lnSpc>
              <a:buFont typeface="Arial" panose="020B0604020202020204" pitchFamily="34" charset="0"/>
              <a:buChar char="•"/>
            </a:pPr>
            <a:r>
              <a:rPr lang="de-DE" sz="1400" dirty="0"/>
              <a:t>Engmaschige medizinische, therapeutische und pflegerische Versorgung</a:t>
            </a:r>
          </a:p>
          <a:p>
            <a:pPr marL="285750" indent="-285750">
              <a:lnSpc>
                <a:spcPct val="150000"/>
              </a:lnSpc>
              <a:buFont typeface="Arial" panose="020B0604020202020204" pitchFamily="34" charset="0"/>
              <a:buChar char="•"/>
            </a:pPr>
            <a:r>
              <a:rPr lang="de-DE" sz="1400" dirty="0"/>
              <a:t>Überwachungsbetten mit Monitor, Vitalparameterkontrollen und Kamera</a:t>
            </a:r>
          </a:p>
          <a:p>
            <a:pPr marL="285750" indent="-285750">
              <a:lnSpc>
                <a:spcPct val="150000"/>
              </a:lnSpc>
              <a:buFont typeface="Arial" panose="020B0604020202020204" pitchFamily="34" charset="0"/>
              <a:buChar char="•"/>
            </a:pPr>
            <a:r>
              <a:rPr lang="de-DE" sz="1400" dirty="0"/>
              <a:t>Bis zur körperlichen Stabilisierung Zimmerschutz, Badbegleitung, Pflege </a:t>
            </a:r>
            <a:r>
              <a:rPr lang="de-DE" sz="1400" dirty="0" smtClean="0"/>
              <a:t>(bis zur </a:t>
            </a:r>
            <a:r>
              <a:rPr lang="de-DE" sz="1400" dirty="0"/>
              <a:t>1:1 </a:t>
            </a:r>
            <a:r>
              <a:rPr lang="de-DE" sz="1400" dirty="0" smtClean="0"/>
              <a:t>Essbegleitung)</a:t>
            </a:r>
            <a:endParaRPr lang="de-DE" sz="1400" dirty="0"/>
          </a:p>
          <a:p>
            <a:pPr marL="285750" indent="-285750">
              <a:lnSpc>
                <a:spcPct val="150000"/>
              </a:lnSpc>
              <a:buFont typeface="Arial" panose="020B0604020202020204" pitchFamily="34" charset="0"/>
              <a:buChar char="•"/>
            </a:pPr>
            <a:endParaRPr lang="de-DE" sz="1400" dirty="0"/>
          </a:p>
          <a:p>
            <a:pPr>
              <a:lnSpc>
                <a:spcPct val="150000"/>
              </a:lnSpc>
            </a:pPr>
            <a:r>
              <a:rPr lang="de-DE" sz="1400" dirty="0"/>
              <a:t>Für das Team:</a:t>
            </a:r>
          </a:p>
          <a:p>
            <a:pPr marL="285750" indent="-285750">
              <a:lnSpc>
                <a:spcPct val="150000"/>
              </a:lnSpc>
              <a:buFont typeface="Arial" panose="020B0604020202020204" pitchFamily="34" charset="0"/>
              <a:buChar char="•"/>
            </a:pPr>
            <a:r>
              <a:rPr lang="de-DE" sz="1400" dirty="0" smtClean="0"/>
              <a:t>Mehr </a:t>
            </a:r>
            <a:r>
              <a:rPr lang="de-DE" sz="1400" dirty="0"/>
              <a:t>Teamsitzungen</a:t>
            </a:r>
          </a:p>
          <a:p>
            <a:pPr marL="285750" indent="-285750">
              <a:lnSpc>
                <a:spcPct val="150000"/>
              </a:lnSpc>
              <a:buFont typeface="Arial" panose="020B0604020202020204" pitchFamily="34" charset="0"/>
              <a:buChar char="•"/>
            </a:pPr>
            <a:r>
              <a:rPr lang="de-DE" sz="1400" dirty="0" smtClean="0"/>
              <a:t>Viel </a:t>
            </a:r>
            <a:r>
              <a:rPr lang="de-DE" sz="1400" dirty="0" smtClean="0"/>
              <a:t>Akzeptanz / Geduld / Beharrlichkeit </a:t>
            </a:r>
            <a:endParaRPr lang="de-DE" sz="1400" dirty="0"/>
          </a:p>
        </p:txBody>
      </p:sp>
      <p:pic>
        <p:nvPicPr>
          <p:cNvPr id="4" name="Grafik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7544" y="2996952"/>
            <a:ext cx="2370766" cy="3467615"/>
          </a:xfrm>
          <a:prstGeom prst="rect">
            <a:avLst/>
          </a:prstGeom>
        </p:spPr>
      </p:pic>
    </p:spTree>
    <p:extLst>
      <p:ext uri="{BB962C8B-B14F-4D97-AF65-F5344CB8AC3E}">
        <p14:creationId xmlns:p14="http://schemas.microsoft.com/office/powerpoint/2010/main" val="123357392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Was bedeutet das für die Behandelnden/ die Behandlung?</a:t>
            </a:r>
            <a:r>
              <a:rPr lang="de-DE" b="0" dirty="0">
                <a:latin typeface="Arial" charset="0"/>
              </a:rPr>
              <a:t/>
            </a:r>
            <a:br>
              <a:rPr lang="de-DE" b="0" dirty="0">
                <a:latin typeface="Arial" charset="0"/>
              </a:rPr>
            </a:br>
            <a:endParaRPr lang="de-DE" dirty="0"/>
          </a:p>
        </p:txBody>
      </p:sp>
      <p:sp>
        <p:nvSpPr>
          <p:cNvPr id="13" name="Inhaltsplatzhalter 3"/>
          <p:cNvSpPr txBox="1">
            <a:spLocks/>
          </p:cNvSpPr>
          <p:nvPr/>
        </p:nvSpPr>
        <p:spPr>
          <a:xfrm>
            <a:off x="3244442" y="1750885"/>
            <a:ext cx="5653075" cy="4140000"/>
          </a:xfrm>
          <a:prstGeom prst="rect">
            <a:avLst/>
          </a:prstGeom>
        </p:spPr>
        <p:txBody>
          <a:bodyPr/>
          <a:lstStyle>
            <a:lvl1pPr marL="257175" indent="-257175" algn="l" rtl="0" eaLnBrk="1" fontAlgn="base" hangingPunct="1">
              <a:spcBef>
                <a:spcPct val="20000"/>
              </a:spcBef>
              <a:spcAft>
                <a:spcPct val="0"/>
              </a:spcAft>
              <a:buSzPct val="115000"/>
              <a:buFont typeface="Symbol" pitchFamily="18" charset="2"/>
              <a:defRPr sz="1200" b="1">
                <a:solidFill>
                  <a:schemeClr val="tx1"/>
                </a:solidFill>
                <a:latin typeface="+mn-lt"/>
                <a:ea typeface="+mn-ea"/>
                <a:cs typeface="+mn-cs"/>
              </a:defRPr>
            </a:lvl1pPr>
            <a:lvl2pPr marL="136922" indent="-135731" algn="l" rtl="0" eaLnBrk="1" fontAlgn="base" hangingPunct="1">
              <a:spcBef>
                <a:spcPct val="20000"/>
              </a:spcBef>
              <a:spcAft>
                <a:spcPct val="0"/>
              </a:spcAft>
              <a:buSzPct val="115000"/>
              <a:buFont typeface="Symbol" pitchFamily="18" charset="2"/>
              <a:buChar char="·"/>
              <a:defRPr sz="1200">
                <a:solidFill>
                  <a:schemeClr val="tx1"/>
                </a:solidFill>
                <a:latin typeface="+mn-lt"/>
              </a:defRPr>
            </a:lvl2pPr>
            <a:lvl3pPr marL="309563" indent="-171450" algn="l" rtl="0" eaLnBrk="1" fontAlgn="base" hangingPunct="1">
              <a:spcBef>
                <a:spcPct val="20000"/>
              </a:spcBef>
              <a:spcAft>
                <a:spcPct val="0"/>
              </a:spcAft>
              <a:buFont typeface="Symbol" pitchFamily="18" charset="2"/>
              <a:buChar char="·"/>
              <a:defRPr sz="1200">
                <a:solidFill>
                  <a:schemeClr val="tx1"/>
                </a:solidFill>
                <a:latin typeface="+mn-lt"/>
              </a:defRPr>
            </a:lvl3pPr>
            <a:lvl4pPr marL="457200" indent="-146447" algn="l" rtl="0" eaLnBrk="1" fontAlgn="base" hangingPunct="1">
              <a:spcBef>
                <a:spcPct val="20000"/>
              </a:spcBef>
              <a:spcAft>
                <a:spcPct val="0"/>
              </a:spcAft>
              <a:buSzPct val="115000"/>
              <a:buFont typeface="Symbol" pitchFamily="18" charset="2"/>
              <a:buChar char="·"/>
              <a:defRPr sz="1050">
                <a:solidFill>
                  <a:schemeClr val="tx1"/>
                </a:solidFill>
                <a:latin typeface="+mn-lt"/>
              </a:defRPr>
            </a:lvl4pPr>
            <a:lvl5pPr marL="6060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5pPr>
            <a:lvl6pPr marL="9489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6pPr>
            <a:lvl7pPr marL="12918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7pPr>
            <a:lvl8pPr marL="16347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8pPr>
            <a:lvl9pPr marL="19776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9pPr>
          </a:lstStyle>
          <a:p>
            <a:pPr marL="0" indent="0"/>
            <a:endParaRPr lang="de-DE" sz="1400" b="0" kern="0" dirty="0"/>
          </a:p>
        </p:txBody>
      </p:sp>
      <p:sp>
        <p:nvSpPr>
          <p:cNvPr id="15" name="Rechteck 14"/>
          <p:cNvSpPr/>
          <p:nvPr/>
        </p:nvSpPr>
        <p:spPr bwMode="auto">
          <a:xfrm>
            <a:off x="323528" y="1628800"/>
            <a:ext cx="2592288" cy="1152128"/>
          </a:xfrm>
          <a:prstGeom prst="rect">
            <a:avLst/>
          </a:prstGeom>
          <a:solidFill>
            <a:srgbClr val="FFFFFF"/>
          </a:solidFill>
          <a:ln w="38100" cap="flat" cmpd="sng" algn="ctr">
            <a:solidFill>
              <a:srgbClr val="00B05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a:latin typeface="Arial" charset="0"/>
              </a:rPr>
              <a:t>Patientinnen im schwerst-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err="1">
                <a:latin typeface="Arial" charset="0"/>
              </a:rPr>
              <a:t>gradigen</a:t>
            </a:r>
            <a:r>
              <a:rPr lang="de-DE" sz="1200" dirty="0">
                <a:latin typeface="Arial" charset="0"/>
              </a:rPr>
              <a:t> Untergewicht</a:t>
            </a:r>
          </a:p>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1" i="0" u="none" strike="noStrike" cap="none" normalizeH="0" baseline="0" dirty="0">
                <a:ln>
                  <a:noFill/>
                </a:ln>
                <a:solidFill>
                  <a:schemeClr val="tx1"/>
                </a:solidFill>
                <a:effectLst/>
                <a:latin typeface="Arial" charset="0"/>
              </a:rPr>
              <a:t>sind in der Emotionsverarbeitung </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erheblich eingeschränkt.</a:t>
            </a:r>
            <a:endParaRPr kumimoji="0" lang="de-DE" sz="1200" b="1" i="0" u="none" strike="noStrike" cap="none" normalizeH="0" baseline="0" dirty="0">
              <a:ln>
                <a:noFill/>
              </a:ln>
              <a:solidFill>
                <a:schemeClr val="tx1"/>
              </a:solidFill>
              <a:effectLst/>
              <a:latin typeface="Arial" charset="0"/>
            </a:endParaRPr>
          </a:p>
        </p:txBody>
      </p:sp>
      <p:sp>
        <p:nvSpPr>
          <p:cNvPr id="3" name="Textfeld 2"/>
          <p:cNvSpPr txBox="1"/>
          <p:nvPr/>
        </p:nvSpPr>
        <p:spPr>
          <a:xfrm>
            <a:off x="3635896" y="1750885"/>
            <a:ext cx="5261621" cy="2354491"/>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de-DE" sz="1400" dirty="0"/>
              <a:t>Psychoedukation </a:t>
            </a:r>
          </a:p>
          <a:p>
            <a:pPr marL="285750" indent="-285750">
              <a:lnSpc>
                <a:spcPct val="150000"/>
              </a:lnSpc>
              <a:buFont typeface="Arial" panose="020B0604020202020204" pitchFamily="34" charset="0"/>
              <a:buChar char="•"/>
            </a:pPr>
            <a:r>
              <a:rPr lang="de-DE" sz="1400" dirty="0"/>
              <a:t>Emotionswahrnehmung und -erkennung</a:t>
            </a:r>
          </a:p>
          <a:p>
            <a:pPr marL="285750" indent="-285750">
              <a:lnSpc>
                <a:spcPct val="150000"/>
              </a:lnSpc>
              <a:buFont typeface="Arial" panose="020B0604020202020204" pitchFamily="34" charset="0"/>
              <a:buChar char="•"/>
            </a:pPr>
            <a:r>
              <a:rPr lang="de-DE" sz="1400" dirty="0"/>
              <a:t>Vermittlung von Fertigkeiten zur Emotionsregulation</a:t>
            </a:r>
          </a:p>
          <a:p>
            <a:pPr marL="285750" indent="-285750">
              <a:lnSpc>
                <a:spcPct val="150000"/>
              </a:lnSpc>
              <a:buFont typeface="Arial" panose="020B0604020202020204" pitchFamily="34" charset="0"/>
              <a:buChar char="•"/>
            </a:pPr>
            <a:r>
              <a:rPr lang="de-DE" sz="1400" dirty="0"/>
              <a:t>Aufbau sozialer Kompetenzen und Förderung sozialer Interaktionen (Gruppentraining sozialer Kompetenzen)</a:t>
            </a:r>
          </a:p>
          <a:p>
            <a:pPr marL="285750" indent="-285750">
              <a:lnSpc>
                <a:spcPct val="150000"/>
              </a:lnSpc>
              <a:buFont typeface="Arial" panose="020B0604020202020204" pitchFamily="34" charset="0"/>
              <a:buChar char="•"/>
            </a:pPr>
            <a:r>
              <a:rPr lang="de-DE" sz="1400" dirty="0"/>
              <a:t>Elemente aus CRT, CREST (</a:t>
            </a:r>
            <a:r>
              <a:rPr lang="en-US" sz="1400" dirty="0"/>
              <a:t>Cognitive Remediation and Emotion Skills Training (</a:t>
            </a:r>
            <a:r>
              <a:rPr lang="en-US" sz="1400" dirty="0" err="1"/>
              <a:t>Tchanturia</a:t>
            </a:r>
            <a:r>
              <a:rPr lang="en-US" sz="1400" dirty="0"/>
              <a:t> 2015)</a:t>
            </a:r>
            <a:r>
              <a:rPr lang="de-DE" sz="1400" dirty="0"/>
              <a:t>, ACT</a:t>
            </a:r>
          </a:p>
        </p:txBody>
      </p:sp>
      <p:pic>
        <p:nvPicPr>
          <p:cNvPr id="4" name="Grafik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3529" y="2852936"/>
            <a:ext cx="2592288" cy="3647556"/>
          </a:xfrm>
          <a:prstGeom prst="rect">
            <a:avLst/>
          </a:prstGeom>
        </p:spPr>
      </p:pic>
    </p:spTree>
    <p:extLst>
      <p:ext uri="{BB962C8B-B14F-4D97-AF65-F5344CB8AC3E}">
        <p14:creationId xmlns:p14="http://schemas.microsoft.com/office/powerpoint/2010/main" val="126750188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Was bedeutet das für die Behandelnden/ die Behandlung?</a:t>
            </a:r>
            <a:endParaRPr lang="de-DE" dirty="0"/>
          </a:p>
        </p:txBody>
      </p:sp>
      <p:sp>
        <p:nvSpPr>
          <p:cNvPr id="10" name="Rechteck 9"/>
          <p:cNvSpPr/>
          <p:nvPr/>
        </p:nvSpPr>
        <p:spPr bwMode="auto">
          <a:xfrm>
            <a:off x="323528" y="1700808"/>
            <a:ext cx="2592288" cy="1152128"/>
          </a:xfrm>
          <a:prstGeom prst="rect">
            <a:avLst/>
          </a:prstGeom>
          <a:solidFill>
            <a:srgbClr val="FFFFFF"/>
          </a:solidFill>
          <a:ln w="38100" cap="flat" cmpd="sng" algn="ctr">
            <a:solidFill>
              <a:srgbClr val="00B05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a:latin typeface="Arial" charset="0"/>
              </a:rPr>
              <a:t>Patientinnen im schwerst-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err="1">
                <a:latin typeface="Arial" charset="0"/>
              </a:rPr>
              <a:t>gradigen</a:t>
            </a:r>
            <a:r>
              <a:rPr lang="de-DE" sz="1200" dirty="0">
                <a:latin typeface="Arial" charset="0"/>
              </a:rPr>
              <a:t> Untergewicht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s</a:t>
            </a:r>
            <a:r>
              <a:rPr kumimoji="0" lang="de-DE" sz="1200" b="1" i="0" u="none" strike="noStrike" cap="none" normalizeH="0" baseline="0" dirty="0">
                <a:ln>
                  <a:noFill/>
                </a:ln>
                <a:solidFill>
                  <a:schemeClr val="tx1"/>
                </a:solidFill>
                <a:effectLst/>
                <a:latin typeface="Arial" charset="0"/>
              </a:rPr>
              <a:t>ind oft kognitiv</a:t>
            </a:r>
            <a:r>
              <a:rPr lang="de-DE" sz="1200" b="1" dirty="0">
                <a:latin typeface="Arial" charset="0"/>
              </a:rPr>
              <a:t> eingeschränkt</a:t>
            </a:r>
            <a:r>
              <a:rPr lang="de-DE" sz="1200" dirty="0">
                <a:latin typeface="Arial" charset="0"/>
              </a:rPr>
              <a:t>.</a:t>
            </a:r>
            <a:endParaRPr kumimoji="0" lang="de-DE" sz="1200" i="0" u="none" strike="noStrike" cap="none" normalizeH="0" baseline="0" dirty="0">
              <a:ln>
                <a:noFill/>
              </a:ln>
              <a:solidFill>
                <a:schemeClr val="tx1"/>
              </a:solidFill>
              <a:effectLst/>
              <a:latin typeface="Arial" charset="0"/>
            </a:endParaRPr>
          </a:p>
        </p:txBody>
      </p:sp>
      <p:sp>
        <p:nvSpPr>
          <p:cNvPr id="7" name="Textfeld 6"/>
          <p:cNvSpPr txBox="1"/>
          <p:nvPr/>
        </p:nvSpPr>
        <p:spPr>
          <a:xfrm>
            <a:off x="7079804" y="6173589"/>
            <a:ext cx="2064196" cy="246221"/>
          </a:xfrm>
          <a:prstGeom prst="rect">
            <a:avLst/>
          </a:prstGeom>
          <a:noFill/>
        </p:spPr>
        <p:txBody>
          <a:bodyPr wrap="square" rtlCol="0">
            <a:spAutoFit/>
          </a:bodyPr>
          <a:lstStyle/>
          <a:p>
            <a:r>
              <a:rPr lang="de-DE" sz="1000" dirty="0" err="1"/>
              <a:t>Reville</a:t>
            </a:r>
            <a:r>
              <a:rPr lang="de-DE" sz="1000" dirty="0"/>
              <a:t> et al (2016)</a:t>
            </a:r>
          </a:p>
        </p:txBody>
      </p:sp>
      <p:sp>
        <p:nvSpPr>
          <p:cNvPr id="3" name="Textfeld 2"/>
          <p:cNvSpPr txBox="1"/>
          <p:nvPr/>
        </p:nvSpPr>
        <p:spPr>
          <a:xfrm>
            <a:off x="4019017" y="1700808"/>
            <a:ext cx="4536504" cy="3862596"/>
          </a:xfrm>
          <a:prstGeom prst="rect">
            <a:avLst/>
          </a:prstGeom>
          <a:noFill/>
        </p:spPr>
        <p:txBody>
          <a:bodyPr wrap="square" rtlCol="0">
            <a:spAutoFit/>
          </a:bodyPr>
          <a:lstStyle/>
          <a:p>
            <a:r>
              <a:rPr lang="de-DE" sz="1400" dirty="0"/>
              <a:t>Erhebliche Auswirkung auf die Möglichkeiten der Psychotherapie, daher:</a:t>
            </a:r>
          </a:p>
          <a:p>
            <a:endParaRPr lang="de-DE" sz="1400" dirty="0"/>
          </a:p>
          <a:p>
            <a:pPr marL="285750" indent="-285750">
              <a:lnSpc>
                <a:spcPct val="150000"/>
              </a:lnSpc>
              <a:buFont typeface="Arial" panose="020B0604020202020204" pitchFamily="34" charset="0"/>
              <a:buChar char="•"/>
            </a:pPr>
            <a:r>
              <a:rPr lang="de-DE" sz="1400" dirty="0"/>
              <a:t>Hochfrequente psychotherapeutische Kontakte statt einer Sitzung á 50 min (z.B. Aufteilen der 50 min auf 2 x 25 min + tägliche Kurzkontakte)</a:t>
            </a:r>
          </a:p>
          <a:p>
            <a:pPr marL="285750" indent="-285750">
              <a:lnSpc>
                <a:spcPct val="150000"/>
              </a:lnSpc>
              <a:buFont typeface="Arial" panose="020B0604020202020204" pitchFamily="34" charset="0"/>
              <a:buChar char="•"/>
            </a:pPr>
            <a:r>
              <a:rPr lang="de-DE" sz="1400" dirty="0"/>
              <a:t> Anpassung der Inhalte der Gruppentherapie an die kognitive Leistungsfähigkeit der Patientinnen (Inhalt und Dauer)</a:t>
            </a:r>
          </a:p>
          <a:p>
            <a:pPr marL="285750" indent="-285750">
              <a:lnSpc>
                <a:spcPct val="150000"/>
              </a:lnSpc>
              <a:buFont typeface="Arial" panose="020B0604020202020204" pitchFamily="34" charset="0"/>
              <a:buChar char="•"/>
            </a:pPr>
            <a:r>
              <a:rPr lang="de-DE" sz="1400" dirty="0"/>
              <a:t>Tägliches Erinnern an das gegebene </a:t>
            </a:r>
            <a:r>
              <a:rPr lang="de-DE" sz="1400" dirty="0" err="1"/>
              <a:t>Commitment</a:t>
            </a:r>
            <a:endParaRPr lang="de-DE" sz="1400" dirty="0"/>
          </a:p>
          <a:p>
            <a:pPr marL="285750" indent="-285750">
              <a:lnSpc>
                <a:spcPct val="150000"/>
              </a:lnSpc>
              <a:buFont typeface="Arial" panose="020B0604020202020204" pitchFamily="34" charset="0"/>
              <a:buChar char="•"/>
            </a:pPr>
            <a:r>
              <a:rPr lang="de-DE" sz="1400" dirty="0"/>
              <a:t>Elemente der </a:t>
            </a:r>
            <a:r>
              <a:rPr lang="de-DE" sz="1400" dirty="0" err="1"/>
              <a:t>Cognitive</a:t>
            </a:r>
            <a:r>
              <a:rPr lang="de-DE" sz="1400" dirty="0"/>
              <a:t> </a:t>
            </a:r>
            <a:r>
              <a:rPr lang="de-DE" sz="1400" dirty="0" err="1"/>
              <a:t>Remediation</a:t>
            </a:r>
            <a:r>
              <a:rPr lang="de-DE" sz="1400" dirty="0"/>
              <a:t> </a:t>
            </a:r>
            <a:r>
              <a:rPr lang="de-DE" sz="1400" dirty="0" err="1" smtClean="0"/>
              <a:t>Therapy</a:t>
            </a:r>
            <a:endParaRPr lang="de-DE" sz="1400" dirty="0" smtClean="0"/>
          </a:p>
          <a:p>
            <a:pPr marL="285750" indent="-285750">
              <a:lnSpc>
                <a:spcPct val="150000"/>
              </a:lnSpc>
              <a:buFont typeface="Arial" panose="020B0604020202020204" pitchFamily="34" charset="0"/>
              <a:buChar char="•"/>
            </a:pPr>
            <a:r>
              <a:rPr lang="de-DE" sz="1400" dirty="0" smtClean="0"/>
              <a:t>Neue Herausforderungen durch PKV/Jugendliche</a:t>
            </a:r>
            <a:endParaRPr lang="de-DE" sz="1400" dirty="0"/>
          </a:p>
          <a:p>
            <a:pPr marL="285750" indent="-285750">
              <a:buFont typeface="Arial" panose="020B0604020202020204" pitchFamily="34" charset="0"/>
              <a:buChar char="•"/>
            </a:pPr>
            <a:endParaRPr lang="de-DE" sz="1400" dirty="0"/>
          </a:p>
        </p:txBody>
      </p:sp>
      <p:pic>
        <p:nvPicPr>
          <p:cNvPr id="5" name="Grafik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3528" y="2875858"/>
            <a:ext cx="3384376" cy="3649486"/>
          </a:xfrm>
          <a:prstGeom prst="rect">
            <a:avLst/>
          </a:prstGeom>
        </p:spPr>
      </p:pic>
    </p:spTree>
    <p:extLst>
      <p:ext uri="{BB962C8B-B14F-4D97-AF65-F5344CB8AC3E}">
        <p14:creationId xmlns:p14="http://schemas.microsoft.com/office/powerpoint/2010/main" val="26372179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Was bedeutet das für die Behandelnden/ die Behandlung?</a:t>
            </a:r>
            <a:r>
              <a:rPr lang="de-DE" b="0" dirty="0">
                <a:latin typeface="Arial" charset="0"/>
              </a:rPr>
              <a:t/>
            </a:r>
            <a:br>
              <a:rPr lang="de-DE" b="0" dirty="0">
                <a:latin typeface="Arial" charset="0"/>
              </a:rPr>
            </a:br>
            <a:endParaRPr lang="de-DE" dirty="0"/>
          </a:p>
        </p:txBody>
      </p:sp>
      <p:sp>
        <p:nvSpPr>
          <p:cNvPr id="10" name="Rechteck 9"/>
          <p:cNvSpPr/>
          <p:nvPr/>
        </p:nvSpPr>
        <p:spPr bwMode="auto">
          <a:xfrm>
            <a:off x="251520" y="1741676"/>
            <a:ext cx="3024336" cy="1152128"/>
          </a:xfrm>
          <a:prstGeom prst="rect">
            <a:avLst/>
          </a:prstGeom>
          <a:solidFill>
            <a:srgbClr val="FFFFFF"/>
          </a:solidFill>
          <a:ln w="38100" cap="flat" cmpd="sng" algn="ctr">
            <a:solidFill>
              <a:srgbClr val="00B05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a:latin typeface="Arial" charset="0"/>
              </a:rPr>
              <a:t>Patientinnen im schwerst-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err="1">
                <a:latin typeface="Arial" charset="0"/>
              </a:rPr>
              <a:t>gradigen</a:t>
            </a:r>
            <a:r>
              <a:rPr lang="de-DE" sz="1200" dirty="0">
                <a:latin typeface="Arial" charset="0"/>
              </a:rPr>
              <a:t> Untergewicht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h</a:t>
            </a:r>
            <a:r>
              <a:rPr kumimoji="0" lang="de-DE" sz="1200" b="1" i="0" u="none" strike="noStrike" cap="none" normalizeH="0" baseline="0" dirty="0">
                <a:ln>
                  <a:noFill/>
                </a:ln>
                <a:solidFill>
                  <a:schemeClr val="tx1"/>
                </a:solidFill>
                <a:effectLst/>
                <a:latin typeface="Arial" charset="0"/>
              </a:rPr>
              <a:t>aben meist</a:t>
            </a:r>
            <a:r>
              <a:rPr kumimoji="0" lang="de-DE" sz="1200" b="1" i="0" u="none" strike="noStrike" cap="none" normalizeH="0" dirty="0">
                <a:ln>
                  <a:noFill/>
                </a:ln>
                <a:solidFill>
                  <a:schemeClr val="tx1"/>
                </a:solidFill>
                <a:effectLst/>
                <a:latin typeface="Arial" charset="0"/>
              </a:rPr>
              <a:t> mit starkem </a:t>
            </a:r>
          </a:p>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1" i="0" u="none" strike="noStrike" cap="none" normalizeH="0" dirty="0">
                <a:ln>
                  <a:noFill/>
                </a:ln>
                <a:solidFill>
                  <a:schemeClr val="tx1"/>
                </a:solidFill>
                <a:effectLst/>
                <a:latin typeface="Arial" charset="0"/>
              </a:rPr>
              <a:t>Bewegungsdrang zu kämpfen</a:t>
            </a:r>
            <a:endParaRPr kumimoji="0" lang="de-DE" sz="1200" b="1" i="0" u="none" strike="noStrike" cap="none" normalizeH="0" baseline="0" dirty="0">
              <a:ln>
                <a:noFill/>
              </a:ln>
              <a:solidFill>
                <a:schemeClr val="tx1"/>
              </a:solidFill>
              <a:effectLst/>
              <a:latin typeface="Arial" charset="0"/>
            </a:endParaRPr>
          </a:p>
        </p:txBody>
      </p:sp>
      <p:pic>
        <p:nvPicPr>
          <p:cNvPr id="3"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9843" y="3818630"/>
            <a:ext cx="1978459" cy="1530215"/>
          </a:xfrm>
          <a:prstGeom prst="rect">
            <a:avLst/>
          </a:prstGeom>
        </p:spPr>
      </p:pic>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5743" y="3664515"/>
            <a:ext cx="1852717" cy="1852717"/>
          </a:xfrm>
          <a:prstGeom prst="rect">
            <a:avLst/>
          </a:prstGeom>
        </p:spPr>
      </p:pic>
      <p:sp>
        <p:nvSpPr>
          <p:cNvPr id="8" name="Textfeld 7"/>
          <p:cNvSpPr txBox="1"/>
          <p:nvPr/>
        </p:nvSpPr>
        <p:spPr>
          <a:xfrm>
            <a:off x="4067944" y="1605267"/>
            <a:ext cx="4608512" cy="2677656"/>
          </a:xfrm>
          <a:prstGeom prst="rect">
            <a:avLst/>
          </a:prstGeom>
          <a:noFill/>
        </p:spPr>
        <p:txBody>
          <a:bodyPr wrap="square" rtlCol="0">
            <a:spAutoFit/>
          </a:bodyPr>
          <a:lstStyle/>
          <a:p>
            <a:r>
              <a:rPr lang="de-DE" sz="1400" dirty="0"/>
              <a:t>Sport- und Bewegungstherapie und Bewegungsvereinbarungen:</a:t>
            </a:r>
            <a:endParaRPr lang="de-DE" dirty="0"/>
          </a:p>
          <a:p>
            <a:pPr marL="285750" indent="-285750">
              <a:lnSpc>
                <a:spcPct val="150000"/>
              </a:lnSpc>
              <a:buFont typeface="Symbol" panose="05050102010706020507" pitchFamily="18" charset="2"/>
              <a:buChar char="-"/>
            </a:pPr>
            <a:r>
              <a:rPr lang="de-DE" sz="1400" dirty="0"/>
              <a:t>Hochfrequente Rückmeldungen an die Patientin </a:t>
            </a:r>
          </a:p>
          <a:p>
            <a:pPr marL="285750" indent="-285750">
              <a:lnSpc>
                <a:spcPct val="150000"/>
              </a:lnSpc>
              <a:buFont typeface="Symbol" panose="05050102010706020507" pitchFamily="18" charset="2"/>
              <a:buChar char="-"/>
            </a:pPr>
            <a:r>
              <a:rPr lang="de-DE" sz="1400" dirty="0"/>
              <a:t>Bewegungsverträge</a:t>
            </a:r>
          </a:p>
          <a:p>
            <a:pPr marL="285750" indent="-285750">
              <a:lnSpc>
                <a:spcPct val="150000"/>
              </a:lnSpc>
              <a:buFont typeface="Symbol" panose="05050102010706020507" pitchFamily="18" charset="2"/>
              <a:buChar char="-"/>
            </a:pPr>
            <a:r>
              <a:rPr lang="de-DE" sz="1400" dirty="0"/>
              <a:t>Besonderheit der BWT: Teilnahme BMI-unabhängig möglich – bei entsprechender körperlicher Stabilität z.B. bei BMI 11 </a:t>
            </a:r>
            <a:r>
              <a:rPr lang="de-DE" sz="1400" dirty="0" smtClean="0"/>
              <a:t>kg/m² Übungen </a:t>
            </a:r>
            <a:r>
              <a:rPr lang="de-DE" sz="1400" dirty="0"/>
              <a:t>im Rollstuhl</a:t>
            </a:r>
          </a:p>
          <a:p>
            <a:pPr>
              <a:lnSpc>
                <a:spcPct val="150000"/>
              </a:lnSpc>
            </a:pPr>
            <a:endParaRPr lang="de-DE" sz="1400" dirty="0"/>
          </a:p>
          <a:p>
            <a:pPr marL="742950" lvl="1" indent="-285750">
              <a:buFont typeface="Courier New" panose="02070309020205020404" pitchFamily="49" charset="0"/>
              <a:buChar char="o"/>
            </a:pPr>
            <a:endParaRPr lang="de-DE" sz="1400" dirty="0"/>
          </a:p>
        </p:txBody>
      </p:sp>
      <p:sp>
        <p:nvSpPr>
          <p:cNvPr id="7" name="Rechteck 6"/>
          <p:cNvSpPr/>
          <p:nvPr/>
        </p:nvSpPr>
        <p:spPr bwMode="auto">
          <a:xfrm>
            <a:off x="4158438" y="3962628"/>
            <a:ext cx="4392488" cy="443780"/>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0" i="0" u="none" strike="noStrike" cap="none" normalizeH="0" baseline="0" dirty="0">
                <a:ln>
                  <a:noFill/>
                </a:ln>
                <a:solidFill>
                  <a:schemeClr val="tx1"/>
                </a:solidFill>
                <a:effectLst/>
                <a:latin typeface="Arial" charset="0"/>
              </a:rPr>
              <a:t>Pat. bleiben im</a:t>
            </a:r>
            <a:r>
              <a:rPr kumimoji="0" lang="de-DE" sz="1200" b="0" i="0" u="none" strike="noStrike" cap="none" normalizeH="0" dirty="0">
                <a:ln>
                  <a:noFill/>
                </a:ln>
                <a:solidFill>
                  <a:schemeClr val="tx1"/>
                </a:solidFill>
                <a:effectLst/>
                <a:latin typeface="Arial" charset="0"/>
              </a:rPr>
              <a:t> </a:t>
            </a:r>
            <a:r>
              <a:rPr kumimoji="0" lang="de-DE" sz="1200" b="0" i="0" u="none" strike="noStrike" cap="none" normalizeH="0" baseline="0" dirty="0">
                <a:ln>
                  <a:noFill/>
                </a:ln>
                <a:solidFill>
                  <a:schemeClr val="tx1"/>
                </a:solidFill>
                <a:effectLst/>
                <a:latin typeface="Arial" charset="0"/>
              </a:rPr>
              <a:t>Zimmer</a:t>
            </a:r>
          </a:p>
        </p:txBody>
      </p:sp>
      <p:sp>
        <p:nvSpPr>
          <p:cNvPr id="9" name="Rechteck 8"/>
          <p:cNvSpPr/>
          <p:nvPr/>
        </p:nvSpPr>
        <p:spPr bwMode="auto">
          <a:xfrm>
            <a:off x="4158438" y="4683112"/>
            <a:ext cx="4392488" cy="443780"/>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0" i="0" u="none" strike="noStrike" cap="none" normalizeH="0" baseline="0" dirty="0">
                <a:ln>
                  <a:noFill/>
                </a:ln>
                <a:solidFill>
                  <a:schemeClr val="tx1"/>
                </a:solidFill>
                <a:effectLst/>
                <a:latin typeface="Arial" charset="0"/>
              </a:rPr>
              <a:t>Pat. können sich auf Station bewegen</a:t>
            </a:r>
          </a:p>
        </p:txBody>
      </p:sp>
      <p:sp>
        <p:nvSpPr>
          <p:cNvPr id="11" name="Pfeil nach unten 10"/>
          <p:cNvSpPr/>
          <p:nvPr/>
        </p:nvSpPr>
        <p:spPr bwMode="auto">
          <a:xfrm>
            <a:off x="5994642" y="4338841"/>
            <a:ext cx="720080" cy="387840"/>
          </a:xfrm>
          <a:prstGeom prst="down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
        <p:nvSpPr>
          <p:cNvPr id="13" name="Rechteck 12"/>
          <p:cNvSpPr/>
          <p:nvPr/>
        </p:nvSpPr>
        <p:spPr bwMode="auto">
          <a:xfrm>
            <a:off x="4162164" y="5397589"/>
            <a:ext cx="4392488" cy="443780"/>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0" i="0" u="none" strike="noStrike" cap="none" normalizeH="0" baseline="0" dirty="0">
                <a:ln>
                  <a:noFill/>
                </a:ln>
                <a:solidFill>
                  <a:schemeClr val="tx1"/>
                </a:solidFill>
                <a:effectLst/>
                <a:latin typeface="Arial" charset="0"/>
              </a:rPr>
              <a:t>Pat.</a:t>
            </a:r>
            <a:r>
              <a:rPr kumimoji="0" lang="de-DE" sz="1200" b="0" i="0" u="none" strike="noStrike" cap="none" normalizeH="0" dirty="0">
                <a:ln>
                  <a:noFill/>
                </a:ln>
                <a:solidFill>
                  <a:schemeClr val="tx1"/>
                </a:solidFill>
                <a:effectLst/>
                <a:latin typeface="Arial" charset="0"/>
              </a:rPr>
              <a:t> können sich auf dem </a:t>
            </a:r>
            <a:r>
              <a:rPr kumimoji="0" lang="de-DE" sz="1200" b="0" i="0" u="none" strike="noStrike" cap="none" normalizeH="0" baseline="0" dirty="0">
                <a:ln>
                  <a:noFill/>
                </a:ln>
                <a:solidFill>
                  <a:schemeClr val="tx1"/>
                </a:solidFill>
                <a:effectLst/>
                <a:latin typeface="Arial" charset="0"/>
              </a:rPr>
              <a:t>Klinikgelände bewegen</a:t>
            </a:r>
          </a:p>
        </p:txBody>
      </p:sp>
      <p:sp>
        <p:nvSpPr>
          <p:cNvPr id="16" name="Rechteck 15"/>
          <p:cNvSpPr/>
          <p:nvPr/>
        </p:nvSpPr>
        <p:spPr bwMode="auto">
          <a:xfrm>
            <a:off x="4175956" y="6073782"/>
            <a:ext cx="4392488" cy="443780"/>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0" i="0" u="none" strike="noStrike" cap="none" normalizeH="0" baseline="0" dirty="0">
                <a:ln>
                  <a:noFill/>
                </a:ln>
                <a:solidFill>
                  <a:schemeClr val="tx1"/>
                </a:solidFill>
                <a:effectLst/>
                <a:latin typeface="Arial" charset="0"/>
              </a:rPr>
              <a:t>Freier Ausgang (meist auf fortführender Station)</a:t>
            </a:r>
          </a:p>
        </p:txBody>
      </p:sp>
      <p:sp>
        <p:nvSpPr>
          <p:cNvPr id="17" name="Pfeil nach unten 16"/>
          <p:cNvSpPr/>
          <p:nvPr/>
        </p:nvSpPr>
        <p:spPr bwMode="auto">
          <a:xfrm>
            <a:off x="6012160" y="5765640"/>
            <a:ext cx="720080" cy="387840"/>
          </a:xfrm>
          <a:prstGeom prst="down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
        <p:nvSpPr>
          <p:cNvPr id="18" name="Pfeil nach unten 17"/>
          <p:cNvSpPr/>
          <p:nvPr/>
        </p:nvSpPr>
        <p:spPr bwMode="auto">
          <a:xfrm>
            <a:off x="6012160" y="5053340"/>
            <a:ext cx="720080" cy="387840"/>
          </a:xfrm>
          <a:prstGeom prst="down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Tree>
    <p:extLst>
      <p:ext uri="{BB962C8B-B14F-4D97-AF65-F5344CB8AC3E}">
        <p14:creationId xmlns:p14="http://schemas.microsoft.com/office/powerpoint/2010/main" val="17635547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Was bedeutet das für die Behandelnden/ die Behandlung?</a:t>
            </a:r>
            <a:r>
              <a:rPr lang="de-DE" b="0" dirty="0">
                <a:latin typeface="Arial" charset="0"/>
              </a:rPr>
              <a:t/>
            </a:r>
            <a:br>
              <a:rPr lang="de-DE" b="0" dirty="0">
                <a:latin typeface="Arial" charset="0"/>
              </a:rPr>
            </a:br>
            <a:endParaRPr lang="de-DE" dirty="0"/>
          </a:p>
        </p:txBody>
      </p:sp>
      <p:sp>
        <p:nvSpPr>
          <p:cNvPr id="10" name="Rechteck 9"/>
          <p:cNvSpPr/>
          <p:nvPr/>
        </p:nvSpPr>
        <p:spPr bwMode="auto">
          <a:xfrm>
            <a:off x="251520" y="1741676"/>
            <a:ext cx="3024336" cy="1152128"/>
          </a:xfrm>
          <a:prstGeom prst="rect">
            <a:avLst/>
          </a:prstGeom>
          <a:solidFill>
            <a:srgbClr val="FFFFFF"/>
          </a:solidFill>
          <a:ln w="38100" cap="flat" cmpd="sng" algn="ctr">
            <a:solidFill>
              <a:srgbClr val="00B05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a:latin typeface="Arial" charset="0"/>
              </a:rPr>
              <a:t>Patientinnen im schwerst-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err="1">
                <a:latin typeface="Arial" charset="0"/>
              </a:rPr>
              <a:t>gradigen</a:t>
            </a:r>
            <a:r>
              <a:rPr lang="de-DE" sz="1200" dirty="0">
                <a:latin typeface="Arial" charset="0"/>
              </a:rPr>
              <a:t> Untergewicht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h</a:t>
            </a:r>
            <a:r>
              <a:rPr kumimoji="0" lang="de-DE" sz="1200" b="1" i="0" u="none" strike="noStrike" cap="none" normalizeH="0" baseline="0" dirty="0">
                <a:ln>
                  <a:noFill/>
                </a:ln>
                <a:solidFill>
                  <a:schemeClr val="tx1"/>
                </a:solidFill>
                <a:effectLst/>
                <a:latin typeface="Arial" charset="0"/>
              </a:rPr>
              <a:t>aben meist</a:t>
            </a:r>
            <a:r>
              <a:rPr kumimoji="0" lang="de-DE" sz="1200" b="1" i="0" u="none" strike="noStrike" cap="none" normalizeH="0" dirty="0">
                <a:ln>
                  <a:noFill/>
                </a:ln>
                <a:solidFill>
                  <a:schemeClr val="tx1"/>
                </a:solidFill>
                <a:effectLst/>
                <a:latin typeface="Arial" charset="0"/>
              </a:rPr>
              <a:t> mit starkem </a:t>
            </a:r>
          </a:p>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1" i="0" u="none" strike="noStrike" cap="none" normalizeH="0" dirty="0">
                <a:ln>
                  <a:noFill/>
                </a:ln>
                <a:solidFill>
                  <a:schemeClr val="tx1"/>
                </a:solidFill>
                <a:effectLst/>
                <a:latin typeface="Arial" charset="0"/>
              </a:rPr>
              <a:t>Bewegungsdrang zu kämpfen</a:t>
            </a:r>
            <a:endParaRPr kumimoji="0" lang="de-DE" sz="1200" b="1" i="0" u="none" strike="noStrike" cap="none" normalizeH="0" baseline="0" dirty="0">
              <a:ln>
                <a:noFill/>
              </a:ln>
              <a:solidFill>
                <a:schemeClr val="tx1"/>
              </a:solidFill>
              <a:effectLst/>
              <a:latin typeface="Arial" charset="0"/>
            </a:endParaRPr>
          </a:p>
        </p:txBody>
      </p:sp>
      <p:pic>
        <p:nvPicPr>
          <p:cNvPr id="3"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9843" y="3818630"/>
            <a:ext cx="1978459" cy="1530215"/>
          </a:xfrm>
          <a:prstGeom prst="rect">
            <a:avLst/>
          </a:prstGeom>
        </p:spPr>
      </p:pic>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5743" y="3664515"/>
            <a:ext cx="1852717" cy="1852717"/>
          </a:xfrm>
          <a:prstGeom prst="rect">
            <a:avLst/>
          </a:prstGeom>
        </p:spPr>
      </p:pic>
      <p:sp>
        <p:nvSpPr>
          <p:cNvPr id="6" name="Rechteck 5"/>
          <p:cNvSpPr/>
          <p:nvPr/>
        </p:nvSpPr>
        <p:spPr bwMode="auto">
          <a:xfrm>
            <a:off x="4070711" y="1833092"/>
            <a:ext cx="4392488" cy="443780"/>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0" i="0" u="none" strike="noStrike" cap="none" normalizeH="0" baseline="0" dirty="0">
                <a:ln>
                  <a:noFill/>
                </a:ln>
                <a:solidFill>
                  <a:schemeClr val="tx1"/>
                </a:solidFill>
                <a:effectLst/>
                <a:latin typeface="Arial" charset="0"/>
              </a:rPr>
              <a:t>Komplex – Bewegungstherapie (BMI &lt;</a:t>
            </a:r>
            <a:r>
              <a:rPr kumimoji="0" lang="de-DE" sz="1200" b="0" i="0" u="none" strike="noStrike" cap="none" normalizeH="0" baseline="0" dirty="0" smtClean="0">
                <a:ln>
                  <a:noFill/>
                </a:ln>
                <a:solidFill>
                  <a:schemeClr val="tx1"/>
                </a:solidFill>
                <a:effectLst/>
                <a:latin typeface="Arial" charset="0"/>
              </a:rPr>
              <a:t>12 kg/m²)</a:t>
            </a:r>
            <a:endParaRPr kumimoji="0" lang="de-DE" sz="1200" b="0" i="0" u="none" strike="noStrike" cap="none" normalizeH="0" baseline="0" dirty="0">
              <a:ln>
                <a:noFill/>
              </a:ln>
              <a:solidFill>
                <a:schemeClr val="tx1"/>
              </a:solidFill>
              <a:effectLst/>
              <a:latin typeface="Arial" charset="0"/>
            </a:endParaRPr>
          </a:p>
        </p:txBody>
      </p:sp>
      <p:sp>
        <p:nvSpPr>
          <p:cNvPr id="8" name="Rechteck 7"/>
          <p:cNvSpPr/>
          <p:nvPr/>
        </p:nvSpPr>
        <p:spPr bwMode="auto">
          <a:xfrm>
            <a:off x="4081640" y="2708920"/>
            <a:ext cx="4392488" cy="1014642"/>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0" i="0" u="none" strike="noStrike" cap="none" normalizeH="0" baseline="0" dirty="0">
                <a:ln>
                  <a:noFill/>
                </a:ln>
                <a:solidFill>
                  <a:schemeClr val="tx1"/>
                </a:solidFill>
                <a:effectLst/>
                <a:latin typeface="Arial" charset="0"/>
              </a:rPr>
              <a:t>Stationsbezogene Bewegungstherapie (BMI &gt;</a:t>
            </a:r>
            <a:r>
              <a:rPr kumimoji="0" lang="de-DE" sz="1200" b="0" i="0" u="none" strike="noStrike" cap="none" normalizeH="0" dirty="0" smtClean="0">
                <a:ln>
                  <a:noFill/>
                </a:ln>
                <a:solidFill>
                  <a:schemeClr val="tx1"/>
                </a:solidFill>
                <a:effectLst/>
                <a:latin typeface="Arial" charset="0"/>
              </a:rPr>
              <a:t>13 kg/m²</a:t>
            </a:r>
            <a:r>
              <a:rPr kumimoji="0" lang="de-DE" sz="1200" b="0" i="0" u="none" strike="noStrike" cap="none" normalizeH="0" baseline="0" dirty="0" smtClean="0">
                <a:ln>
                  <a:noFill/>
                </a:ln>
                <a:solidFill>
                  <a:schemeClr val="tx1"/>
                </a:solidFill>
                <a:effectLst/>
                <a:latin typeface="Arial" charset="0"/>
              </a:rPr>
              <a:t>)</a:t>
            </a:r>
            <a:endParaRPr lang="de-DE" sz="1200" dirty="0">
              <a:latin typeface="Arial" charset="0"/>
            </a:endParaRPr>
          </a:p>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a:latin typeface="Arial" charset="0"/>
              </a:rPr>
              <a:t>Entspannung und achtsames Körpererleben</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a:latin typeface="Arial" charset="0"/>
              </a:rPr>
              <a:t>Körperbildtherapie</a:t>
            </a:r>
          </a:p>
        </p:txBody>
      </p:sp>
      <p:sp>
        <p:nvSpPr>
          <p:cNvPr id="11" name="Rechteck 10"/>
          <p:cNvSpPr/>
          <p:nvPr/>
        </p:nvSpPr>
        <p:spPr bwMode="auto">
          <a:xfrm>
            <a:off x="4083378" y="4137482"/>
            <a:ext cx="4392488" cy="1211363"/>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indent="-180975" algn="ctr" fontAlgn="base">
              <a:spcBef>
                <a:spcPct val="40000"/>
              </a:spcBef>
              <a:spcAft>
                <a:spcPct val="0"/>
              </a:spcAft>
              <a:buSzPct val="115000"/>
            </a:pPr>
            <a:r>
              <a:rPr lang="de-DE" sz="1200" dirty="0">
                <a:latin typeface="Arial" charset="0"/>
              </a:rPr>
              <a:t>Stationsbezogene Bewegungstherapie (BMI &gt;</a:t>
            </a:r>
            <a:r>
              <a:rPr lang="de-DE" sz="1200" dirty="0" smtClean="0">
                <a:latin typeface="Arial" charset="0"/>
              </a:rPr>
              <a:t>13 kg/m²)</a:t>
            </a:r>
            <a:endParaRPr lang="de-DE" sz="1200" dirty="0">
              <a:latin typeface="Arial" charset="0"/>
            </a:endParaRPr>
          </a:p>
          <a:p>
            <a:pPr marL="180975" indent="-180975" algn="ctr" fontAlgn="base">
              <a:spcBef>
                <a:spcPct val="40000"/>
              </a:spcBef>
              <a:spcAft>
                <a:spcPct val="0"/>
              </a:spcAft>
              <a:buSzPct val="115000"/>
            </a:pPr>
            <a:r>
              <a:rPr lang="de-DE" sz="1200" dirty="0">
                <a:latin typeface="Arial" charset="0"/>
              </a:rPr>
              <a:t>Entspannung und achtsames Körpererleben</a:t>
            </a:r>
          </a:p>
          <a:p>
            <a:pPr marL="180975" indent="-180975" algn="ctr" fontAlgn="base">
              <a:spcBef>
                <a:spcPct val="40000"/>
              </a:spcBef>
              <a:spcAft>
                <a:spcPct val="0"/>
              </a:spcAft>
              <a:buSzPct val="115000"/>
            </a:pPr>
            <a:r>
              <a:rPr lang="de-DE" sz="1200" dirty="0">
                <a:latin typeface="Arial" charset="0"/>
              </a:rPr>
              <a:t>Körperbildtherapie</a:t>
            </a:r>
          </a:p>
          <a:p>
            <a:pPr marL="180975" indent="-180975" algn="ctr" fontAlgn="base">
              <a:spcBef>
                <a:spcPct val="40000"/>
              </a:spcBef>
              <a:spcAft>
                <a:spcPct val="0"/>
              </a:spcAft>
              <a:buSzPct val="115000"/>
            </a:pPr>
            <a:r>
              <a:rPr lang="de-DE" sz="1200" dirty="0">
                <a:latin typeface="Arial" charset="0"/>
              </a:rPr>
              <a:t>Tanztherapie (BMI &gt;15)</a:t>
            </a:r>
          </a:p>
        </p:txBody>
      </p:sp>
      <p:sp>
        <p:nvSpPr>
          <p:cNvPr id="12" name="Pfeil nach unten 11"/>
          <p:cNvSpPr/>
          <p:nvPr/>
        </p:nvSpPr>
        <p:spPr bwMode="auto">
          <a:xfrm>
            <a:off x="5906915" y="2213928"/>
            <a:ext cx="720080" cy="576064"/>
          </a:xfrm>
          <a:prstGeom prst="down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
        <p:nvSpPr>
          <p:cNvPr id="13" name="Pfeil nach unten 12"/>
          <p:cNvSpPr/>
          <p:nvPr/>
        </p:nvSpPr>
        <p:spPr bwMode="auto">
          <a:xfrm>
            <a:off x="5917844" y="3620744"/>
            <a:ext cx="720080" cy="576064"/>
          </a:xfrm>
          <a:prstGeom prst="down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
        <p:nvSpPr>
          <p:cNvPr id="15" name="Rechteck 14"/>
          <p:cNvSpPr/>
          <p:nvPr/>
        </p:nvSpPr>
        <p:spPr bwMode="auto">
          <a:xfrm>
            <a:off x="4139952" y="5762765"/>
            <a:ext cx="4392488" cy="546556"/>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0" i="0" u="none" strike="noStrike" cap="none" normalizeH="0" dirty="0">
                <a:ln>
                  <a:noFill/>
                </a:ln>
                <a:solidFill>
                  <a:schemeClr val="tx1"/>
                </a:solidFill>
                <a:effectLst/>
                <a:latin typeface="Arial" charset="0"/>
              </a:rPr>
              <a:t>Bewegungstherapien auf weiterführenden Stationen </a:t>
            </a:r>
            <a:endParaRPr lang="de-DE" sz="1200" dirty="0">
              <a:latin typeface="Arial" charset="0"/>
            </a:endParaRPr>
          </a:p>
        </p:txBody>
      </p:sp>
      <p:sp>
        <p:nvSpPr>
          <p:cNvPr id="16" name="Pfeil nach unten 15"/>
          <p:cNvSpPr/>
          <p:nvPr/>
        </p:nvSpPr>
        <p:spPr bwMode="auto">
          <a:xfrm>
            <a:off x="5976156" y="5269973"/>
            <a:ext cx="720080" cy="576064"/>
          </a:xfrm>
          <a:prstGeom prst="down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Tree>
    <p:extLst>
      <p:ext uri="{BB962C8B-B14F-4D97-AF65-F5344CB8AC3E}">
        <p14:creationId xmlns:p14="http://schemas.microsoft.com/office/powerpoint/2010/main" val="189279308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Bewegungsdrang (AGB, N. Dittmer et al. 2022)</a:t>
            </a:r>
            <a:endParaRPr lang="de-DE" dirty="0"/>
          </a:p>
        </p:txBody>
      </p:sp>
      <p:pic>
        <p:nvPicPr>
          <p:cNvPr id="3" name="Grafik 2"/>
          <p:cNvPicPr>
            <a:picLocks noChangeAspect="1"/>
          </p:cNvPicPr>
          <p:nvPr/>
        </p:nvPicPr>
        <p:blipFill>
          <a:blip r:embed="rId2"/>
          <a:stretch>
            <a:fillRect/>
          </a:stretch>
        </p:blipFill>
        <p:spPr>
          <a:xfrm>
            <a:off x="620954" y="1428470"/>
            <a:ext cx="7839478" cy="5096873"/>
          </a:xfrm>
          <a:prstGeom prst="rect">
            <a:avLst/>
          </a:prstGeom>
        </p:spPr>
      </p:pic>
    </p:spTree>
    <p:extLst>
      <p:ext uri="{BB962C8B-B14F-4D97-AF65-F5344CB8AC3E}">
        <p14:creationId xmlns:p14="http://schemas.microsoft.com/office/powerpoint/2010/main" val="117908016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m 7">
            <a:extLst>
              <a:ext uri="{FF2B5EF4-FFF2-40B4-BE49-F238E27FC236}">
                <a16:creationId xmlns:a16="http://schemas.microsoft.com/office/drawing/2014/main" id="{543CE14F-8A91-6946-0BA9-4A909EA26BA2}"/>
              </a:ext>
            </a:extLst>
          </p:cNvPr>
          <p:cNvGraphicFramePr/>
          <p:nvPr>
            <p:extLst/>
          </p:nvPr>
        </p:nvGraphicFramePr>
        <p:xfrm>
          <a:off x="114300" y="405382"/>
          <a:ext cx="10901363" cy="60166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0" name="Gruppieren 19">
            <a:extLst>
              <a:ext uri="{FF2B5EF4-FFF2-40B4-BE49-F238E27FC236}">
                <a16:creationId xmlns:a16="http://schemas.microsoft.com/office/drawing/2014/main" id="{D2820A9A-2F73-5642-F37C-EBEFC9E0008F}"/>
              </a:ext>
            </a:extLst>
          </p:cNvPr>
          <p:cNvGrpSpPr/>
          <p:nvPr/>
        </p:nvGrpSpPr>
        <p:grpSpPr>
          <a:xfrm>
            <a:off x="1644584" y="4449944"/>
            <a:ext cx="1143180" cy="460080"/>
            <a:chOff x="2011272" y="4656385"/>
            <a:chExt cx="1524240" cy="613440"/>
          </a:xfrm>
        </p:grpSpPr>
        <mc:AlternateContent xmlns:mc="http://schemas.openxmlformats.org/markup-compatibility/2006" xmlns:p14="http://schemas.microsoft.com/office/powerpoint/2010/main">
          <mc:Choice Requires="p14">
            <p:contentPart p14:bwMode="auto" r:id="rId7">
              <p14:nvContentPartPr>
                <p14:cNvPr id="16" name="Freihand 15">
                  <a:extLst>
                    <a:ext uri="{FF2B5EF4-FFF2-40B4-BE49-F238E27FC236}">
                      <a16:creationId xmlns:a16="http://schemas.microsoft.com/office/drawing/2014/main" id="{5FB13187-DCBC-6EBC-1D1D-5530A8AC9825}"/>
                    </a:ext>
                  </a:extLst>
                </p14:cNvPr>
                <p14:cNvContentPartPr/>
                <p14:nvPr/>
              </p14:nvContentPartPr>
              <p14:xfrm>
                <a:off x="2119992" y="4723345"/>
                <a:ext cx="1415520" cy="546480"/>
              </p14:xfrm>
            </p:contentPart>
          </mc:Choice>
          <mc:Fallback xmlns="">
            <p:pic>
              <p:nvPicPr>
                <p:cNvPr id="16" name="Freihand 15">
                  <a:extLst>
                    <a:ext uri="{FF2B5EF4-FFF2-40B4-BE49-F238E27FC236}">
                      <a16:creationId xmlns:a16="http://schemas.microsoft.com/office/drawing/2014/main" id="{5FB13187-DCBC-6EBC-1D1D-5530A8AC9825}"/>
                    </a:ext>
                  </a:extLst>
                </p:cNvPr>
                <p:cNvPicPr/>
                <p:nvPr/>
              </p:nvPicPr>
              <p:blipFill>
                <a:blip r:embed="rId8"/>
                <a:stretch>
                  <a:fillRect/>
                </a:stretch>
              </p:blipFill>
              <p:spPr>
                <a:xfrm>
                  <a:off x="2110992" y="4714345"/>
                  <a:ext cx="1433160" cy="564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7" name="Freihand 16">
                  <a:extLst>
                    <a:ext uri="{FF2B5EF4-FFF2-40B4-BE49-F238E27FC236}">
                      <a16:creationId xmlns:a16="http://schemas.microsoft.com/office/drawing/2014/main" id="{C45D1109-764E-27A1-A830-E3E378CBD208}"/>
                    </a:ext>
                  </a:extLst>
                </p14:cNvPr>
                <p14:cNvContentPartPr/>
                <p14:nvPr/>
              </p14:nvContentPartPr>
              <p14:xfrm>
                <a:off x="2011272" y="4656385"/>
                <a:ext cx="101520" cy="229320"/>
              </p14:xfrm>
            </p:contentPart>
          </mc:Choice>
          <mc:Fallback xmlns="">
            <p:pic>
              <p:nvPicPr>
                <p:cNvPr id="17" name="Freihand 16">
                  <a:extLst>
                    <a:ext uri="{FF2B5EF4-FFF2-40B4-BE49-F238E27FC236}">
                      <a16:creationId xmlns:a16="http://schemas.microsoft.com/office/drawing/2014/main" id="{C45D1109-764E-27A1-A830-E3E378CBD208}"/>
                    </a:ext>
                  </a:extLst>
                </p:cNvPr>
                <p:cNvPicPr/>
                <p:nvPr/>
              </p:nvPicPr>
              <p:blipFill>
                <a:blip r:embed="rId10"/>
                <a:stretch>
                  <a:fillRect/>
                </a:stretch>
              </p:blipFill>
              <p:spPr>
                <a:xfrm>
                  <a:off x="2002632" y="4647745"/>
                  <a:ext cx="1191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9" name="Freihand 18">
                  <a:extLst>
                    <a:ext uri="{FF2B5EF4-FFF2-40B4-BE49-F238E27FC236}">
                      <a16:creationId xmlns:a16="http://schemas.microsoft.com/office/drawing/2014/main" id="{294452DD-FBC1-D05E-8695-FD7B7CECE545}"/>
                    </a:ext>
                  </a:extLst>
                </p14:cNvPr>
                <p14:cNvContentPartPr/>
                <p14:nvPr/>
              </p14:nvContentPartPr>
              <p14:xfrm>
                <a:off x="2101992" y="4666465"/>
                <a:ext cx="197280" cy="57600"/>
              </p14:xfrm>
            </p:contentPart>
          </mc:Choice>
          <mc:Fallback xmlns="">
            <p:pic>
              <p:nvPicPr>
                <p:cNvPr id="19" name="Freihand 18">
                  <a:extLst>
                    <a:ext uri="{FF2B5EF4-FFF2-40B4-BE49-F238E27FC236}">
                      <a16:creationId xmlns:a16="http://schemas.microsoft.com/office/drawing/2014/main" id="{294452DD-FBC1-D05E-8695-FD7B7CECE545}"/>
                    </a:ext>
                  </a:extLst>
                </p:cNvPr>
                <p:cNvPicPr/>
                <p:nvPr/>
              </p:nvPicPr>
              <p:blipFill>
                <a:blip r:embed="rId12"/>
                <a:stretch>
                  <a:fillRect/>
                </a:stretch>
              </p:blipFill>
              <p:spPr>
                <a:xfrm>
                  <a:off x="2092992" y="4657465"/>
                  <a:ext cx="214920" cy="75240"/>
                </a:xfrm>
                <a:prstGeom prst="rect">
                  <a:avLst/>
                </a:prstGeom>
              </p:spPr>
            </p:pic>
          </mc:Fallback>
        </mc:AlternateContent>
      </p:grpSp>
      <p:sp>
        <p:nvSpPr>
          <p:cNvPr id="22" name="Textfeld 21">
            <a:extLst>
              <a:ext uri="{FF2B5EF4-FFF2-40B4-BE49-F238E27FC236}">
                <a16:creationId xmlns:a16="http://schemas.microsoft.com/office/drawing/2014/main" id="{4AB4809F-82C5-ECDD-ED8C-123AA7D81DA5}"/>
              </a:ext>
            </a:extLst>
          </p:cNvPr>
          <p:cNvSpPr txBox="1"/>
          <p:nvPr/>
        </p:nvSpPr>
        <p:spPr>
          <a:xfrm>
            <a:off x="7551188" y="4400737"/>
            <a:ext cx="1397321" cy="1546577"/>
          </a:xfrm>
          <a:prstGeom prst="rect">
            <a:avLst/>
          </a:prstGeom>
          <a:solidFill>
            <a:schemeClr val="accent3">
              <a:lumMod val="40000"/>
              <a:lumOff val="60000"/>
            </a:schemeClr>
          </a:solidFill>
          <a:ln>
            <a:solidFill>
              <a:schemeClr val="tx1"/>
            </a:solidFill>
          </a:ln>
        </p:spPr>
        <p:txBody>
          <a:bodyPr wrap="square" rtlCol="0">
            <a:spAutoFit/>
          </a:bodyPr>
          <a:lstStyle/>
          <a:p>
            <a:r>
              <a:rPr lang="de-DE" sz="675" dirty="0">
                <a:latin typeface="Arial" panose="020B0604020202020204" pitchFamily="34" charset="0"/>
                <a:cs typeface="Arial" panose="020B0604020202020204" pitchFamily="34" charset="0"/>
              </a:rPr>
              <a:t>Lockerungen der Ausgänge grundsätzlich nur, wenn Pat.</a:t>
            </a:r>
          </a:p>
          <a:p>
            <a:r>
              <a:rPr lang="de-DE" sz="675" dirty="0">
                <a:latin typeface="Arial" panose="020B0604020202020204" pitchFamily="34" charset="0"/>
                <a:cs typeface="Arial" panose="020B0604020202020204" pitchFamily="34" charset="0"/>
              </a:rPr>
              <a:t>…im </a:t>
            </a:r>
            <a:r>
              <a:rPr lang="de-DE" sz="675" b="1" dirty="0">
                <a:latin typeface="Arial" panose="020B0604020202020204" pitchFamily="34" charset="0"/>
                <a:cs typeface="Arial" panose="020B0604020202020204" pitchFamily="34" charset="0"/>
              </a:rPr>
              <a:t>grünen Bereich der Gewichtskurve </a:t>
            </a:r>
          </a:p>
          <a:p>
            <a:r>
              <a:rPr lang="de-DE" sz="675" dirty="0">
                <a:latin typeface="Arial" panose="020B0604020202020204" pitchFamily="34" charset="0"/>
                <a:cs typeface="Arial" panose="020B0604020202020204" pitchFamily="34" charset="0"/>
              </a:rPr>
              <a:t>… ausreichend vorhandene </a:t>
            </a:r>
            <a:r>
              <a:rPr lang="de-DE" sz="675" b="1" dirty="0">
                <a:latin typeface="Arial" panose="020B0604020202020204" pitchFamily="34" charset="0"/>
                <a:cs typeface="Arial" panose="020B0604020202020204" pitchFamily="34" charset="0"/>
              </a:rPr>
              <a:t>Regulationsfähigkeit</a:t>
            </a:r>
            <a:r>
              <a:rPr lang="de-DE" sz="675" dirty="0">
                <a:latin typeface="Arial" panose="020B0604020202020204" pitchFamily="34" charset="0"/>
                <a:cs typeface="Arial" panose="020B0604020202020204" pitchFamily="34" charset="0"/>
              </a:rPr>
              <a:t> </a:t>
            </a:r>
            <a:r>
              <a:rPr lang="de-DE" sz="675" dirty="0">
                <a:latin typeface="Arial" panose="020B0604020202020204" pitchFamily="34" charset="0"/>
                <a:cs typeface="Arial" panose="020B0604020202020204" pitchFamily="34" charset="0"/>
              </a:rPr>
              <a:t>(gem. </a:t>
            </a:r>
            <a:r>
              <a:rPr lang="de-DE" sz="675" dirty="0" err="1">
                <a:latin typeface="Arial" panose="020B0604020202020204" pitchFamily="34" charset="0"/>
                <a:cs typeface="Arial" panose="020B0604020202020204" pitchFamily="34" charset="0"/>
              </a:rPr>
              <a:t>Aktometermessung</a:t>
            </a:r>
            <a:r>
              <a:rPr lang="de-DE" sz="675" dirty="0">
                <a:latin typeface="Arial" panose="020B0604020202020204" pitchFamily="34" charset="0"/>
                <a:cs typeface="Arial" panose="020B0604020202020204" pitchFamily="34" charset="0"/>
              </a:rPr>
              <a:t>)</a:t>
            </a:r>
            <a:endParaRPr lang="de-DE" sz="675" b="1" dirty="0">
              <a:latin typeface="Arial" panose="020B0604020202020204" pitchFamily="34" charset="0"/>
              <a:cs typeface="Arial" panose="020B0604020202020204" pitchFamily="34" charset="0"/>
            </a:endParaRPr>
          </a:p>
          <a:p>
            <a:r>
              <a:rPr lang="de-DE" sz="675" dirty="0">
                <a:latin typeface="Arial" panose="020B0604020202020204" pitchFamily="34" charset="0"/>
                <a:cs typeface="Arial" panose="020B0604020202020204" pitchFamily="34" charset="0"/>
              </a:rPr>
              <a:t>…</a:t>
            </a:r>
            <a:r>
              <a:rPr lang="de-DE" sz="675" b="1" dirty="0">
                <a:latin typeface="Arial" panose="020B0604020202020204" pitchFamily="34" charset="0"/>
                <a:cs typeface="Arial" panose="020B0604020202020204" pitchFamily="34" charset="0"/>
              </a:rPr>
              <a:t>Bereitschaft </a:t>
            </a:r>
            <a:r>
              <a:rPr lang="de-DE" sz="675" dirty="0">
                <a:latin typeface="Arial" panose="020B0604020202020204" pitchFamily="34" charset="0"/>
                <a:cs typeface="Arial" panose="020B0604020202020204" pitchFamily="34" charset="0"/>
              </a:rPr>
              <a:t>auf Bewegung als Emotionsregulationsstrategie zu </a:t>
            </a:r>
            <a:r>
              <a:rPr lang="de-DE" sz="675" dirty="0">
                <a:latin typeface="Arial" panose="020B0604020202020204" pitchFamily="34" charset="0"/>
                <a:cs typeface="Arial" panose="020B0604020202020204" pitchFamily="34" charset="0"/>
              </a:rPr>
              <a:t>verzichten</a:t>
            </a:r>
          </a:p>
          <a:p>
            <a:r>
              <a:rPr lang="de-DE" sz="675" dirty="0">
                <a:latin typeface="Arial" panose="020B0604020202020204" pitchFamily="34" charset="0"/>
                <a:cs typeface="Arial" panose="020B0604020202020204" pitchFamily="34" charset="0"/>
              </a:rPr>
              <a:t>… bei ausständigem </a:t>
            </a:r>
            <a:r>
              <a:rPr lang="de-DE" sz="675" dirty="0" err="1">
                <a:latin typeface="Arial" panose="020B0604020202020204" pitchFamily="34" charset="0"/>
                <a:cs typeface="Arial" panose="020B0604020202020204" pitchFamily="34" charset="0"/>
              </a:rPr>
              <a:t>Fresubin</a:t>
            </a:r>
            <a:r>
              <a:rPr lang="de-DE" sz="675" dirty="0">
                <a:latin typeface="Arial" panose="020B0604020202020204" pitchFamily="34" charset="0"/>
                <a:cs typeface="Arial" panose="020B0604020202020204" pitchFamily="34" charset="0"/>
              </a:rPr>
              <a:t> automatisch </a:t>
            </a:r>
            <a:r>
              <a:rPr lang="de-DE" sz="675" b="1" dirty="0">
                <a:latin typeface="Arial" panose="020B0604020202020204" pitchFamily="34" charset="0"/>
                <a:cs typeface="Arial" panose="020B0604020202020204" pitchFamily="34" charset="0"/>
              </a:rPr>
              <a:t>Stationsschutz</a:t>
            </a:r>
            <a:r>
              <a:rPr lang="de-DE" sz="675" dirty="0">
                <a:latin typeface="Arial" panose="020B0604020202020204" pitchFamily="34" charset="0"/>
                <a:cs typeface="Arial" panose="020B0604020202020204" pitchFamily="34" charset="0"/>
              </a:rPr>
              <a:t>, keine Ausgänge</a:t>
            </a:r>
            <a:endParaRPr lang="de-DE" sz="675" dirty="0">
              <a:latin typeface="Arial" panose="020B0604020202020204" pitchFamily="34" charset="0"/>
              <a:cs typeface="Arial" panose="020B0604020202020204" pitchFamily="34" charset="0"/>
            </a:endParaRPr>
          </a:p>
        </p:txBody>
      </p:sp>
      <p:grpSp>
        <p:nvGrpSpPr>
          <p:cNvPr id="23" name="Gruppieren 22">
            <a:extLst>
              <a:ext uri="{FF2B5EF4-FFF2-40B4-BE49-F238E27FC236}">
                <a16:creationId xmlns:a16="http://schemas.microsoft.com/office/drawing/2014/main" id="{3CBE059D-2062-E80F-4F13-D3B758B39C76}"/>
              </a:ext>
            </a:extLst>
          </p:cNvPr>
          <p:cNvGrpSpPr/>
          <p:nvPr/>
        </p:nvGrpSpPr>
        <p:grpSpPr>
          <a:xfrm rot="10586761">
            <a:off x="1807862" y="1859746"/>
            <a:ext cx="1143180" cy="460080"/>
            <a:chOff x="2011272" y="4656385"/>
            <a:chExt cx="1524240" cy="613440"/>
          </a:xfrm>
        </p:grpSpPr>
        <mc:AlternateContent xmlns:mc="http://schemas.openxmlformats.org/markup-compatibility/2006" xmlns:p14="http://schemas.microsoft.com/office/powerpoint/2010/main">
          <mc:Choice Requires="p14">
            <p:contentPart p14:bwMode="auto" r:id="rId13">
              <p14:nvContentPartPr>
                <p14:cNvPr id="24" name="Freihand 23">
                  <a:extLst>
                    <a:ext uri="{FF2B5EF4-FFF2-40B4-BE49-F238E27FC236}">
                      <a16:creationId xmlns:a16="http://schemas.microsoft.com/office/drawing/2014/main" id="{9EF1E30F-583B-94E7-643D-7FD741C277D4}"/>
                    </a:ext>
                  </a:extLst>
                </p14:cNvPr>
                <p14:cNvContentPartPr/>
                <p14:nvPr/>
              </p14:nvContentPartPr>
              <p14:xfrm>
                <a:off x="2119992" y="4723345"/>
                <a:ext cx="1415520" cy="546480"/>
              </p14:xfrm>
            </p:contentPart>
          </mc:Choice>
          <mc:Fallback xmlns="">
            <p:pic>
              <p:nvPicPr>
                <p:cNvPr id="24" name="Freihand 23">
                  <a:extLst>
                    <a:ext uri="{FF2B5EF4-FFF2-40B4-BE49-F238E27FC236}">
                      <a16:creationId xmlns:a16="http://schemas.microsoft.com/office/drawing/2014/main" id="{9EF1E30F-583B-94E7-643D-7FD741C277D4}"/>
                    </a:ext>
                  </a:extLst>
                </p:cNvPr>
                <p:cNvPicPr/>
                <p:nvPr/>
              </p:nvPicPr>
              <p:blipFill>
                <a:blip r:embed="rId8"/>
                <a:stretch>
                  <a:fillRect/>
                </a:stretch>
              </p:blipFill>
              <p:spPr>
                <a:xfrm>
                  <a:off x="2110992" y="4714345"/>
                  <a:ext cx="1433160" cy="5641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Freihand 24">
                  <a:extLst>
                    <a:ext uri="{FF2B5EF4-FFF2-40B4-BE49-F238E27FC236}">
                      <a16:creationId xmlns:a16="http://schemas.microsoft.com/office/drawing/2014/main" id="{D26FD650-7C8A-C6AD-081F-63C08693B9A7}"/>
                    </a:ext>
                  </a:extLst>
                </p14:cNvPr>
                <p14:cNvContentPartPr/>
                <p14:nvPr/>
              </p14:nvContentPartPr>
              <p14:xfrm>
                <a:off x="2011272" y="4656385"/>
                <a:ext cx="101520" cy="229320"/>
              </p14:xfrm>
            </p:contentPart>
          </mc:Choice>
          <mc:Fallback xmlns="">
            <p:pic>
              <p:nvPicPr>
                <p:cNvPr id="25" name="Freihand 24">
                  <a:extLst>
                    <a:ext uri="{FF2B5EF4-FFF2-40B4-BE49-F238E27FC236}">
                      <a16:creationId xmlns:a16="http://schemas.microsoft.com/office/drawing/2014/main" id="{D26FD650-7C8A-C6AD-081F-63C08693B9A7}"/>
                    </a:ext>
                  </a:extLst>
                </p:cNvPr>
                <p:cNvPicPr/>
                <p:nvPr/>
              </p:nvPicPr>
              <p:blipFill>
                <a:blip r:embed="rId10"/>
                <a:stretch>
                  <a:fillRect/>
                </a:stretch>
              </p:blipFill>
              <p:spPr>
                <a:xfrm>
                  <a:off x="2002632" y="4647745"/>
                  <a:ext cx="1191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6" name="Freihand 25">
                  <a:extLst>
                    <a:ext uri="{FF2B5EF4-FFF2-40B4-BE49-F238E27FC236}">
                      <a16:creationId xmlns:a16="http://schemas.microsoft.com/office/drawing/2014/main" id="{7245B675-A1FF-6158-76AE-A0C0B33BCB89}"/>
                    </a:ext>
                  </a:extLst>
                </p14:cNvPr>
                <p14:cNvContentPartPr/>
                <p14:nvPr/>
              </p14:nvContentPartPr>
              <p14:xfrm>
                <a:off x="2101992" y="4666465"/>
                <a:ext cx="197280" cy="57600"/>
              </p14:xfrm>
            </p:contentPart>
          </mc:Choice>
          <mc:Fallback xmlns="">
            <p:pic>
              <p:nvPicPr>
                <p:cNvPr id="26" name="Freihand 25">
                  <a:extLst>
                    <a:ext uri="{FF2B5EF4-FFF2-40B4-BE49-F238E27FC236}">
                      <a16:creationId xmlns:a16="http://schemas.microsoft.com/office/drawing/2014/main" id="{7245B675-A1FF-6158-76AE-A0C0B33BCB89}"/>
                    </a:ext>
                  </a:extLst>
                </p:cNvPr>
                <p:cNvPicPr/>
                <p:nvPr/>
              </p:nvPicPr>
              <p:blipFill>
                <a:blip r:embed="rId12"/>
                <a:stretch>
                  <a:fillRect/>
                </a:stretch>
              </p:blipFill>
              <p:spPr>
                <a:xfrm>
                  <a:off x="2092992" y="4657465"/>
                  <a:ext cx="214920" cy="75240"/>
                </a:xfrm>
                <a:prstGeom prst="rect">
                  <a:avLst/>
                </a:prstGeom>
              </p:spPr>
            </p:pic>
          </mc:Fallback>
        </mc:AlternateContent>
      </p:grpSp>
      <p:grpSp>
        <p:nvGrpSpPr>
          <p:cNvPr id="27" name="Gruppieren 26">
            <a:extLst>
              <a:ext uri="{FF2B5EF4-FFF2-40B4-BE49-F238E27FC236}">
                <a16:creationId xmlns:a16="http://schemas.microsoft.com/office/drawing/2014/main" id="{7137CF41-7622-C665-77F4-271C4FFDF8E1}"/>
              </a:ext>
            </a:extLst>
          </p:cNvPr>
          <p:cNvGrpSpPr/>
          <p:nvPr/>
        </p:nvGrpSpPr>
        <p:grpSpPr>
          <a:xfrm rot="10586761">
            <a:off x="3755165" y="1859746"/>
            <a:ext cx="1143180" cy="460080"/>
            <a:chOff x="2011272" y="4656385"/>
            <a:chExt cx="1524240" cy="613440"/>
          </a:xfrm>
        </p:grpSpPr>
        <mc:AlternateContent xmlns:mc="http://schemas.openxmlformats.org/markup-compatibility/2006" xmlns:p14="http://schemas.microsoft.com/office/powerpoint/2010/main">
          <mc:Choice Requires="p14">
            <p:contentPart p14:bwMode="auto" r:id="rId16">
              <p14:nvContentPartPr>
                <p14:cNvPr id="28" name="Freihand 27">
                  <a:extLst>
                    <a:ext uri="{FF2B5EF4-FFF2-40B4-BE49-F238E27FC236}">
                      <a16:creationId xmlns:a16="http://schemas.microsoft.com/office/drawing/2014/main" id="{0A1A1D15-49BF-0285-B734-322E5EF40CF4}"/>
                    </a:ext>
                  </a:extLst>
                </p14:cNvPr>
                <p14:cNvContentPartPr/>
                <p14:nvPr/>
              </p14:nvContentPartPr>
              <p14:xfrm>
                <a:off x="2119992" y="4723345"/>
                <a:ext cx="1415520" cy="546480"/>
              </p14:xfrm>
            </p:contentPart>
          </mc:Choice>
          <mc:Fallback xmlns="">
            <p:pic>
              <p:nvPicPr>
                <p:cNvPr id="28" name="Freihand 27">
                  <a:extLst>
                    <a:ext uri="{FF2B5EF4-FFF2-40B4-BE49-F238E27FC236}">
                      <a16:creationId xmlns:a16="http://schemas.microsoft.com/office/drawing/2014/main" id="{0A1A1D15-49BF-0285-B734-322E5EF40CF4}"/>
                    </a:ext>
                  </a:extLst>
                </p:cNvPr>
                <p:cNvPicPr/>
                <p:nvPr/>
              </p:nvPicPr>
              <p:blipFill>
                <a:blip r:embed="rId8"/>
                <a:stretch>
                  <a:fillRect/>
                </a:stretch>
              </p:blipFill>
              <p:spPr>
                <a:xfrm>
                  <a:off x="2110992" y="4714345"/>
                  <a:ext cx="1433160" cy="564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9" name="Freihand 28">
                  <a:extLst>
                    <a:ext uri="{FF2B5EF4-FFF2-40B4-BE49-F238E27FC236}">
                      <a16:creationId xmlns:a16="http://schemas.microsoft.com/office/drawing/2014/main" id="{F615E12B-BC13-9C6A-DA04-4A5C795B9A77}"/>
                    </a:ext>
                  </a:extLst>
                </p14:cNvPr>
                <p14:cNvContentPartPr/>
                <p14:nvPr/>
              </p14:nvContentPartPr>
              <p14:xfrm>
                <a:off x="2011272" y="4656385"/>
                <a:ext cx="101520" cy="229320"/>
              </p14:xfrm>
            </p:contentPart>
          </mc:Choice>
          <mc:Fallback xmlns="">
            <p:pic>
              <p:nvPicPr>
                <p:cNvPr id="29" name="Freihand 28">
                  <a:extLst>
                    <a:ext uri="{FF2B5EF4-FFF2-40B4-BE49-F238E27FC236}">
                      <a16:creationId xmlns:a16="http://schemas.microsoft.com/office/drawing/2014/main" id="{F615E12B-BC13-9C6A-DA04-4A5C795B9A77}"/>
                    </a:ext>
                  </a:extLst>
                </p:cNvPr>
                <p:cNvPicPr/>
                <p:nvPr/>
              </p:nvPicPr>
              <p:blipFill>
                <a:blip r:embed="rId10"/>
                <a:stretch>
                  <a:fillRect/>
                </a:stretch>
              </p:blipFill>
              <p:spPr>
                <a:xfrm>
                  <a:off x="2002632" y="4647745"/>
                  <a:ext cx="1191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0" name="Freihand 29">
                  <a:extLst>
                    <a:ext uri="{FF2B5EF4-FFF2-40B4-BE49-F238E27FC236}">
                      <a16:creationId xmlns:a16="http://schemas.microsoft.com/office/drawing/2014/main" id="{79625F49-858B-8B65-8E71-6BBD0DDF690E}"/>
                    </a:ext>
                  </a:extLst>
                </p14:cNvPr>
                <p14:cNvContentPartPr/>
                <p14:nvPr/>
              </p14:nvContentPartPr>
              <p14:xfrm>
                <a:off x="2101992" y="4666465"/>
                <a:ext cx="197280" cy="57600"/>
              </p14:xfrm>
            </p:contentPart>
          </mc:Choice>
          <mc:Fallback xmlns="">
            <p:pic>
              <p:nvPicPr>
                <p:cNvPr id="30" name="Freihand 29">
                  <a:extLst>
                    <a:ext uri="{FF2B5EF4-FFF2-40B4-BE49-F238E27FC236}">
                      <a16:creationId xmlns:a16="http://schemas.microsoft.com/office/drawing/2014/main" id="{79625F49-858B-8B65-8E71-6BBD0DDF690E}"/>
                    </a:ext>
                  </a:extLst>
                </p:cNvPr>
                <p:cNvPicPr/>
                <p:nvPr/>
              </p:nvPicPr>
              <p:blipFill>
                <a:blip r:embed="rId12"/>
                <a:stretch>
                  <a:fillRect/>
                </a:stretch>
              </p:blipFill>
              <p:spPr>
                <a:xfrm>
                  <a:off x="2092992" y="4657465"/>
                  <a:ext cx="214920" cy="75240"/>
                </a:xfrm>
                <a:prstGeom prst="rect">
                  <a:avLst/>
                </a:prstGeom>
              </p:spPr>
            </p:pic>
          </mc:Fallback>
        </mc:AlternateContent>
      </p:grpSp>
      <p:grpSp>
        <p:nvGrpSpPr>
          <p:cNvPr id="31" name="Gruppieren 30">
            <a:extLst>
              <a:ext uri="{FF2B5EF4-FFF2-40B4-BE49-F238E27FC236}">
                <a16:creationId xmlns:a16="http://schemas.microsoft.com/office/drawing/2014/main" id="{E78C1ED3-AFDB-485A-2C2E-AF5A294BE96B}"/>
              </a:ext>
            </a:extLst>
          </p:cNvPr>
          <p:cNvGrpSpPr/>
          <p:nvPr/>
        </p:nvGrpSpPr>
        <p:grpSpPr>
          <a:xfrm rot="10586761">
            <a:off x="5790941" y="1859746"/>
            <a:ext cx="1143180" cy="460080"/>
            <a:chOff x="2011272" y="4656385"/>
            <a:chExt cx="1524240" cy="613440"/>
          </a:xfrm>
        </p:grpSpPr>
        <mc:AlternateContent xmlns:mc="http://schemas.openxmlformats.org/markup-compatibility/2006" xmlns:p14="http://schemas.microsoft.com/office/powerpoint/2010/main">
          <mc:Choice Requires="p14">
            <p:contentPart p14:bwMode="auto" r:id="rId19">
              <p14:nvContentPartPr>
                <p14:cNvPr id="32" name="Freihand 31">
                  <a:extLst>
                    <a:ext uri="{FF2B5EF4-FFF2-40B4-BE49-F238E27FC236}">
                      <a16:creationId xmlns:a16="http://schemas.microsoft.com/office/drawing/2014/main" id="{B2728CE2-23ED-42EF-2FE0-A40F310393C6}"/>
                    </a:ext>
                  </a:extLst>
                </p14:cNvPr>
                <p14:cNvContentPartPr/>
                <p14:nvPr/>
              </p14:nvContentPartPr>
              <p14:xfrm>
                <a:off x="2119992" y="4723345"/>
                <a:ext cx="1415520" cy="546480"/>
              </p14:xfrm>
            </p:contentPart>
          </mc:Choice>
          <mc:Fallback xmlns="">
            <p:pic>
              <p:nvPicPr>
                <p:cNvPr id="32" name="Freihand 31">
                  <a:extLst>
                    <a:ext uri="{FF2B5EF4-FFF2-40B4-BE49-F238E27FC236}">
                      <a16:creationId xmlns:a16="http://schemas.microsoft.com/office/drawing/2014/main" id="{B2728CE2-23ED-42EF-2FE0-A40F310393C6}"/>
                    </a:ext>
                  </a:extLst>
                </p:cNvPr>
                <p:cNvPicPr/>
                <p:nvPr/>
              </p:nvPicPr>
              <p:blipFill>
                <a:blip r:embed="rId8"/>
                <a:stretch>
                  <a:fillRect/>
                </a:stretch>
              </p:blipFill>
              <p:spPr>
                <a:xfrm>
                  <a:off x="2110992" y="4714345"/>
                  <a:ext cx="1433160" cy="5641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3" name="Freihand 32">
                  <a:extLst>
                    <a:ext uri="{FF2B5EF4-FFF2-40B4-BE49-F238E27FC236}">
                      <a16:creationId xmlns:a16="http://schemas.microsoft.com/office/drawing/2014/main" id="{470201A0-C1CB-5ACA-AA90-E363C15256F0}"/>
                    </a:ext>
                  </a:extLst>
                </p14:cNvPr>
                <p14:cNvContentPartPr/>
                <p14:nvPr/>
              </p14:nvContentPartPr>
              <p14:xfrm>
                <a:off x="2011272" y="4656385"/>
                <a:ext cx="101520" cy="229320"/>
              </p14:xfrm>
            </p:contentPart>
          </mc:Choice>
          <mc:Fallback xmlns="">
            <p:pic>
              <p:nvPicPr>
                <p:cNvPr id="33" name="Freihand 32">
                  <a:extLst>
                    <a:ext uri="{FF2B5EF4-FFF2-40B4-BE49-F238E27FC236}">
                      <a16:creationId xmlns:a16="http://schemas.microsoft.com/office/drawing/2014/main" id="{470201A0-C1CB-5ACA-AA90-E363C15256F0}"/>
                    </a:ext>
                  </a:extLst>
                </p:cNvPr>
                <p:cNvPicPr/>
                <p:nvPr/>
              </p:nvPicPr>
              <p:blipFill>
                <a:blip r:embed="rId10"/>
                <a:stretch>
                  <a:fillRect/>
                </a:stretch>
              </p:blipFill>
              <p:spPr>
                <a:xfrm>
                  <a:off x="2002632" y="4647745"/>
                  <a:ext cx="1191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4" name="Freihand 33">
                  <a:extLst>
                    <a:ext uri="{FF2B5EF4-FFF2-40B4-BE49-F238E27FC236}">
                      <a16:creationId xmlns:a16="http://schemas.microsoft.com/office/drawing/2014/main" id="{B7217FC0-64A4-C84C-6DE1-B86A8A44C67B}"/>
                    </a:ext>
                  </a:extLst>
                </p14:cNvPr>
                <p14:cNvContentPartPr/>
                <p14:nvPr/>
              </p14:nvContentPartPr>
              <p14:xfrm>
                <a:off x="2101992" y="4666465"/>
                <a:ext cx="197280" cy="57600"/>
              </p14:xfrm>
            </p:contentPart>
          </mc:Choice>
          <mc:Fallback xmlns="">
            <p:pic>
              <p:nvPicPr>
                <p:cNvPr id="34" name="Freihand 33">
                  <a:extLst>
                    <a:ext uri="{FF2B5EF4-FFF2-40B4-BE49-F238E27FC236}">
                      <a16:creationId xmlns:a16="http://schemas.microsoft.com/office/drawing/2014/main" id="{B7217FC0-64A4-C84C-6DE1-B86A8A44C67B}"/>
                    </a:ext>
                  </a:extLst>
                </p:cNvPr>
                <p:cNvPicPr/>
                <p:nvPr/>
              </p:nvPicPr>
              <p:blipFill>
                <a:blip r:embed="rId12"/>
                <a:stretch>
                  <a:fillRect/>
                </a:stretch>
              </p:blipFill>
              <p:spPr>
                <a:xfrm>
                  <a:off x="2092992" y="4657465"/>
                  <a:ext cx="214920" cy="75240"/>
                </a:xfrm>
                <a:prstGeom prst="rect">
                  <a:avLst/>
                </a:prstGeom>
              </p:spPr>
            </p:pic>
          </mc:Fallback>
        </mc:AlternateContent>
      </p:grpSp>
      <p:grpSp>
        <p:nvGrpSpPr>
          <p:cNvPr id="39" name="Gruppieren 38">
            <a:extLst>
              <a:ext uri="{FF2B5EF4-FFF2-40B4-BE49-F238E27FC236}">
                <a16:creationId xmlns:a16="http://schemas.microsoft.com/office/drawing/2014/main" id="{85A6DF3F-5B1B-7945-A711-9D29EB37E70C}"/>
              </a:ext>
            </a:extLst>
          </p:cNvPr>
          <p:cNvGrpSpPr/>
          <p:nvPr/>
        </p:nvGrpSpPr>
        <p:grpSpPr>
          <a:xfrm>
            <a:off x="3660464" y="4449944"/>
            <a:ext cx="1143180" cy="460080"/>
            <a:chOff x="2011272" y="4656385"/>
            <a:chExt cx="1524240" cy="613440"/>
          </a:xfrm>
        </p:grpSpPr>
        <mc:AlternateContent xmlns:mc="http://schemas.openxmlformats.org/markup-compatibility/2006" xmlns:p14="http://schemas.microsoft.com/office/powerpoint/2010/main">
          <mc:Choice Requires="p14">
            <p:contentPart p14:bwMode="auto" r:id="rId22">
              <p14:nvContentPartPr>
                <p14:cNvPr id="40" name="Freihand 39">
                  <a:extLst>
                    <a:ext uri="{FF2B5EF4-FFF2-40B4-BE49-F238E27FC236}">
                      <a16:creationId xmlns:a16="http://schemas.microsoft.com/office/drawing/2014/main" id="{F6E4084B-4EC4-B957-F230-B9A037E0C827}"/>
                    </a:ext>
                  </a:extLst>
                </p14:cNvPr>
                <p14:cNvContentPartPr/>
                <p14:nvPr/>
              </p14:nvContentPartPr>
              <p14:xfrm>
                <a:off x="2119992" y="4723345"/>
                <a:ext cx="1415520" cy="546480"/>
              </p14:xfrm>
            </p:contentPart>
          </mc:Choice>
          <mc:Fallback xmlns="">
            <p:pic>
              <p:nvPicPr>
                <p:cNvPr id="40" name="Freihand 39">
                  <a:extLst>
                    <a:ext uri="{FF2B5EF4-FFF2-40B4-BE49-F238E27FC236}">
                      <a16:creationId xmlns:a16="http://schemas.microsoft.com/office/drawing/2014/main" id="{F6E4084B-4EC4-B957-F230-B9A037E0C827}"/>
                    </a:ext>
                  </a:extLst>
                </p:cNvPr>
                <p:cNvPicPr/>
                <p:nvPr/>
              </p:nvPicPr>
              <p:blipFill>
                <a:blip r:embed="rId8"/>
                <a:stretch>
                  <a:fillRect/>
                </a:stretch>
              </p:blipFill>
              <p:spPr>
                <a:xfrm>
                  <a:off x="2110992" y="4714345"/>
                  <a:ext cx="1433160" cy="564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1" name="Freihand 40">
                  <a:extLst>
                    <a:ext uri="{FF2B5EF4-FFF2-40B4-BE49-F238E27FC236}">
                      <a16:creationId xmlns:a16="http://schemas.microsoft.com/office/drawing/2014/main" id="{DA2E7DCA-B3DF-1E78-BAEB-623023B0E3DB}"/>
                    </a:ext>
                  </a:extLst>
                </p14:cNvPr>
                <p14:cNvContentPartPr/>
                <p14:nvPr/>
              </p14:nvContentPartPr>
              <p14:xfrm>
                <a:off x="2011272" y="4656385"/>
                <a:ext cx="101520" cy="229320"/>
              </p14:xfrm>
            </p:contentPart>
          </mc:Choice>
          <mc:Fallback xmlns="">
            <p:pic>
              <p:nvPicPr>
                <p:cNvPr id="41" name="Freihand 40">
                  <a:extLst>
                    <a:ext uri="{FF2B5EF4-FFF2-40B4-BE49-F238E27FC236}">
                      <a16:creationId xmlns:a16="http://schemas.microsoft.com/office/drawing/2014/main" id="{DA2E7DCA-B3DF-1E78-BAEB-623023B0E3DB}"/>
                    </a:ext>
                  </a:extLst>
                </p:cNvPr>
                <p:cNvPicPr/>
                <p:nvPr/>
              </p:nvPicPr>
              <p:blipFill>
                <a:blip r:embed="rId10"/>
                <a:stretch>
                  <a:fillRect/>
                </a:stretch>
              </p:blipFill>
              <p:spPr>
                <a:xfrm>
                  <a:off x="2002632" y="4647745"/>
                  <a:ext cx="1191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2" name="Freihand 41">
                  <a:extLst>
                    <a:ext uri="{FF2B5EF4-FFF2-40B4-BE49-F238E27FC236}">
                      <a16:creationId xmlns:a16="http://schemas.microsoft.com/office/drawing/2014/main" id="{0C9D1FF3-843A-DB77-D6BD-9967220960BB}"/>
                    </a:ext>
                  </a:extLst>
                </p14:cNvPr>
                <p14:cNvContentPartPr/>
                <p14:nvPr/>
              </p14:nvContentPartPr>
              <p14:xfrm>
                <a:off x="2101992" y="4666465"/>
                <a:ext cx="197280" cy="57600"/>
              </p14:xfrm>
            </p:contentPart>
          </mc:Choice>
          <mc:Fallback xmlns="">
            <p:pic>
              <p:nvPicPr>
                <p:cNvPr id="42" name="Freihand 41">
                  <a:extLst>
                    <a:ext uri="{FF2B5EF4-FFF2-40B4-BE49-F238E27FC236}">
                      <a16:creationId xmlns:a16="http://schemas.microsoft.com/office/drawing/2014/main" id="{0C9D1FF3-843A-DB77-D6BD-9967220960BB}"/>
                    </a:ext>
                  </a:extLst>
                </p:cNvPr>
                <p:cNvPicPr/>
                <p:nvPr/>
              </p:nvPicPr>
              <p:blipFill>
                <a:blip r:embed="rId12"/>
                <a:stretch>
                  <a:fillRect/>
                </a:stretch>
              </p:blipFill>
              <p:spPr>
                <a:xfrm>
                  <a:off x="2092992" y="4657465"/>
                  <a:ext cx="214920" cy="75240"/>
                </a:xfrm>
                <a:prstGeom prst="rect">
                  <a:avLst/>
                </a:prstGeom>
              </p:spPr>
            </p:pic>
          </mc:Fallback>
        </mc:AlternateContent>
      </p:grpSp>
      <p:sp>
        <p:nvSpPr>
          <p:cNvPr id="43" name="Textfeld 42">
            <a:extLst>
              <a:ext uri="{FF2B5EF4-FFF2-40B4-BE49-F238E27FC236}">
                <a16:creationId xmlns:a16="http://schemas.microsoft.com/office/drawing/2014/main" id="{0B77A05A-F289-14E0-B672-499754619442}"/>
              </a:ext>
            </a:extLst>
          </p:cNvPr>
          <p:cNvSpPr txBox="1"/>
          <p:nvPr/>
        </p:nvSpPr>
        <p:spPr>
          <a:xfrm>
            <a:off x="1699422" y="5047307"/>
            <a:ext cx="1265004" cy="403957"/>
          </a:xfrm>
          <a:prstGeom prst="rect">
            <a:avLst/>
          </a:prstGeom>
          <a:noFill/>
        </p:spPr>
        <p:txBody>
          <a:bodyPr wrap="square" rtlCol="0">
            <a:spAutoFit/>
          </a:bodyPr>
          <a:lstStyle/>
          <a:p>
            <a:r>
              <a:rPr lang="de-DE" sz="675" dirty="0" err="1">
                <a:latin typeface="Arial" panose="020B0604020202020204" pitchFamily="34" charset="0"/>
                <a:cs typeface="Arial" panose="020B0604020202020204" pitchFamily="34" charset="0"/>
              </a:rPr>
              <a:t>Jew</a:t>
            </a:r>
            <a:r>
              <a:rPr lang="de-DE" sz="675" dirty="0">
                <a:latin typeface="Arial" panose="020B0604020202020204" pitchFamily="34" charset="0"/>
                <a:cs typeface="Arial" panose="020B0604020202020204" pitchFamily="34" charset="0"/>
              </a:rPr>
              <a:t>. 1 Stufe zurück, wenn Bewegungsvertrag nicht eingehalten</a:t>
            </a:r>
          </a:p>
        </p:txBody>
      </p:sp>
      <p:sp>
        <p:nvSpPr>
          <p:cNvPr id="44" name="Textfeld 43">
            <a:extLst>
              <a:ext uri="{FF2B5EF4-FFF2-40B4-BE49-F238E27FC236}">
                <a16:creationId xmlns:a16="http://schemas.microsoft.com/office/drawing/2014/main" id="{8CC13582-7CB7-199C-A4CF-03F2F9FE9230}"/>
              </a:ext>
            </a:extLst>
          </p:cNvPr>
          <p:cNvSpPr txBox="1"/>
          <p:nvPr/>
        </p:nvSpPr>
        <p:spPr>
          <a:xfrm>
            <a:off x="3690467" y="1368391"/>
            <a:ext cx="1303074" cy="403957"/>
          </a:xfrm>
          <a:prstGeom prst="rect">
            <a:avLst/>
          </a:prstGeom>
          <a:noFill/>
        </p:spPr>
        <p:txBody>
          <a:bodyPr wrap="square" rtlCol="0">
            <a:spAutoFit/>
          </a:bodyPr>
          <a:lstStyle/>
          <a:p>
            <a:r>
              <a:rPr lang="de-DE" sz="675" dirty="0">
                <a:latin typeface="Arial" panose="020B0604020202020204" pitchFamily="34" charset="0"/>
                <a:cs typeface="Arial" panose="020B0604020202020204" pitchFamily="34" charset="0"/>
              </a:rPr>
              <a:t>Erst wenn erste </a:t>
            </a:r>
            <a:r>
              <a:rPr lang="de-DE" sz="675" dirty="0" err="1">
                <a:latin typeface="Arial" panose="020B0604020202020204" pitchFamily="34" charset="0"/>
                <a:cs typeface="Arial" panose="020B0604020202020204" pitchFamily="34" charset="0"/>
              </a:rPr>
              <a:t>Aktometermessung</a:t>
            </a:r>
            <a:r>
              <a:rPr lang="de-DE" sz="675" dirty="0">
                <a:latin typeface="Arial" panose="020B0604020202020204" pitchFamily="34" charset="0"/>
                <a:cs typeface="Arial" panose="020B0604020202020204" pitchFamily="34" charset="0"/>
              </a:rPr>
              <a:t> gelaufen </a:t>
            </a:r>
            <a:r>
              <a:rPr lang="de-DE" sz="675" dirty="0">
                <a:latin typeface="Arial" panose="020B0604020202020204" pitchFamily="34" charset="0"/>
                <a:cs typeface="Arial" panose="020B0604020202020204" pitchFamily="34" charset="0"/>
              </a:rPr>
              <a:t>und Stufe C </a:t>
            </a:r>
            <a:r>
              <a:rPr lang="de-DE" sz="675" dirty="0">
                <a:latin typeface="Arial" panose="020B0604020202020204" pitchFamily="34" charset="0"/>
                <a:cs typeface="Arial" panose="020B0604020202020204" pitchFamily="34" charset="0"/>
              </a:rPr>
              <a:t>unauffällig</a:t>
            </a:r>
          </a:p>
        </p:txBody>
      </p:sp>
      <mc:AlternateContent xmlns:mc="http://schemas.openxmlformats.org/markup-compatibility/2006">
        <mc:Choice xmlns:p14="http://schemas.microsoft.com/office/powerpoint/2010/main" Requires="p14">
          <p:contentPart p14:bwMode="auto" r:id="rId25">
            <p14:nvContentPartPr>
              <p14:cNvPr id="54" name="Freihand 53">
                <a:extLst>
                  <a:ext uri="{FF2B5EF4-FFF2-40B4-BE49-F238E27FC236}">
                    <a16:creationId xmlns:a16="http://schemas.microsoft.com/office/drawing/2014/main" id="{0EA4FC24-0708-4051-332E-972D82879BED}"/>
                  </a:ext>
                </a:extLst>
              </p14:cNvPr>
              <p14:cNvContentPartPr/>
              <p14:nvPr/>
            </p14:nvContentPartPr>
            <p14:xfrm>
              <a:off x="-421493" y="1164386"/>
              <a:ext cx="270" cy="270"/>
            </p14:xfrm>
          </p:contentPart>
        </mc:Choice>
        <mc:Fallback>
          <p:pic>
            <p:nvPicPr>
              <p:cNvPr id="54" name="Freihand 53">
                <a:extLst>
                  <a:ext uri="{FF2B5EF4-FFF2-40B4-BE49-F238E27FC236}">
                    <a16:creationId xmlns:a16="http://schemas.microsoft.com/office/drawing/2014/main" id="{0EA4FC24-0708-4051-332E-972D82879BED}"/>
                  </a:ext>
                </a:extLst>
              </p:cNvPr>
              <p:cNvPicPr/>
              <p:nvPr/>
            </p:nvPicPr>
            <p:blipFill>
              <a:blip r:embed="rId26"/>
              <a:stretch>
                <a:fillRect/>
              </a:stretch>
            </p:blipFill>
            <p:spPr>
              <a:xfrm>
                <a:off x="-430673" y="1155206"/>
                <a:ext cx="18630" cy="18630"/>
              </a:xfrm>
              <a:prstGeom prst="rect">
                <a:avLst/>
              </a:prstGeom>
            </p:spPr>
          </p:pic>
        </mc:Fallback>
      </mc:AlternateContent>
      <p:sp>
        <p:nvSpPr>
          <p:cNvPr id="57" name="Textfeld 56">
            <a:extLst>
              <a:ext uri="{FF2B5EF4-FFF2-40B4-BE49-F238E27FC236}">
                <a16:creationId xmlns:a16="http://schemas.microsoft.com/office/drawing/2014/main" id="{281D3458-70E8-4103-AC05-1F1B06EB35D5}"/>
              </a:ext>
            </a:extLst>
          </p:cNvPr>
          <p:cNvSpPr txBox="1"/>
          <p:nvPr/>
        </p:nvSpPr>
        <p:spPr>
          <a:xfrm>
            <a:off x="1756037" y="1368392"/>
            <a:ext cx="995486" cy="507831"/>
          </a:xfrm>
          <a:prstGeom prst="rect">
            <a:avLst/>
          </a:prstGeom>
          <a:noFill/>
        </p:spPr>
        <p:txBody>
          <a:bodyPr wrap="square" rtlCol="0">
            <a:spAutoFit/>
          </a:bodyPr>
          <a:lstStyle/>
          <a:p>
            <a:pPr lvl="0"/>
            <a:r>
              <a:rPr lang="de-DE" sz="675" dirty="0">
                <a:latin typeface="Arial" panose="020B0604020202020204" pitchFamily="34" charset="0"/>
                <a:cs typeface="Arial" panose="020B0604020202020204" pitchFamily="34" charset="0"/>
              </a:rPr>
              <a:t>Erst wenn Monitoring, Bilanzierung und Badschutz abgesetzt</a:t>
            </a:r>
          </a:p>
        </p:txBody>
      </p:sp>
      <p:sp>
        <p:nvSpPr>
          <p:cNvPr id="59" name="Textfeld 58">
            <a:extLst>
              <a:ext uri="{FF2B5EF4-FFF2-40B4-BE49-F238E27FC236}">
                <a16:creationId xmlns:a16="http://schemas.microsoft.com/office/drawing/2014/main" id="{472CF7A9-15C9-15CA-F576-648B2FE5F86C}"/>
              </a:ext>
            </a:extLst>
          </p:cNvPr>
          <p:cNvSpPr txBox="1"/>
          <p:nvPr/>
        </p:nvSpPr>
        <p:spPr>
          <a:xfrm>
            <a:off x="5785307" y="1368392"/>
            <a:ext cx="1085006" cy="507831"/>
          </a:xfrm>
          <a:prstGeom prst="rect">
            <a:avLst/>
          </a:prstGeom>
          <a:noFill/>
        </p:spPr>
        <p:txBody>
          <a:bodyPr wrap="square" rtlCol="0">
            <a:spAutoFit/>
          </a:bodyPr>
          <a:lstStyle/>
          <a:p>
            <a:r>
              <a:rPr lang="de-DE" sz="675" dirty="0">
                <a:latin typeface="Arial" panose="020B0604020202020204" pitchFamily="34" charset="0"/>
                <a:cs typeface="Arial" panose="020B0604020202020204" pitchFamily="34" charset="0"/>
              </a:rPr>
              <a:t>Erst wenn zweite </a:t>
            </a:r>
            <a:r>
              <a:rPr lang="de-DE" sz="675" dirty="0" err="1">
                <a:latin typeface="Arial" panose="020B0604020202020204" pitchFamily="34" charset="0"/>
                <a:cs typeface="Arial" panose="020B0604020202020204" pitchFamily="34" charset="0"/>
              </a:rPr>
              <a:t>Aktometermessung</a:t>
            </a:r>
            <a:r>
              <a:rPr lang="de-DE" sz="675" dirty="0">
                <a:latin typeface="Arial" panose="020B0604020202020204" pitchFamily="34" charset="0"/>
                <a:cs typeface="Arial" panose="020B0604020202020204" pitchFamily="34" charset="0"/>
              </a:rPr>
              <a:t> gelaufen und unauffällig</a:t>
            </a:r>
          </a:p>
        </p:txBody>
      </p:sp>
      <p:grpSp>
        <p:nvGrpSpPr>
          <p:cNvPr id="60" name="Gruppieren 59">
            <a:extLst>
              <a:ext uri="{FF2B5EF4-FFF2-40B4-BE49-F238E27FC236}">
                <a16:creationId xmlns:a16="http://schemas.microsoft.com/office/drawing/2014/main" id="{FEB2ABEB-4FF7-C874-5759-9BDFE985B892}"/>
              </a:ext>
            </a:extLst>
          </p:cNvPr>
          <p:cNvGrpSpPr/>
          <p:nvPr/>
        </p:nvGrpSpPr>
        <p:grpSpPr>
          <a:xfrm>
            <a:off x="5747647" y="4491592"/>
            <a:ext cx="1143180" cy="460080"/>
            <a:chOff x="2011272" y="4656385"/>
            <a:chExt cx="1524240" cy="613440"/>
          </a:xfrm>
        </p:grpSpPr>
        <mc:AlternateContent xmlns:mc="http://schemas.openxmlformats.org/markup-compatibility/2006" xmlns:p14="http://schemas.microsoft.com/office/powerpoint/2010/main">
          <mc:Choice Requires="p14">
            <p:contentPart p14:bwMode="auto" r:id="rId27">
              <p14:nvContentPartPr>
                <p14:cNvPr id="61" name="Freihand 60">
                  <a:extLst>
                    <a:ext uri="{FF2B5EF4-FFF2-40B4-BE49-F238E27FC236}">
                      <a16:creationId xmlns:a16="http://schemas.microsoft.com/office/drawing/2014/main" id="{06E4CF56-2980-74F9-43D3-C9CA6100C721}"/>
                    </a:ext>
                  </a:extLst>
                </p14:cNvPr>
                <p14:cNvContentPartPr/>
                <p14:nvPr/>
              </p14:nvContentPartPr>
              <p14:xfrm>
                <a:off x="2119992" y="4723345"/>
                <a:ext cx="1415520" cy="546480"/>
              </p14:xfrm>
            </p:contentPart>
          </mc:Choice>
          <mc:Fallback xmlns="">
            <p:pic>
              <p:nvPicPr>
                <p:cNvPr id="61" name="Freihand 60">
                  <a:extLst>
                    <a:ext uri="{FF2B5EF4-FFF2-40B4-BE49-F238E27FC236}">
                      <a16:creationId xmlns:a16="http://schemas.microsoft.com/office/drawing/2014/main" id="{06E4CF56-2980-74F9-43D3-C9CA6100C721}"/>
                    </a:ext>
                  </a:extLst>
                </p:cNvPr>
                <p:cNvPicPr/>
                <p:nvPr/>
              </p:nvPicPr>
              <p:blipFill>
                <a:blip r:embed="rId8"/>
                <a:stretch>
                  <a:fillRect/>
                </a:stretch>
              </p:blipFill>
              <p:spPr>
                <a:xfrm>
                  <a:off x="2110992" y="4714345"/>
                  <a:ext cx="1433160" cy="564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62" name="Freihand 61">
                  <a:extLst>
                    <a:ext uri="{FF2B5EF4-FFF2-40B4-BE49-F238E27FC236}">
                      <a16:creationId xmlns:a16="http://schemas.microsoft.com/office/drawing/2014/main" id="{7728587B-1D3A-8273-A48E-6A1E6CCB11EC}"/>
                    </a:ext>
                  </a:extLst>
                </p14:cNvPr>
                <p14:cNvContentPartPr/>
                <p14:nvPr/>
              </p14:nvContentPartPr>
              <p14:xfrm>
                <a:off x="2011272" y="4656385"/>
                <a:ext cx="101520" cy="229320"/>
              </p14:xfrm>
            </p:contentPart>
          </mc:Choice>
          <mc:Fallback xmlns="">
            <p:pic>
              <p:nvPicPr>
                <p:cNvPr id="62" name="Freihand 61">
                  <a:extLst>
                    <a:ext uri="{FF2B5EF4-FFF2-40B4-BE49-F238E27FC236}">
                      <a16:creationId xmlns:a16="http://schemas.microsoft.com/office/drawing/2014/main" id="{7728587B-1D3A-8273-A48E-6A1E6CCB11EC}"/>
                    </a:ext>
                  </a:extLst>
                </p:cNvPr>
                <p:cNvPicPr/>
                <p:nvPr/>
              </p:nvPicPr>
              <p:blipFill>
                <a:blip r:embed="rId10"/>
                <a:stretch>
                  <a:fillRect/>
                </a:stretch>
              </p:blipFill>
              <p:spPr>
                <a:xfrm>
                  <a:off x="2002632" y="4647745"/>
                  <a:ext cx="1191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63" name="Freihand 62">
                  <a:extLst>
                    <a:ext uri="{FF2B5EF4-FFF2-40B4-BE49-F238E27FC236}">
                      <a16:creationId xmlns:a16="http://schemas.microsoft.com/office/drawing/2014/main" id="{CBCDC30C-ADB5-DA81-AF6B-67BC1BDBBBC7}"/>
                    </a:ext>
                  </a:extLst>
                </p14:cNvPr>
                <p14:cNvContentPartPr/>
                <p14:nvPr/>
              </p14:nvContentPartPr>
              <p14:xfrm>
                <a:off x="2101992" y="4666465"/>
                <a:ext cx="197280" cy="57600"/>
              </p14:xfrm>
            </p:contentPart>
          </mc:Choice>
          <mc:Fallback xmlns="">
            <p:pic>
              <p:nvPicPr>
                <p:cNvPr id="63" name="Freihand 62">
                  <a:extLst>
                    <a:ext uri="{FF2B5EF4-FFF2-40B4-BE49-F238E27FC236}">
                      <a16:creationId xmlns:a16="http://schemas.microsoft.com/office/drawing/2014/main" id="{CBCDC30C-ADB5-DA81-AF6B-67BC1BDBBBC7}"/>
                    </a:ext>
                  </a:extLst>
                </p:cNvPr>
                <p:cNvPicPr/>
                <p:nvPr/>
              </p:nvPicPr>
              <p:blipFill>
                <a:blip r:embed="rId12"/>
                <a:stretch>
                  <a:fillRect/>
                </a:stretch>
              </p:blipFill>
              <p:spPr>
                <a:xfrm>
                  <a:off x="2092992" y="4657465"/>
                  <a:ext cx="214920" cy="75240"/>
                </a:xfrm>
                <a:prstGeom prst="rect">
                  <a:avLst/>
                </a:prstGeom>
              </p:spPr>
            </p:pic>
          </mc:Fallback>
        </mc:AlternateContent>
      </p:grpSp>
      <p:sp>
        <p:nvSpPr>
          <p:cNvPr id="64" name="Textfeld 63">
            <a:extLst>
              <a:ext uri="{FF2B5EF4-FFF2-40B4-BE49-F238E27FC236}">
                <a16:creationId xmlns:a16="http://schemas.microsoft.com/office/drawing/2014/main" id="{FCAEDC81-88FF-A53B-64A6-9F8A8F14A1F8}"/>
              </a:ext>
            </a:extLst>
          </p:cNvPr>
          <p:cNvSpPr txBox="1"/>
          <p:nvPr/>
        </p:nvSpPr>
        <p:spPr>
          <a:xfrm>
            <a:off x="3706697" y="5047307"/>
            <a:ext cx="1265004" cy="403957"/>
          </a:xfrm>
          <a:prstGeom prst="rect">
            <a:avLst/>
          </a:prstGeom>
          <a:noFill/>
        </p:spPr>
        <p:txBody>
          <a:bodyPr wrap="square" rtlCol="0">
            <a:spAutoFit/>
          </a:bodyPr>
          <a:lstStyle/>
          <a:p>
            <a:r>
              <a:rPr lang="de-DE" sz="675" dirty="0" err="1">
                <a:latin typeface="Arial" panose="020B0604020202020204" pitchFamily="34" charset="0"/>
                <a:cs typeface="Arial" panose="020B0604020202020204" pitchFamily="34" charset="0"/>
              </a:rPr>
              <a:t>Jew</a:t>
            </a:r>
            <a:r>
              <a:rPr lang="de-DE" sz="675" dirty="0">
                <a:latin typeface="Arial" panose="020B0604020202020204" pitchFamily="34" charset="0"/>
                <a:cs typeface="Arial" panose="020B0604020202020204" pitchFamily="34" charset="0"/>
              </a:rPr>
              <a:t>. 1 Stufe zurück, wenn Bewegungsvertrag nicht eingehalten</a:t>
            </a:r>
          </a:p>
        </p:txBody>
      </p:sp>
      <p:sp>
        <p:nvSpPr>
          <p:cNvPr id="65" name="Textfeld 64">
            <a:extLst>
              <a:ext uri="{FF2B5EF4-FFF2-40B4-BE49-F238E27FC236}">
                <a16:creationId xmlns:a16="http://schemas.microsoft.com/office/drawing/2014/main" id="{603A4BAA-7413-6AC9-97E0-16B0DD4B4C72}"/>
              </a:ext>
            </a:extLst>
          </p:cNvPr>
          <p:cNvSpPr txBox="1"/>
          <p:nvPr/>
        </p:nvSpPr>
        <p:spPr>
          <a:xfrm>
            <a:off x="5829187" y="5047307"/>
            <a:ext cx="1265004" cy="403957"/>
          </a:xfrm>
          <a:prstGeom prst="rect">
            <a:avLst/>
          </a:prstGeom>
          <a:noFill/>
        </p:spPr>
        <p:txBody>
          <a:bodyPr wrap="square" rtlCol="0">
            <a:spAutoFit/>
          </a:bodyPr>
          <a:lstStyle/>
          <a:p>
            <a:r>
              <a:rPr lang="de-DE" sz="675" dirty="0" err="1">
                <a:latin typeface="Arial" panose="020B0604020202020204" pitchFamily="34" charset="0"/>
                <a:cs typeface="Arial" panose="020B0604020202020204" pitchFamily="34" charset="0"/>
              </a:rPr>
              <a:t>Jew</a:t>
            </a:r>
            <a:r>
              <a:rPr lang="de-DE" sz="675" dirty="0">
                <a:latin typeface="Arial" panose="020B0604020202020204" pitchFamily="34" charset="0"/>
                <a:cs typeface="Arial" panose="020B0604020202020204" pitchFamily="34" charset="0"/>
              </a:rPr>
              <a:t>. 1 Stufe zurück, wenn Bewegungsvertrag nicht eingehalten</a:t>
            </a:r>
          </a:p>
        </p:txBody>
      </p:sp>
    </p:spTree>
    <p:extLst>
      <p:ext uri="{BB962C8B-B14F-4D97-AF65-F5344CB8AC3E}">
        <p14:creationId xmlns:p14="http://schemas.microsoft.com/office/powerpoint/2010/main" val="420165503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F89A18-9DCD-641C-8A57-DB58617481EF}"/>
              </a:ext>
            </a:extLst>
          </p:cNvPr>
          <p:cNvSpPr>
            <a:spLocks noGrp="1"/>
          </p:cNvSpPr>
          <p:nvPr>
            <p:ph type="title"/>
          </p:nvPr>
        </p:nvSpPr>
        <p:spPr/>
        <p:txBody>
          <a:bodyPr>
            <a:normAutofit/>
          </a:bodyPr>
          <a:lstStyle/>
          <a:p>
            <a:r>
              <a:rPr lang="de-DE" sz="2400" dirty="0"/>
              <a:t>Cave</a:t>
            </a:r>
          </a:p>
        </p:txBody>
      </p:sp>
      <p:sp>
        <p:nvSpPr>
          <p:cNvPr id="3" name="Inhaltsplatzhalter 2">
            <a:extLst>
              <a:ext uri="{FF2B5EF4-FFF2-40B4-BE49-F238E27FC236}">
                <a16:creationId xmlns:a16="http://schemas.microsoft.com/office/drawing/2014/main" id="{B0BCEECB-69D3-A3C2-10F0-003A5380B556}"/>
              </a:ext>
            </a:extLst>
          </p:cNvPr>
          <p:cNvSpPr>
            <a:spLocks noGrp="1"/>
          </p:cNvSpPr>
          <p:nvPr>
            <p:ph idx="1"/>
          </p:nvPr>
        </p:nvSpPr>
        <p:spPr/>
        <p:txBody>
          <a:bodyPr>
            <a:normAutofit lnSpcReduction="10000"/>
          </a:bodyPr>
          <a:lstStyle/>
          <a:p>
            <a:r>
              <a:rPr lang="de-DE" sz="1500" dirty="0">
                <a:latin typeface="Arial" panose="020B0604020202020204" pitchFamily="34" charset="0"/>
                <a:cs typeface="Arial" panose="020B0604020202020204" pitchFamily="34" charset="0"/>
              </a:rPr>
              <a:t>Pat</a:t>
            </a:r>
            <a:r>
              <a:rPr lang="de-DE" sz="1500" dirty="0">
                <a:latin typeface="Arial" panose="020B0604020202020204" pitchFamily="34" charset="0"/>
                <a:cs typeface="Arial" panose="020B0604020202020204" pitchFamily="34" charset="0"/>
              </a:rPr>
              <a:t>., </a:t>
            </a:r>
            <a:r>
              <a:rPr lang="de-DE" sz="1500" dirty="0">
                <a:latin typeface="Arial" panose="020B0604020202020204" pitchFamily="34" charset="0"/>
                <a:cs typeface="Arial" panose="020B0604020202020204" pitchFamily="34" charset="0"/>
              </a:rPr>
              <a:t>die schnell nach Ausgang fragen, sind tendenziell Pat. mit ausgeprägtem Bewegungsdrang </a:t>
            </a:r>
            <a:r>
              <a:rPr lang="de-DE" sz="1500" dirty="0">
                <a:latin typeface="Arial" panose="020B0604020202020204" pitchFamily="34" charset="0"/>
                <a:cs typeface="Arial" panose="020B0604020202020204" pitchFamily="34" charset="0"/>
                <a:sym typeface="Wingdings" panose="05000000000000000000" pitchFamily="2" charset="2"/>
              </a:rPr>
              <a:t>und </a:t>
            </a:r>
            <a:r>
              <a:rPr lang="de-DE" sz="1500" dirty="0">
                <a:latin typeface="Arial" panose="020B0604020202020204" pitchFamily="34" charset="0"/>
                <a:cs typeface="Arial" panose="020B0604020202020204" pitchFamily="34" charset="0"/>
                <a:sym typeface="Wingdings" panose="05000000000000000000" pitchFamily="2" charset="2"/>
              </a:rPr>
              <a:t>sollten somit wohlwollend begrenzt </a:t>
            </a:r>
            <a:r>
              <a:rPr lang="de-DE" sz="1500" dirty="0">
                <a:latin typeface="Arial" panose="020B0604020202020204" pitchFamily="34" charset="0"/>
                <a:cs typeface="Arial" panose="020B0604020202020204" pitchFamily="34" charset="0"/>
                <a:sym typeface="Wingdings" panose="05000000000000000000" pitchFamily="2" charset="2"/>
              </a:rPr>
              <a:t>werden </a:t>
            </a:r>
          </a:p>
          <a:p>
            <a:r>
              <a:rPr lang="de-DE" sz="1500" dirty="0">
                <a:sym typeface="Wingdings" panose="05000000000000000000" pitchFamily="2" charset="2"/>
              </a:rPr>
              <a:t>Bei Erweiterung des Ausgangs auch Vorlage einer neuen schriftlichen Bewegungsvereinbarung</a:t>
            </a:r>
            <a:endParaRPr lang="de-DE" sz="1500" dirty="0">
              <a:latin typeface="Arial" panose="020B0604020202020204" pitchFamily="34" charset="0"/>
              <a:cs typeface="Arial" panose="020B0604020202020204" pitchFamily="34" charset="0"/>
            </a:endParaRPr>
          </a:p>
          <a:p>
            <a:r>
              <a:rPr lang="de-DE" sz="1500" dirty="0">
                <a:latin typeface="Arial" panose="020B0604020202020204" pitchFamily="34" charset="0"/>
                <a:cs typeface="Arial" panose="020B0604020202020204" pitchFamily="34" charset="0"/>
              </a:rPr>
              <a:t>Es sollte nach Erweiterung des Ausgangs immer ein paar </a:t>
            </a:r>
            <a:r>
              <a:rPr lang="de-DE" sz="1500" dirty="0">
                <a:latin typeface="Arial" panose="020B0604020202020204" pitchFamily="34" charset="0"/>
                <a:cs typeface="Arial" panose="020B0604020202020204" pitchFamily="34" charset="0"/>
              </a:rPr>
              <a:t>Tage/Wochen geprüft </a:t>
            </a:r>
            <a:r>
              <a:rPr lang="de-DE" sz="1500" dirty="0">
                <a:latin typeface="Arial" panose="020B0604020202020204" pitchFamily="34" charset="0"/>
                <a:cs typeface="Arial" panose="020B0604020202020204" pitchFamily="34" charset="0"/>
              </a:rPr>
              <a:t>werden, inwieweit Pat. in der Lage </a:t>
            </a:r>
            <a:r>
              <a:rPr lang="de-DE" sz="1500" dirty="0">
                <a:latin typeface="Arial" panose="020B0604020202020204" pitchFamily="34" charset="0"/>
                <a:cs typeface="Arial" panose="020B0604020202020204" pitchFamily="34" charset="0"/>
              </a:rPr>
              <a:t>ist, sich an die neuen </a:t>
            </a:r>
            <a:r>
              <a:rPr lang="de-DE" sz="1500" dirty="0">
                <a:latin typeface="Arial" panose="020B0604020202020204" pitchFamily="34" charset="0"/>
                <a:cs typeface="Arial" panose="020B0604020202020204" pitchFamily="34" charset="0"/>
              </a:rPr>
              <a:t>Vereinbarungen zu </a:t>
            </a:r>
            <a:r>
              <a:rPr lang="de-DE" sz="1500" dirty="0">
                <a:latin typeface="Arial" panose="020B0604020202020204" pitchFamily="34" charset="0"/>
                <a:cs typeface="Arial" panose="020B0604020202020204" pitchFamily="34" charset="0"/>
              </a:rPr>
              <a:t>halten, </a:t>
            </a:r>
            <a:r>
              <a:rPr lang="de-DE" sz="1500" dirty="0">
                <a:latin typeface="Arial" panose="020B0604020202020204" pitchFamily="34" charset="0"/>
                <a:cs typeface="Arial" panose="020B0604020202020204" pitchFamily="34" charset="0"/>
              </a:rPr>
              <a:t>z.B</a:t>
            </a:r>
            <a:r>
              <a:rPr lang="de-DE" sz="1500" dirty="0"/>
              <a:t>. </a:t>
            </a:r>
            <a:r>
              <a:rPr lang="de-DE" sz="1500" dirty="0"/>
              <a:t>Roter Ausgang </a:t>
            </a:r>
            <a:r>
              <a:rPr lang="de-DE" sz="1500" dirty="0">
                <a:sym typeface="Wingdings" panose="05000000000000000000" pitchFamily="2" charset="2"/>
              </a:rPr>
              <a:t> </a:t>
            </a:r>
            <a:r>
              <a:rPr lang="de-DE" sz="1500" dirty="0"/>
              <a:t>erst </a:t>
            </a:r>
            <a:r>
              <a:rPr lang="de-DE" sz="1500" dirty="0"/>
              <a:t>orangener </a:t>
            </a:r>
            <a:r>
              <a:rPr lang="de-DE" sz="1500" dirty="0"/>
              <a:t>Ausgang (Stufe A) </a:t>
            </a:r>
            <a:r>
              <a:rPr lang="de-DE" sz="1500" dirty="0"/>
              <a:t>für ein paar </a:t>
            </a:r>
            <a:r>
              <a:rPr lang="de-DE" sz="1500" dirty="0"/>
              <a:t>Tage/Wochen </a:t>
            </a:r>
            <a:r>
              <a:rPr lang="de-DE" sz="1500" dirty="0">
                <a:sym typeface="Wingdings" panose="05000000000000000000" pitchFamily="2" charset="2"/>
              </a:rPr>
              <a:t> e</a:t>
            </a:r>
            <a:r>
              <a:rPr lang="de-DE" sz="1500" dirty="0"/>
              <a:t>in </a:t>
            </a:r>
            <a:r>
              <a:rPr lang="de-DE" sz="1500" dirty="0"/>
              <a:t>paar </a:t>
            </a:r>
            <a:r>
              <a:rPr lang="de-DE" sz="1500" dirty="0"/>
              <a:t>Tage/Wochen </a:t>
            </a:r>
            <a:r>
              <a:rPr lang="de-DE" sz="1500" dirty="0"/>
              <a:t>später Minutenausgänge zu festen </a:t>
            </a:r>
            <a:r>
              <a:rPr lang="de-DE" sz="1500" dirty="0"/>
              <a:t>Zeitfenstern (Stufe B) </a:t>
            </a:r>
            <a:r>
              <a:rPr lang="de-DE" sz="1500" dirty="0">
                <a:sym typeface="Wingdings" panose="05000000000000000000" pitchFamily="2" charset="2"/>
              </a:rPr>
              <a:t> </a:t>
            </a:r>
            <a:r>
              <a:rPr lang="de-DE" sz="1500" dirty="0"/>
              <a:t>ein paar Tage/Wochen später Variation der Zeitfenster (Stufe C) etc</a:t>
            </a:r>
            <a:r>
              <a:rPr lang="de-DE" sz="1500" dirty="0"/>
              <a:t>.</a:t>
            </a:r>
            <a:endParaRPr lang="de-DE" sz="1500" dirty="0">
              <a:latin typeface="Arial" panose="020B0604020202020204" pitchFamily="34" charset="0"/>
              <a:cs typeface="Arial" panose="020B0604020202020204" pitchFamily="34" charset="0"/>
            </a:endParaRPr>
          </a:p>
          <a:p>
            <a:r>
              <a:rPr lang="de-DE" sz="1500" dirty="0">
                <a:latin typeface="Arial" panose="020B0604020202020204" pitchFamily="34" charset="0"/>
                <a:cs typeface="Arial" panose="020B0604020202020204" pitchFamily="34" charset="0"/>
              </a:rPr>
              <a:t>Ausgänge für das Wochenende nicht zu Beginn der Woche schon genehmigen, möglw. gibt es noch Auffälligkeiten </a:t>
            </a:r>
            <a:r>
              <a:rPr lang="de-DE" sz="1500" dirty="0">
                <a:latin typeface="Arial" panose="020B0604020202020204" pitchFamily="34" charset="0"/>
                <a:cs typeface="Arial" panose="020B0604020202020204" pitchFamily="34" charset="0"/>
              </a:rPr>
              <a:t>im Wochenverlauf oder </a:t>
            </a:r>
            <a:r>
              <a:rPr lang="de-DE" sz="1500" dirty="0">
                <a:latin typeface="Arial" panose="020B0604020202020204" pitchFamily="34" charset="0"/>
                <a:cs typeface="Arial" panose="020B0604020202020204" pitchFamily="34" charset="0"/>
              </a:rPr>
              <a:t>Gewichtskurve </a:t>
            </a:r>
            <a:r>
              <a:rPr lang="de-DE" sz="1500" dirty="0">
                <a:latin typeface="Arial" panose="020B0604020202020204" pitchFamily="34" charset="0"/>
                <a:cs typeface="Arial" panose="020B0604020202020204" pitchFamily="34" charset="0"/>
              </a:rPr>
              <a:t>liegt freitags im </a:t>
            </a:r>
            <a:r>
              <a:rPr lang="de-DE" sz="1500" dirty="0">
                <a:latin typeface="Arial" panose="020B0604020202020204" pitchFamily="34" charset="0"/>
                <a:cs typeface="Arial" panose="020B0604020202020204" pitchFamily="34" charset="0"/>
              </a:rPr>
              <a:t>roten Bereich</a:t>
            </a:r>
          </a:p>
          <a:p>
            <a:r>
              <a:rPr lang="de-DE" sz="1500" dirty="0">
                <a:latin typeface="Arial" panose="020B0604020202020204" pitchFamily="34" charset="0"/>
                <a:cs typeface="Arial" panose="020B0604020202020204" pitchFamily="34" charset="0"/>
              </a:rPr>
              <a:t>Stunden-/Stadtausgänge sollten </a:t>
            </a:r>
            <a:r>
              <a:rPr lang="de-DE" sz="1500" dirty="0"/>
              <a:t>grundsätzlich </a:t>
            </a:r>
            <a:r>
              <a:rPr lang="de-DE" sz="1500" dirty="0">
                <a:latin typeface="Arial" panose="020B0604020202020204" pitchFamily="34" charset="0"/>
                <a:cs typeface="Arial" panose="020B0604020202020204" pitchFamily="34" charset="0"/>
              </a:rPr>
              <a:t>mit einer Bewegungsvereinbarung </a:t>
            </a:r>
            <a:r>
              <a:rPr lang="de-DE" sz="1500" dirty="0">
                <a:latin typeface="Arial" panose="020B0604020202020204" pitchFamily="34" charset="0"/>
                <a:cs typeface="Arial" panose="020B0604020202020204" pitchFamily="34" charset="0"/>
              </a:rPr>
              <a:t>+ </a:t>
            </a:r>
            <a:r>
              <a:rPr lang="de-DE" sz="1500" dirty="0"/>
              <a:t>Strukturplanung </a:t>
            </a:r>
            <a:r>
              <a:rPr lang="de-DE" sz="1500" dirty="0">
                <a:latin typeface="Arial" panose="020B0604020202020204" pitchFamily="34" charset="0"/>
                <a:cs typeface="Arial" panose="020B0604020202020204" pitchFamily="34" charset="0"/>
              </a:rPr>
              <a:t>gepaart </a:t>
            </a:r>
            <a:r>
              <a:rPr lang="de-DE" sz="1500" dirty="0">
                <a:latin typeface="Arial" panose="020B0604020202020204" pitchFamily="34" charset="0"/>
                <a:cs typeface="Arial" panose="020B0604020202020204" pitchFamily="34" charset="0"/>
              </a:rPr>
              <a:t>sein (wie kommen Sie dahin? Wer begleitet Sie?) </a:t>
            </a:r>
            <a:r>
              <a:rPr lang="de-DE" sz="1500" dirty="0">
                <a:sym typeface="Wingdings" panose="05000000000000000000" pitchFamily="2" charset="2"/>
              </a:rPr>
              <a:t></a:t>
            </a:r>
            <a:r>
              <a:rPr lang="de-DE" sz="1500" dirty="0">
                <a:latin typeface="Arial" panose="020B0604020202020204" pitchFamily="34" charset="0"/>
                <a:cs typeface="Arial" panose="020B0604020202020204" pitchFamily="34" charset="0"/>
              </a:rPr>
              <a:t> Grundsätzlich sollten 30 Min Bewegung bei Pat. mit BMI 15 nicht überschritten </a:t>
            </a:r>
            <a:r>
              <a:rPr lang="de-DE" sz="1500" dirty="0">
                <a:latin typeface="Arial" panose="020B0604020202020204" pitchFamily="34" charset="0"/>
                <a:cs typeface="Arial" panose="020B0604020202020204" pitchFamily="34" charset="0"/>
              </a:rPr>
              <a:t>werden</a:t>
            </a:r>
          </a:p>
          <a:p>
            <a:r>
              <a:rPr lang="de-DE" sz="1500" dirty="0"/>
              <a:t>Sondervereinbarungen: z.B. 30 Min. </a:t>
            </a:r>
            <a:r>
              <a:rPr lang="de-DE" sz="1500" dirty="0" err="1"/>
              <a:t>Sitzzeit</a:t>
            </a:r>
            <a:r>
              <a:rPr lang="de-DE" sz="1500" dirty="0"/>
              <a:t> in der Schön Cafeteria in Begleitung MP oder </a:t>
            </a:r>
            <a:r>
              <a:rPr lang="de-DE" sz="1500" dirty="0" err="1"/>
              <a:t>Sitzzeit</a:t>
            </a:r>
            <a:r>
              <a:rPr lang="de-DE" sz="1500" dirty="0"/>
              <a:t> See, prinzipiell möglich ab orangenem Bereich, Pat. sollte dabei jedoch absprachefähig sein (siehe Negativ-Beispiel Frau </a:t>
            </a:r>
            <a:r>
              <a:rPr lang="de-DE" sz="1500" dirty="0" err="1"/>
              <a:t>Schos</a:t>
            </a:r>
            <a:r>
              <a:rPr lang="de-DE" sz="1500" dirty="0"/>
              <a:t>.) und das sollte vertraglich dann auch festgehalten werden zur Erhöhung des </a:t>
            </a:r>
            <a:r>
              <a:rPr lang="de-DE" sz="1500" dirty="0" err="1"/>
              <a:t>Commitments</a:t>
            </a:r>
            <a:r>
              <a:rPr lang="de-DE" sz="1500" dirty="0"/>
              <a:t> </a:t>
            </a:r>
          </a:p>
          <a:p>
            <a:endParaRPr lang="de-DE"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038008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26711F-2976-FDA9-8367-8F001DFAB8E0}"/>
              </a:ext>
            </a:extLst>
          </p:cNvPr>
          <p:cNvSpPr>
            <a:spLocks noGrp="1"/>
          </p:cNvSpPr>
          <p:nvPr>
            <p:ph type="title"/>
          </p:nvPr>
        </p:nvSpPr>
        <p:spPr/>
        <p:txBody>
          <a:bodyPr>
            <a:normAutofit/>
          </a:bodyPr>
          <a:lstStyle/>
          <a:p>
            <a:r>
              <a:rPr lang="de-DE" sz="2400" dirty="0" smtClean="0"/>
              <a:t>Konsequenz bei Nichteinhaltung der Vereinbarung:</a:t>
            </a:r>
            <a:endParaRPr lang="de-DE" sz="2400" dirty="0"/>
          </a:p>
        </p:txBody>
      </p:sp>
      <p:sp>
        <p:nvSpPr>
          <p:cNvPr id="3" name="Inhaltsplatzhalter 2">
            <a:extLst>
              <a:ext uri="{FF2B5EF4-FFF2-40B4-BE49-F238E27FC236}">
                <a16:creationId xmlns:a16="http://schemas.microsoft.com/office/drawing/2014/main" id="{08BFE1F4-6CA3-CD3C-7BCE-15210E0786E5}"/>
              </a:ext>
            </a:extLst>
          </p:cNvPr>
          <p:cNvSpPr>
            <a:spLocks noGrp="1"/>
          </p:cNvSpPr>
          <p:nvPr>
            <p:ph idx="1"/>
          </p:nvPr>
        </p:nvSpPr>
        <p:spPr>
          <a:xfrm>
            <a:off x="790575" y="1700808"/>
            <a:ext cx="7562850" cy="4356891"/>
          </a:xfrm>
        </p:spPr>
        <p:txBody>
          <a:bodyPr>
            <a:normAutofit/>
          </a:bodyPr>
          <a:lstStyle/>
          <a:p>
            <a:r>
              <a:rPr lang="de-DE" sz="1500" dirty="0" smtClean="0">
                <a:solidFill>
                  <a:srgbClr val="FF0000"/>
                </a:solidFill>
              </a:rPr>
              <a:t>Roter Ausgang: </a:t>
            </a:r>
            <a:r>
              <a:rPr lang="de-DE" sz="1500" dirty="0" smtClean="0"/>
              <a:t>Monitoring </a:t>
            </a:r>
            <a:r>
              <a:rPr lang="de-DE" sz="1500" dirty="0"/>
              <a:t>nachts + tagsüber, ggf. </a:t>
            </a:r>
            <a:r>
              <a:rPr lang="de-DE" sz="1500" dirty="0" smtClean="0"/>
              <a:t>Rollstuhl</a:t>
            </a:r>
          </a:p>
          <a:p>
            <a:r>
              <a:rPr lang="de-DE" sz="1500" dirty="0" smtClean="0">
                <a:solidFill>
                  <a:srgbClr val="FFC000"/>
                </a:solidFill>
              </a:rPr>
              <a:t>Orangener Ausgang Stufe A: </a:t>
            </a:r>
            <a:r>
              <a:rPr lang="de-DE" sz="1500" dirty="0" smtClean="0"/>
              <a:t>Zimmerschutz</a:t>
            </a:r>
            <a:r>
              <a:rPr lang="de-DE" sz="1500" dirty="0"/>
              <a:t>, Monitoring nachts + tagsüber, ggf. </a:t>
            </a:r>
            <a:r>
              <a:rPr lang="de-DE" sz="1500" dirty="0" smtClean="0"/>
              <a:t>Rollstuhl</a:t>
            </a:r>
          </a:p>
          <a:p>
            <a:r>
              <a:rPr lang="de-DE" sz="1500" dirty="0"/>
              <a:t>Zimmerschutz, Monitoring nachts + tagsüber, ggf. </a:t>
            </a:r>
            <a:r>
              <a:rPr lang="de-DE" sz="1500" dirty="0" smtClean="0"/>
              <a:t>Rollstuhl</a:t>
            </a:r>
          </a:p>
          <a:p>
            <a:r>
              <a:rPr lang="de-DE" sz="1500" dirty="0" smtClean="0">
                <a:solidFill>
                  <a:srgbClr val="FFC000"/>
                </a:solidFill>
              </a:rPr>
              <a:t>Orangener Ausgang Stufe B </a:t>
            </a:r>
            <a:r>
              <a:rPr lang="de-DE" sz="1500" dirty="0" smtClean="0"/>
              <a:t>mit Minutenausgängen zu festen Zeiten: </a:t>
            </a:r>
            <a:r>
              <a:rPr lang="de-DE" sz="1500" dirty="0"/>
              <a:t>An- und Abmelden bei Co-Therapie, Aus- und Eintragen im </a:t>
            </a:r>
            <a:r>
              <a:rPr lang="de-DE" sz="1500" dirty="0" smtClean="0"/>
              <a:t>Ordner, bei </a:t>
            </a:r>
            <a:r>
              <a:rPr lang="de-DE" sz="1500" dirty="0"/>
              <a:t>Nicht-Einhaltung: Orangener Ausgang </a:t>
            </a:r>
            <a:r>
              <a:rPr lang="de-DE" sz="1500" dirty="0" smtClean="0"/>
              <a:t>Stufe A</a:t>
            </a:r>
          </a:p>
          <a:p>
            <a:r>
              <a:rPr lang="de-DE" sz="1500" dirty="0">
                <a:solidFill>
                  <a:srgbClr val="FFC000"/>
                </a:solidFill>
              </a:rPr>
              <a:t>Orangener Ausgang Stufe </a:t>
            </a:r>
            <a:r>
              <a:rPr lang="de-DE" sz="1500" dirty="0" smtClean="0">
                <a:solidFill>
                  <a:srgbClr val="FFC000"/>
                </a:solidFill>
              </a:rPr>
              <a:t>C </a:t>
            </a:r>
            <a:r>
              <a:rPr lang="de-DE" sz="1500" dirty="0" smtClean="0"/>
              <a:t>Minutenausgänge mit flexiblen Zeiten, An- </a:t>
            </a:r>
            <a:r>
              <a:rPr lang="de-DE" sz="1500" dirty="0"/>
              <a:t>und Abmelden bei Co-Therapie, Aus- und Eintragen </a:t>
            </a:r>
            <a:r>
              <a:rPr lang="de-DE" sz="1500" dirty="0" smtClean="0"/>
              <a:t>Ordner, bei </a:t>
            </a:r>
            <a:r>
              <a:rPr lang="de-DE" sz="1500" dirty="0"/>
              <a:t>Nicht-Einhaltung: Orangener Ausgang (Stufe A) oder zunächst Ausgänge wieder zu festen Zeiten (Stufe B</a:t>
            </a:r>
            <a:r>
              <a:rPr lang="de-DE" sz="1500" dirty="0" smtClean="0"/>
              <a:t>)?</a:t>
            </a:r>
          </a:p>
          <a:p>
            <a:r>
              <a:rPr lang="de-DE" sz="1500" dirty="0" smtClean="0">
                <a:solidFill>
                  <a:srgbClr val="FFFF00"/>
                </a:solidFill>
              </a:rPr>
              <a:t>Gelber Ausgang: </a:t>
            </a:r>
            <a:r>
              <a:rPr lang="de-DE" sz="1500" dirty="0" smtClean="0"/>
              <a:t>Bei Nichteinhaltung Orangener </a:t>
            </a:r>
            <a:r>
              <a:rPr lang="de-DE" sz="1500" dirty="0"/>
              <a:t>Ausgang (Stufe C) oder zunächst Ausgänge wieder zu festen Zeiten (Stufe B</a:t>
            </a:r>
            <a:r>
              <a:rPr lang="de-DE" sz="1500" dirty="0" smtClean="0"/>
              <a:t>)?</a:t>
            </a:r>
          </a:p>
          <a:p>
            <a:r>
              <a:rPr lang="de-DE" sz="1500" dirty="0" smtClean="0">
                <a:solidFill>
                  <a:srgbClr val="00B050"/>
                </a:solidFill>
              </a:rPr>
              <a:t>Grüner Ausgang: </a:t>
            </a:r>
            <a:r>
              <a:rPr lang="de-DE" sz="1500" dirty="0"/>
              <a:t>Bewegungsprotokoll </a:t>
            </a:r>
            <a:r>
              <a:rPr lang="de-DE" sz="1500" dirty="0" smtClean="0"/>
              <a:t>schreiben, bei </a:t>
            </a:r>
            <a:r>
              <a:rPr lang="de-DE" sz="1500" dirty="0"/>
              <a:t>aufkommenden Gefühlen bei Co-Therapie melden und in Einzeltherapie </a:t>
            </a:r>
            <a:r>
              <a:rPr lang="de-DE" sz="1500" dirty="0" smtClean="0"/>
              <a:t>besprechen, 30 </a:t>
            </a:r>
            <a:r>
              <a:rPr lang="de-DE" sz="1500" dirty="0"/>
              <a:t>Min. nicht </a:t>
            </a:r>
            <a:r>
              <a:rPr lang="de-DE" sz="1500" dirty="0" smtClean="0"/>
              <a:t>überschreiten, Wege in den Ort </a:t>
            </a:r>
            <a:r>
              <a:rPr lang="de-DE" sz="1500" dirty="0"/>
              <a:t>&amp; retour nicht zu Fuß, sondern mit </a:t>
            </a:r>
            <a:r>
              <a:rPr lang="de-DE" sz="1500" dirty="0" smtClean="0"/>
              <a:t>Auto</a:t>
            </a:r>
            <a:r>
              <a:rPr lang="de-DE" sz="1500" dirty="0"/>
              <a:t>, Taxi, Bus, </a:t>
            </a:r>
            <a:r>
              <a:rPr lang="de-DE" sz="1500" dirty="0" smtClean="0"/>
              <a:t>Bahn</a:t>
            </a:r>
            <a:endParaRPr lang="de-DE" sz="1500" dirty="0"/>
          </a:p>
          <a:p>
            <a:endParaRPr lang="de-DE" sz="1500" dirty="0"/>
          </a:p>
          <a:p>
            <a:endParaRPr lang="de-DE" sz="1500" dirty="0" smtClean="0"/>
          </a:p>
          <a:p>
            <a:endParaRPr lang="de-DE" sz="1500" dirty="0"/>
          </a:p>
          <a:p>
            <a:endParaRPr lang="de-DE" sz="1500" dirty="0" smtClean="0"/>
          </a:p>
          <a:p>
            <a:endParaRPr lang="de-DE" sz="1500" dirty="0"/>
          </a:p>
          <a:p>
            <a:endParaRPr lang="de-DE" sz="1500" dirty="0"/>
          </a:p>
          <a:p>
            <a:endParaRPr lang="de-DE" sz="1500" dirty="0"/>
          </a:p>
          <a:p>
            <a:endParaRPr lang="de-DE" sz="1500" dirty="0"/>
          </a:p>
        </p:txBody>
      </p:sp>
      <mc:AlternateContent xmlns:mc="http://schemas.openxmlformats.org/markup-compatibility/2006">
        <mc:Choice xmlns:p14="http://schemas.microsoft.com/office/powerpoint/2010/main" Requires="p14">
          <p:contentPart p14:bwMode="auto" r:id="rId2">
            <p14:nvContentPartPr>
              <p14:cNvPr id="4" name="Freihand 3">
                <a:extLst>
                  <a:ext uri="{FF2B5EF4-FFF2-40B4-BE49-F238E27FC236}">
                    <a16:creationId xmlns:a16="http://schemas.microsoft.com/office/drawing/2014/main" id="{0856A7F1-47EA-F00E-EC92-2FA7BD01F294}"/>
                  </a:ext>
                </a:extLst>
              </p14:cNvPr>
              <p14:cNvContentPartPr/>
              <p14:nvPr/>
            </p14:nvContentPartPr>
            <p14:xfrm>
              <a:off x="1428264" y="1500499"/>
              <a:ext cx="270" cy="270"/>
            </p14:xfrm>
          </p:contentPart>
        </mc:Choice>
        <mc:Fallback>
          <p:pic>
            <p:nvPicPr>
              <p:cNvPr id="4" name="Freihand 3">
                <a:extLst>
                  <a:ext uri="{FF2B5EF4-FFF2-40B4-BE49-F238E27FC236}">
                    <a16:creationId xmlns:a16="http://schemas.microsoft.com/office/drawing/2014/main" id="{0856A7F1-47EA-F00E-EC92-2FA7BD01F294}"/>
                  </a:ext>
                </a:extLst>
              </p:cNvPr>
              <p:cNvPicPr/>
              <p:nvPr/>
            </p:nvPicPr>
            <p:blipFill>
              <a:blip r:embed="rId3"/>
              <a:stretch>
                <a:fillRect/>
              </a:stretch>
            </p:blipFill>
            <p:spPr>
              <a:xfrm>
                <a:off x="1419084" y="1491319"/>
                <a:ext cx="18630" cy="18630"/>
              </a:xfrm>
              <a:prstGeom prst="rect">
                <a:avLst/>
              </a:prstGeom>
            </p:spPr>
          </p:pic>
        </mc:Fallback>
      </mc:AlternateContent>
    </p:spTree>
    <p:extLst>
      <p:ext uri="{BB962C8B-B14F-4D97-AF65-F5344CB8AC3E}">
        <p14:creationId xmlns:p14="http://schemas.microsoft.com/office/powerpoint/2010/main" val="426615347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001713"/>
            <a:ext cx="8568952" cy="3579415"/>
          </a:xfrm>
        </p:spPr>
        <p:txBody>
          <a:bodyPr/>
          <a:lstStyle/>
          <a:p>
            <a:pPr>
              <a:lnSpc>
                <a:spcPct val="150000"/>
              </a:lnSpc>
            </a:pPr>
            <a:r>
              <a:rPr lang="de-DE" dirty="0"/>
              <a:t>Komplexstation R1 – </a:t>
            </a:r>
            <a:r>
              <a:rPr lang="de-DE" dirty="0" smtClean="0"/>
              <a:t>die erste Komplexstation ab 11/2015 in Rosenheim</a:t>
            </a:r>
            <a:r>
              <a:rPr lang="de-DE" dirty="0"/>
              <a:t/>
            </a:r>
            <a:br>
              <a:rPr lang="de-DE" dirty="0"/>
            </a:br>
            <a:r>
              <a:rPr lang="de-DE" dirty="0"/>
              <a:t/>
            </a:r>
            <a:br>
              <a:rPr lang="de-DE" dirty="0"/>
            </a:br>
            <a:r>
              <a:rPr lang="de-DE" sz="1400" b="0" dirty="0"/>
              <a:t>- 24 Betten (davon 6 Überwachungsbetten</a:t>
            </a:r>
            <a:r>
              <a:rPr lang="de-DE" sz="1400" b="0" dirty="0" smtClean="0"/>
              <a:t>), nur 2Bett-Zi</a:t>
            </a:r>
            <a:r>
              <a:rPr lang="de-DE" sz="1400" b="0" dirty="0"/>
              <a:t/>
            </a:r>
            <a:br>
              <a:rPr lang="de-DE" sz="1400" b="0" dirty="0"/>
            </a:br>
            <a:r>
              <a:rPr lang="de-DE" sz="1400" b="0" dirty="0"/>
              <a:t/>
            </a:r>
            <a:br>
              <a:rPr lang="de-DE" sz="1400" b="0" dirty="0"/>
            </a:br>
            <a:r>
              <a:rPr lang="de-DE" sz="1400" b="0" dirty="0"/>
              <a:t>- Ausschließlich </a:t>
            </a:r>
            <a:r>
              <a:rPr lang="de-DE" sz="1400" b="0" dirty="0" smtClean="0"/>
              <a:t>erwachsene (GKV) </a:t>
            </a:r>
            <a:r>
              <a:rPr lang="de-DE" sz="1400" b="0" dirty="0"/>
              <a:t>Pat. </a:t>
            </a:r>
            <a:br>
              <a:rPr lang="de-DE" sz="1400" b="0" dirty="0"/>
            </a:br>
            <a:r>
              <a:rPr lang="de-DE" sz="1400" b="0" dirty="0"/>
              <a:t/>
            </a:r>
            <a:br>
              <a:rPr lang="de-DE" sz="1400" b="0" dirty="0"/>
            </a:br>
            <a:r>
              <a:rPr lang="de-DE" sz="1400" b="0" dirty="0"/>
              <a:t>- Aufnahme hauptsächlich </a:t>
            </a:r>
            <a:r>
              <a:rPr lang="de-DE" sz="1400" b="0" dirty="0" smtClean="0"/>
              <a:t>bei  BMI </a:t>
            </a:r>
            <a:r>
              <a:rPr lang="de-DE" sz="1400" b="0" dirty="0"/>
              <a:t>&lt;13 </a:t>
            </a:r>
            <a:r>
              <a:rPr lang="de-DE" sz="1400" b="0" dirty="0" smtClean="0"/>
              <a:t>kg/m²</a:t>
            </a:r>
            <a:br>
              <a:rPr lang="de-DE" sz="1400" b="0" dirty="0" smtClean="0"/>
            </a:br>
            <a:r>
              <a:rPr lang="de-DE" sz="1400" b="0" dirty="0" smtClean="0"/>
              <a:t>  und/oder erheblichem gegenregulierenden Verhalten</a:t>
            </a:r>
            <a:r>
              <a:rPr lang="de-DE" sz="1400" b="0" dirty="0"/>
              <a:t/>
            </a:r>
            <a:br>
              <a:rPr lang="de-DE" sz="1400" b="0" dirty="0"/>
            </a:br>
            <a:r>
              <a:rPr lang="de-DE" sz="1400" b="0" dirty="0"/>
              <a:t/>
            </a:r>
            <a:br>
              <a:rPr lang="de-DE" sz="1400" b="0" dirty="0"/>
            </a:br>
            <a:endParaRPr lang="de-DE" sz="1400" b="0" dirty="0"/>
          </a:p>
        </p:txBody>
      </p:sp>
      <p:pic>
        <p:nvPicPr>
          <p:cNvPr id="3" name="Inhaltsplatzhalter 4" descr="SK_140616-0693.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76056" y="1629556"/>
            <a:ext cx="3456384" cy="2323728"/>
          </a:xfrm>
          <a:prstGeom prst="rect">
            <a:avLst/>
          </a:prstGeom>
        </p:spPr>
      </p:pic>
      <p:sp>
        <p:nvSpPr>
          <p:cNvPr id="4" name="Pfeil nach rechts 3"/>
          <p:cNvSpPr/>
          <p:nvPr/>
        </p:nvSpPr>
        <p:spPr bwMode="auto">
          <a:xfrm>
            <a:off x="822133" y="4257092"/>
            <a:ext cx="1080120" cy="864096"/>
          </a:xfrm>
          <a:prstGeom prst="right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
        <p:nvSpPr>
          <p:cNvPr id="5" name="Rechteck 4"/>
          <p:cNvSpPr/>
          <p:nvPr/>
        </p:nvSpPr>
        <p:spPr bwMode="auto">
          <a:xfrm>
            <a:off x="2267744" y="4005064"/>
            <a:ext cx="6408712" cy="1512168"/>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r>
              <a:rPr lang="de-DE" sz="1400" dirty="0" smtClean="0">
                <a:latin typeface="Arial" charset="0"/>
              </a:rPr>
              <a:t>Zum Zeitpunkt der </a:t>
            </a:r>
            <a:r>
              <a:rPr kumimoji="0" lang="de-DE" sz="1400" b="0" i="0" u="none" strike="noStrike" cap="none" normalizeH="0" dirty="0" smtClean="0">
                <a:ln>
                  <a:noFill/>
                </a:ln>
                <a:solidFill>
                  <a:schemeClr val="tx1"/>
                </a:solidFill>
                <a:effectLst/>
                <a:latin typeface="Arial" charset="0"/>
              </a:rPr>
              <a:t>Eröffnung gab es nur in Bad Bodenteich und Bad Bevensen </a:t>
            </a:r>
          </a:p>
          <a:p>
            <a:pPr marL="180975" marR="0" indent="-180975" algn="l" defTabSz="914400" rtl="0" eaLnBrk="1" fontAlgn="base" latinLnBrk="0" hangingPunct="1">
              <a:lnSpc>
                <a:spcPct val="100000"/>
              </a:lnSpc>
              <a:spcBef>
                <a:spcPct val="40000"/>
              </a:spcBef>
              <a:spcAft>
                <a:spcPct val="0"/>
              </a:spcAft>
              <a:buClrTx/>
              <a:buSzPct val="115000"/>
              <a:tabLst/>
            </a:pPr>
            <a:r>
              <a:rPr kumimoji="0" lang="de-DE" sz="1400" b="0" i="0" u="none" strike="noStrike" cap="none" normalizeH="0" dirty="0" smtClean="0">
                <a:ln>
                  <a:noFill/>
                </a:ln>
                <a:solidFill>
                  <a:schemeClr val="tx1"/>
                </a:solidFill>
                <a:effectLst/>
                <a:latin typeface="Arial" charset="0"/>
              </a:rPr>
              <a:t>(Norddeutschland) weitere </a:t>
            </a:r>
            <a:r>
              <a:rPr lang="de-DE" sz="1400" dirty="0" smtClean="0">
                <a:latin typeface="Arial" charset="0"/>
              </a:rPr>
              <a:t>Behandlungsplätze für Pat. mit BMI &lt; 13 kg/m² </a:t>
            </a:r>
          </a:p>
          <a:p>
            <a:pPr marL="180975" marR="0" indent="-180975" algn="l" defTabSz="914400" rtl="0" eaLnBrk="1" fontAlgn="base" latinLnBrk="0" hangingPunct="1">
              <a:lnSpc>
                <a:spcPct val="100000"/>
              </a:lnSpc>
              <a:spcBef>
                <a:spcPct val="40000"/>
              </a:spcBef>
              <a:spcAft>
                <a:spcPct val="0"/>
              </a:spcAft>
              <a:buClrTx/>
              <a:buSzPct val="115000"/>
              <a:tabLst/>
            </a:pPr>
            <a:r>
              <a:rPr lang="de-DE" sz="1400" dirty="0" smtClean="0">
                <a:latin typeface="Arial" charset="0"/>
              </a:rPr>
              <a:t>(in Bad Bodenteich akt. BMI &gt; 13,5 kg/m²). Die Kassen zahlen für diese</a:t>
            </a:r>
          </a:p>
          <a:p>
            <a:pPr marL="180975" marR="0" indent="-180975" algn="l" defTabSz="914400" rtl="0" eaLnBrk="1" fontAlgn="base" latinLnBrk="0" hangingPunct="1">
              <a:lnSpc>
                <a:spcPct val="100000"/>
              </a:lnSpc>
              <a:spcBef>
                <a:spcPct val="40000"/>
              </a:spcBef>
              <a:spcAft>
                <a:spcPct val="0"/>
              </a:spcAft>
              <a:buClrTx/>
              <a:buSzPct val="115000"/>
              <a:tabLst/>
            </a:pPr>
            <a:r>
              <a:rPr kumimoji="0" lang="de-DE" sz="1400" b="0" i="0" u="none" strike="noStrike" cap="none" normalizeH="0" baseline="0" dirty="0" smtClean="0">
                <a:ln>
                  <a:noFill/>
                </a:ln>
                <a:solidFill>
                  <a:schemeClr val="tx1"/>
                </a:solidFill>
                <a:effectLst/>
                <a:latin typeface="Arial" charset="0"/>
              </a:rPr>
              <a:t>aufwändigen Patientinnen den „Jugend-GKV-Satz“ (nicht kostendeckend) </a:t>
            </a:r>
            <a:endParaRPr kumimoji="0" lang="de-DE" sz="12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6184298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0574" y="1001713"/>
            <a:ext cx="7669857" cy="488950"/>
          </a:xfrm>
        </p:spPr>
        <p:txBody>
          <a:bodyPr/>
          <a:lstStyle/>
          <a:p>
            <a:r>
              <a:rPr lang="de-DE" dirty="0" smtClean="0"/>
              <a:t>Aufbau eines gesunden </a:t>
            </a:r>
            <a:r>
              <a:rPr lang="de-DE" dirty="0" err="1" smtClean="0"/>
              <a:t>Beweggungsverhaltens</a:t>
            </a:r>
            <a:r>
              <a:rPr lang="de-DE" dirty="0" smtClean="0"/>
              <a:t> (ABG-Gruppe)</a:t>
            </a:r>
            <a:endParaRPr lang="de-DE" dirty="0"/>
          </a:p>
        </p:txBody>
      </p:sp>
      <p:sp>
        <p:nvSpPr>
          <p:cNvPr id="3" name="Inhaltsplatzhalter 2"/>
          <p:cNvSpPr>
            <a:spLocks noGrp="1"/>
          </p:cNvSpPr>
          <p:nvPr>
            <p:ph idx="1"/>
          </p:nvPr>
        </p:nvSpPr>
        <p:spPr/>
        <p:txBody>
          <a:bodyPr/>
          <a:lstStyle/>
          <a:p>
            <a:pPr hangingPunct="0"/>
            <a:r>
              <a:rPr lang="de-DE" dirty="0"/>
              <a:t>1. Wiedererlernen eines gesunden, dem aktuellen körperlichen Zustand angemessenes Maß an Bewegung inkl. Ruhephasen</a:t>
            </a:r>
          </a:p>
          <a:p>
            <a:pPr hangingPunct="0"/>
            <a:r>
              <a:rPr lang="de-DE" dirty="0"/>
              <a:t>2. Reduktion der zwanghaften, ritualisierte Ausübung der Bewegung</a:t>
            </a:r>
          </a:p>
          <a:p>
            <a:pPr hangingPunct="0"/>
            <a:r>
              <a:rPr lang="de-DE" dirty="0"/>
              <a:t>3. Wiederentdecken und Erleben von Motiven wie Freude, Spaß, Erholung, Gemeinschaft bei </a:t>
            </a:r>
            <a:r>
              <a:rPr lang="de-DE" dirty="0" smtClean="0"/>
              <a:t>Bewegung</a:t>
            </a:r>
            <a:endParaRPr lang="de-DE" dirty="0"/>
          </a:p>
          <a:p>
            <a:endParaRPr lang="de-DE" dirty="0"/>
          </a:p>
        </p:txBody>
      </p:sp>
    </p:spTree>
    <p:extLst>
      <p:ext uri="{BB962C8B-B14F-4D97-AF65-F5344CB8AC3E}">
        <p14:creationId xmlns:p14="http://schemas.microsoft.com/office/powerpoint/2010/main" val="228644720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e 4"/>
          <p:cNvGraphicFramePr>
            <a:graphicFrameLocks noGrp="1"/>
          </p:cNvGraphicFramePr>
          <p:nvPr>
            <p:extLst>
              <p:ext uri="{D42A27DB-BD31-4B8C-83A1-F6EECF244321}">
                <p14:modId xmlns:p14="http://schemas.microsoft.com/office/powerpoint/2010/main" val="511459428"/>
              </p:ext>
            </p:extLst>
          </p:nvPr>
        </p:nvGraphicFramePr>
        <p:xfrm>
          <a:off x="323528" y="764704"/>
          <a:ext cx="8640960" cy="6099048"/>
        </p:xfrm>
        <a:graphic>
          <a:graphicData uri="http://schemas.openxmlformats.org/drawingml/2006/table">
            <a:tbl>
              <a:tblPr firstRow="1" firstCol="1" bandRow="1" bandCol="1">
                <a:tableStyleId>{5C22544A-7EE6-4342-B048-85BDC9FD1C3A}</a:tableStyleId>
              </a:tblPr>
              <a:tblGrid>
                <a:gridCol w="1569197">
                  <a:extLst>
                    <a:ext uri="{9D8B030D-6E8A-4147-A177-3AD203B41FA5}">
                      <a16:colId xmlns:a16="http://schemas.microsoft.com/office/drawing/2014/main" val="3254087884"/>
                    </a:ext>
                  </a:extLst>
                </a:gridCol>
                <a:gridCol w="3323314">
                  <a:extLst>
                    <a:ext uri="{9D8B030D-6E8A-4147-A177-3AD203B41FA5}">
                      <a16:colId xmlns:a16="http://schemas.microsoft.com/office/drawing/2014/main" val="2425294756"/>
                    </a:ext>
                  </a:extLst>
                </a:gridCol>
                <a:gridCol w="3748449">
                  <a:extLst>
                    <a:ext uri="{9D8B030D-6E8A-4147-A177-3AD203B41FA5}">
                      <a16:colId xmlns:a16="http://schemas.microsoft.com/office/drawing/2014/main" val="368438593"/>
                    </a:ext>
                  </a:extLst>
                </a:gridCol>
              </a:tblGrid>
              <a:tr h="51480">
                <a:tc>
                  <a:txBody>
                    <a:bodyPr/>
                    <a:lstStyle/>
                    <a:p>
                      <a:pPr algn="l" hangingPunct="0">
                        <a:lnSpc>
                          <a:spcPct val="115000"/>
                        </a:lnSpc>
                        <a:spcAft>
                          <a:spcPts val="0"/>
                        </a:spcAft>
                      </a:pPr>
                      <a:r>
                        <a:rPr lang="de-DE" sz="1200" kern="1400">
                          <a:effectLst/>
                        </a:rPr>
                        <a:t>Interviewfrage</a:t>
                      </a:r>
                      <a:endParaRPr lang="de-DE" sz="1200" kern="1400">
                        <a:effectLst/>
                        <a:latin typeface="Times New Roman" panose="02020603050405020304" pitchFamily="18" charset="0"/>
                        <a:ea typeface="Times New Roman" panose="02020603050405020304" pitchFamily="18" charset="0"/>
                      </a:endParaRPr>
                    </a:p>
                  </a:txBody>
                  <a:tcPr marL="12617" marR="12617" marT="0" marB="0"/>
                </a:tc>
                <a:tc>
                  <a:txBody>
                    <a:bodyPr/>
                    <a:lstStyle/>
                    <a:p>
                      <a:pPr algn="l" hangingPunct="0">
                        <a:lnSpc>
                          <a:spcPct val="115000"/>
                        </a:lnSpc>
                        <a:spcAft>
                          <a:spcPts val="0"/>
                        </a:spcAft>
                      </a:pPr>
                      <a:r>
                        <a:rPr lang="de-DE" sz="1200" kern="1400">
                          <a:effectLst/>
                        </a:rPr>
                        <a:t>Gesundes Bewegungsverhalten</a:t>
                      </a:r>
                      <a:endParaRPr lang="de-DE" sz="1200" kern="1400">
                        <a:effectLst/>
                        <a:latin typeface="Times New Roman" panose="02020603050405020304" pitchFamily="18" charset="0"/>
                        <a:ea typeface="Times New Roman" panose="02020603050405020304" pitchFamily="18" charset="0"/>
                      </a:endParaRPr>
                    </a:p>
                  </a:txBody>
                  <a:tcPr marL="12617" marR="12617" marT="0" marB="0"/>
                </a:tc>
                <a:tc>
                  <a:txBody>
                    <a:bodyPr/>
                    <a:lstStyle/>
                    <a:p>
                      <a:pPr algn="l" hangingPunct="0">
                        <a:lnSpc>
                          <a:spcPct val="115000"/>
                        </a:lnSpc>
                        <a:spcAft>
                          <a:spcPts val="0"/>
                        </a:spcAft>
                      </a:pPr>
                      <a:r>
                        <a:rPr lang="de-DE" sz="1200" kern="1400">
                          <a:effectLst/>
                        </a:rPr>
                        <a:t>Zwanghaftes Bewegungsverhalten</a:t>
                      </a:r>
                      <a:endParaRPr lang="de-DE" sz="1200" kern="1400">
                        <a:effectLst/>
                        <a:latin typeface="Times New Roman" panose="02020603050405020304" pitchFamily="18" charset="0"/>
                        <a:ea typeface="Times New Roman" panose="02020603050405020304" pitchFamily="18" charset="0"/>
                      </a:endParaRPr>
                    </a:p>
                  </a:txBody>
                  <a:tcPr marL="12617" marR="12617" marT="0" marB="0"/>
                </a:tc>
                <a:extLst>
                  <a:ext uri="{0D108BD9-81ED-4DB2-BD59-A6C34878D82A}">
                    <a16:rowId xmlns:a16="http://schemas.microsoft.com/office/drawing/2014/main" val="2264743197"/>
                  </a:ext>
                </a:extLst>
              </a:tr>
              <a:tr h="2059197">
                <a:tc>
                  <a:txBody>
                    <a:bodyPr/>
                    <a:lstStyle/>
                    <a:p>
                      <a:pPr algn="l" hangingPunct="0">
                        <a:lnSpc>
                          <a:spcPct val="115000"/>
                        </a:lnSpc>
                        <a:spcAft>
                          <a:spcPts val="0"/>
                        </a:spcAft>
                      </a:pPr>
                      <a:r>
                        <a:rPr lang="de-DE" sz="1200" kern="1400" dirty="0">
                          <a:effectLst/>
                        </a:rPr>
                        <a:t>Welche Sportarten übst du regelmäßig aus? </a:t>
                      </a:r>
                    </a:p>
                    <a:p>
                      <a:pPr algn="l" hangingPunct="1">
                        <a:lnSpc>
                          <a:spcPct val="115000"/>
                        </a:lnSpc>
                        <a:spcAft>
                          <a:spcPts val="0"/>
                        </a:spcAft>
                      </a:pPr>
                      <a:r>
                        <a:rPr lang="de-DE" sz="1200" kern="1400" dirty="0">
                          <a:effectLst/>
                        </a:rPr>
                        <a:t> </a:t>
                      </a:r>
                    </a:p>
                    <a:p>
                      <a:pPr algn="l" hangingPunct="1">
                        <a:lnSpc>
                          <a:spcPct val="115000"/>
                        </a:lnSpc>
                        <a:spcAft>
                          <a:spcPts val="0"/>
                        </a:spcAft>
                      </a:pPr>
                      <a:r>
                        <a:rPr lang="de-DE" sz="1200" kern="1400" dirty="0">
                          <a:effectLst/>
                        </a:rPr>
                        <a:t> </a:t>
                      </a:r>
                    </a:p>
                    <a:p>
                      <a:pPr algn="l" hangingPunct="1">
                        <a:lnSpc>
                          <a:spcPct val="115000"/>
                        </a:lnSpc>
                        <a:spcAft>
                          <a:spcPts val="0"/>
                        </a:spcAft>
                      </a:pPr>
                      <a:r>
                        <a:rPr lang="de-DE" sz="1200" kern="1400" dirty="0">
                          <a:effectLst/>
                        </a:rPr>
                        <a:t> </a:t>
                      </a:r>
                    </a:p>
                    <a:p>
                      <a:pPr algn="l" hangingPunct="1">
                        <a:lnSpc>
                          <a:spcPct val="115000"/>
                        </a:lnSpc>
                        <a:spcAft>
                          <a:spcPts val="0"/>
                        </a:spcAft>
                      </a:pPr>
                      <a:r>
                        <a:rPr lang="de-DE" sz="1200" kern="1400" dirty="0">
                          <a:effectLst/>
                        </a:rPr>
                        <a:t> </a:t>
                      </a:r>
                    </a:p>
                    <a:p>
                      <a:pPr algn="l" hangingPunct="1">
                        <a:lnSpc>
                          <a:spcPct val="115000"/>
                        </a:lnSpc>
                        <a:spcAft>
                          <a:spcPts val="0"/>
                        </a:spcAft>
                      </a:pPr>
                      <a:r>
                        <a:rPr lang="de-DE" sz="1200" kern="1400" dirty="0">
                          <a:effectLst/>
                        </a:rPr>
                        <a:t> </a:t>
                      </a:r>
                    </a:p>
                    <a:p>
                      <a:pPr algn="l" hangingPunct="1">
                        <a:lnSpc>
                          <a:spcPct val="115000"/>
                        </a:lnSpc>
                        <a:spcAft>
                          <a:spcPts val="0"/>
                        </a:spcAft>
                      </a:pPr>
                      <a:r>
                        <a:rPr lang="de-DE" sz="1200" kern="1400" dirty="0">
                          <a:effectLst/>
                        </a:rPr>
                        <a:t> </a:t>
                      </a:r>
                      <a:endParaRPr lang="de-DE" sz="1200" kern="1400" dirty="0" smtClean="0">
                        <a:effectLst/>
                      </a:endParaRPr>
                    </a:p>
                    <a:p>
                      <a:pPr algn="l" hangingPunct="1">
                        <a:lnSpc>
                          <a:spcPct val="115000"/>
                        </a:lnSpc>
                        <a:spcAft>
                          <a:spcPts val="0"/>
                        </a:spcAft>
                      </a:pPr>
                      <a:r>
                        <a:rPr lang="de-DE" sz="1200" kern="1400" dirty="0" smtClean="0">
                          <a:effectLst/>
                        </a:rPr>
                        <a:t>Alleine oder im Team?</a:t>
                      </a:r>
                    </a:p>
                    <a:p>
                      <a:pPr algn="l" hangingPunct="1">
                        <a:lnSpc>
                          <a:spcPct val="115000"/>
                        </a:lnSpc>
                        <a:spcAft>
                          <a:spcPts val="0"/>
                        </a:spcAft>
                      </a:pPr>
                      <a:r>
                        <a:rPr lang="de-DE" sz="1200" kern="1400" dirty="0">
                          <a:effectLst/>
                        </a:rPr>
                        <a:t> </a:t>
                      </a:r>
                    </a:p>
                    <a:p>
                      <a:pPr algn="l" hangingPunct="0">
                        <a:lnSpc>
                          <a:spcPct val="115000"/>
                        </a:lnSpc>
                        <a:spcAft>
                          <a:spcPts val="0"/>
                        </a:spcAft>
                      </a:pPr>
                      <a:r>
                        <a:rPr lang="de-DE" sz="1200" kern="1400" dirty="0">
                          <a:effectLst/>
                        </a:rPr>
                        <a:t> </a:t>
                      </a:r>
                      <a:endParaRPr lang="de-DE" sz="1200" kern="1400" dirty="0">
                        <a:effectLst/>
                        <a:latin typeface="Times New Roman" panose="02020603050405020304" pitchFamily="18" charset="0"/>
                        <a:ea typeface="Times New Roman" panose="02020603050405020304" pitchFamily="18" charset="0"/>
                      </a:endParaRPr>
                    </a:p>
                  </a:txBody>
                  <a:tcPr marL="12617" marR="12617" marT="0" marB="0"/>
                </a:tc>
                <a:tc>
                  <a:txBody>
                    <a:bodyPr/>
                    <a:lstStyle/>
                    <a:p>
                      <a:pPr marL="342900" lvl="0" indent="-342900" algn="l" hangingPunct="0">
                        <a:lnSpc>
                          <a:spcPct val="115000"/>
                        </a:lnSpc>
                        <a:spcAft>
                          <a:spcPts val="0"/>
                        </a:spcAft>
                        <a:buFont typeface="Symbol" panose="05050102010706020507" pitchFamily="18" charset="2"/>
                        <a:buChar char=""/>
                      </a:pPr>
                      <a:r>
                        <a:rPr lang="de-DE" sz="1200" kern="1400" dirty="0">
                          <a:effectLst/>
                        </a:rPr>
                        <a:t>häufig Team-/ Partnersportarten</a:t>
                      </a:r>
                    </a:p>
                    <a:p>
                      <a:pPr marL="342900" lvl="0" indent="-342900" algn="l" hangingPunct="0">
                        <a:lnSpc>
                          <a:spcPct val="115000"/>
                        </a:lnSpc>
                        <a:spcAft>
                          <a:spcPts val="0"/>
                        </a:spcAft>
                        <a:buFont typeface="Symbol" panose="05050102010706020507" pitchFamily="18" charset="2"/>
                        <a:buChar char=""/>
                      </a:pPr>
                      <a:r>
                        <a:rPr lang="de-DE" sz="1200" kern="1400" dirty="0">
                          <a:effectLst/>
                        </a:rPr>
                        <a:t>Vielfältige, auch ungewöhnliche, Sportarten inkl. Kraft- und Ausdauersportarten</a:t>
                      </a:r>
                    </a:p>
                    <a:p>
                      <a:pPr marL="342900" lvl="0" indent="-342900" algn="l" hangingPunct="0">
                        <a:lnSpc>
                          <a:spcPct val="115000"/>
                        </a:lnSpc>
                        <a:spcAft>
                          <a:spcPts val="0"/>
                        </a:spcAft>
                        <a:buFont typeface="Symbol" panose="05050102010706020507" pitchFamily="18" charset="2"/>
                        <a:buChar char=""/>
                      </a:pPr>
                      <a:r>
                        <a:rPr lang="de-DE" sz="1200" kern="1400" dirty="0">
                          <a:effectLst/>
                        </a:rPr>
                        <a:t>Entspannungssportarten</a:t>
                      </a:r>
                    </a:p>
                    <a:p>
                      <a:pPr marL="342900" lvl="0" indent="-342900" algn="l" hangingPunct="0">
                        <a:lnSpc>
                          <a:spcPct val="115000"/>
                        </a:lnSpc>
                        <a:spcAft>
                          <a:spcPts val="0"/>
                        </a:spcAft>
                        <a:buFont typeface="Symbol" panose="05050102010706020507" pitchFamily="18" charset="2"/>
                        <a:buChar char=""/>
                      </a:pPr>
                      <a:r>
                        <a:rPr lang="de-DE" sz="1200" kern="1400" dirty="0">
                          <a:effectLst/>
                        </a:rPr>
                        <a:t>Spazierengehen wird nicht als Sport betrachtet</a:t>
                      </a:r>
                    </a:p>
                    <a:p>
                      <a:pPr algn="l" hangingPunct="0">
                        <a:lnSpc>
                          <a:spcPct val="115000"/>
                        </a:lnSpc>
                        <a:spcAft>
                          <a:spcPts val="0"/>
                        </a:spcAft>
                      </a:pPr>
                      <a:r>
                        <a:rPr lang="de-DE" sz="1200" kern="1400" dirty="0">
                          <a:effectLst/>
                        </a:rPr>
                        <a:t> </a:t>
                      </a:r>
                    </a:p>
                    <a:p>
                      <a:pPr marL="228600" algn="l" hangingPunct="0">
                        <a:lnSpc>
                          <a:spcPct val="115000"/>
                        </a:lnSpc>
                        <a:spcAft>
                          <a:spcPts val="0"/>
                        </a:spcAft>
                      </a:pPr>
                      <a:r>
                        <a:rPr lang="de-DE" sz="1200" kern="1400" dirty="0">
                          <a:effectLst/>
                        </a:rPr>
                        <a:t> </a:t>
                      </a:r>
                    </a:p>
                    <a:p>
                      <a:pPr algn="l" hangingPunct="0">
                        <a:lnSpc>
                          <a:spcPct val="115000"/>
                        </a:lnSpc>
                        <a:spcAft>
                          <a:spcPts val="0"/>
                        </a:spcAft>
                      </a:pPr>
                      <a:r>
                        <a:rPr lang="de-DE" sz="1200" kern="1400" dirty="0">
                          <a:effectLst/>
                        </a:rPr>
                        <a:t> </a:t>
                      </a:r>
                    </a:p>
                    <a:p>
                      <a:pPr algn="l" hangingPunct="0">
                        <a:lnSpc>
                          <a:spcPct val="115000"/>
                        </a:lnSpc>
                        <a:spcAft>
                          <a:spcPts val="0"/>
                        </a:spcAft>
                      </a:pPr>
                      <a:r>
                        <a:rPr lang="de-DE" sz="1200" kern="1400" dirty="0">
                          <a:effectLst/>
                        </a:rPr>
                        <a:t>Ausführung: </a:t>
                      </a:r>
                    </a:p>
                    <a:p>
                      <a:pPr marL="342900" lvl="0" indent="-342900" algn="l" hangingPunct="0">
                        <a:lnSpc>
                          <a:spcPct val="115000"/>
                        </a:lnSpc>
                        <a:spcAft>
                          <a:spcPts val="0"/>
                        </a:spcAft>
                        <a:buFont typeface="Symbol" panose="05050102010706020507" pitchFamily="18" charset="2"/>
                        <a:buChar char=""/>
                      </a:pPr>
                      <a:r>
                        <a:rPr lang="de-DE" sz="1200" kern="1400" dirty="0">
                          <a:effectLst/>
                        </a:rPr>
                        <a:t>Häufig in Teams oder mit einem Partner</a:t>
                      </a:r>
                    </a:p>
                    <a:p>
                      <a:pPr marL="342900" lvl="0" indent="-342900" algn="l" hangingPunct="0">
                        <a:lnSpc>
                          <a:spcPct val="115000"/>
                        </a:lnSpc>
                        <a:spcAft>
                          <a:spcPts val="0"/>
                        </a:spcAft>
                        <a:buFont typeface="Symbol" panose="05050102010706020507" pitchFamily="18" charset="2"/>
                        <a:buChar char=""/>
                      </a:pPr>
                      <a:r>
                        <a:rPr lang="de-DE" sz="1200" kern="1400" dirty="0">
                          <a:effectLst/>
                        </a:rPr>
                        <a:t>Genussvolle Ausübung inkl. Wahrnehmung der (sozialen) Umgebung</a:t>
                      </a:r>
                    </a:p>
                    <a:p>
                      <a:pPr marL="342900" lvl="0" indent="-342900" algn="l" hangingPunct="0">
                        <a:lnSpc>
                          <a:spcPct val="115000"/>
                        </a:lnSpc>
                        <a:spcAft>
                          <a:spcPts val="0"/>
                        </a:spcAft>
                        <a:buFont typeface="Symbol" panose="05050102010706020507" pitchFamily="18" charset="2"/>
                        <a:buChar char=""/>
                      </a:pPr>
                      <a:r>
                        <a:rPr lang="de-DE" sz="1200" kern="1400" dirty="0">
                          <a:effectLst/>
                        </a:rPr>
                        <a:t>Regelmäßige Pausen bzw. kurze Unterhaltungen</a:t>
                      </a:r>
                    </a:p>
                    <a:p>
                      <a:pPr marL="342900" lvl="0" indent="-342900" algn="l" hangingPunct="0">
                        <a:lnSpc>
                          <a:spcPct val="115000"/>
                        </a:lnSpc>
                        <a:spcAft>
                          <a:spcPts val="0"/>
                        </a:spcAft>
                        <a:buFont typeface="Symbol" panose="05050102010706020507" pitchFamily="18" charset="2"/>
                        <a:buChar char=""/>
                      </a:pPr>
                      <a:r>
                        <a:rPr lang="de-DE" sz="1200" kern="1400" dirty="0">
                          <a:effectLst/>
                        </a:rPr>
                        <a:t>Abwechslung zwischen verschiedenen Sportarten</a:t>
                      </a:r>
                    </a:p>
                    <a:p>
                      <a:pPr marL="342900" lvl="0" indent="-342900" algn="l" hangingPunct="0">
                        <a:lnSpc>
                          <a:spcPct val="115000"/>
                        </a:lnSpc>
                        <a:spcAft>
                          <a:spcPts val="0"/>
                        </a:spcAft>
                        <a:buFont typeface="Symbol" panose="05050102010706020507" pitchFamily="18" charset="2"/>
                        <a:buChar char=""/>
                      </a:pPr>
                      <a:r>
                        <a:rPr lang="de-DE" sz="1200" kern="1400" dirty="0">
                          <a:effectLst/>
                        </a:rPr>
                        <a:t>Zeitlich begrenzt zu  Kurs- &amp; Trainingszeiten</a:t>
                      </a:r>
                    </a:p>
                    <a:p>
                      <a:pPr marL="342900" lvl="0" indent="-342900" algn="l" hangingPunct="0">
                        <a:lnSpc>
                          <a:spcPct val="115000"/>
                        </a:lnSpc>
                        <a:spcAft>
                          <a:spcPts val="0"/>
                        </a:spcAft>
                        <a:buFont typeface="Symbol" panose="05050102010706020507" pitchFamily="18" charset="2"/>
                        <a:buChar char=""/>
                      </a:pPr>
                      <a:r>
                        <a:rPr lang="de-DE" sz="1200" kern="1400" dirty="0">
                          <a:effectLst/>
                        </a:rPr>
                        <a:t>Flexible Dauer, Häufigkeit, Tempo, Abfolge d.h. entsprechend zeitlicher Möglichkeiten, „Lust  und Laune“,  körperlicher Verfassung, Wetter…</a:t>
                      </a:r>
                    </a:p>
                    <a:p>
                      <a:pPr marL="228600" algn="l" hangingPunct="0">
                        <a:lnSpc>
                          <a:spcPct val="115000"/>
                        </a:lnSpc>
                        <a:spcAft>
                          <a:spcPts val="0"/>
                        </a:spcAft>
                      </a:pPr>
                      <a:r>
                        <a:rPr lang="de-DE" sz="1200" kern="1400" dirty="0">
                          <a:effectLst/>
                          <a:sym typeface="Wingdings" panose="05000000000000000000" pitchFamily="2" charset="2"/>
                        </a:rPr>
                        <a:t></a:t>
                      </a:r>
                      <a:r>
                        <a:rPr lang="de-DE" sz="1200" kern="1400" dirty="0">
                          <a:effectLst/>
                        </a:rPr>
                        <a:t> freiwillige, d.h. keine ritualisierte und zwanghafte Ausübung</a:t>
                      </a:r>
                    </a:p>
                    <a:p>
                      <a:pPr marL="342900" lvl="0" indent="-342900" algn="l" hangingPunct="0">
                        <a:lnSpc>
                          <a:spcPct val="115000"/>
                        </a:lnSpc>
                        <a:spcAft>
                          <a:spcPts val="0"/>
                        </a:spcAft>
                        <a:buFont typeface="Symbol" panose="05050102010706020507" pitchFamily="18" charset="2"/>
                        <a:buChar char=""/>
                      </a:pPr>
                      <a:r>
                        <a:rPr lang="de-DE" sz="1200" kern="1400" dirty="0">
                          <a:effectLst/>
                        </a:rPr>
                        <a:t>Ausübung zeitlich unabhängig von Mahlzeiten und Kalorienverbrauch</a:t>
                      </a:r>
                    </a:p>
                    <a:p>
                      <a:pPr algn="l" hangingPunct="0">
                        <a:lnSpc>
                          <a:spcPct val="115000"/>
                        </a:lnSpc>
                        <a:spcAft>
                          <a:spcPts val="0"/>
                        </a:spcAft>
                      </a:pPr>
                      <a:r>
                        <a:rPr lang="de-DE" sz="1200" kern="1400" dirty="0">
                          <a:effectLst/>
                        </a:rPr>
                        <a:t> </a:t>
                      </a:r>
                      <a:endParaRPr lang="de-DE" sz="1200" kern="1400" dirty="0">
                        <a:effectLst/>
                        <a:latin typeface="Times New Roman" panose="02020603050405020304" pitchFamily="18" charset="0"/>
                        <a:ea typeface="Times New Roman" panose="02020603050405020304" pitchFamily="18" charset="0"/>
                      </a:endParaRPr>
                    </a:p>
                  </a:txBody>
                  <a:tcPr marL="12617" marR="12617" marT="0" marB="0"/>
                </a:tc>
                <a:tc>
                  <a:txBody>
                    <a:bodyPr/>
                    <a:lstStyle/>
                    <a:p>
                      <a:pPr marL="342900" lvl="0" indent="-342900" algn="l" hangingPunct="0">
                        <a:lnSpc>
                          <a:spcPct val="115000"/>
                        </a:lnSpc>
                        <a:spcAft>
                          <a:spcPts val="0"/>
                        </a:spcAft>
                        <a:buFont typeface="Symbol" panose="05050102010706020507" pitchFamily="18" charset="2"/>
                        <a:buChar char=""/>
                      </a:pPr>
                      <a:r>
                        <a:rPr lang="de-DE" sz="1200" kern="1400" dirty="0">
                          <a:effectLst/>
                        </a:rPr>
                        <a:t>Hauptsächlich kalorienverbrennende Ausdauersportarten und Kraftübungen: walken, joggen, schwimmen, Radfahren,  </a:t>
                      </a:r>
                      <a:r>
                        <a:rPr lang="de-DE" sz="1200" kern="1400" dirty="0" err="1">
                          <a:effectLst/>
                        </a:rPr>
                        <a:t>Sit-ups</a:t>
                      </a:r>
                      <a:r>
                        <a:rPr lang="de-DE" sz="1200" kern="1400" dirty="0">
                          <a:effectLst/>
                        </a:rPr>
                        <a:t>, Seilspringen, Kniebeugen, Liegestütze…</a:t>
                      </a:r>
                    </a:p>
                    <a:p>
                      <a:pPr marL="342900" lvl="0" indent="-342900" algn="l" hangingPunct="0">
                        <a:lnSpc>
                          <a:spcPct val="115000"/>
                        </a:lnSpc>
                        <a:spcAft>
                          <a:spcPts val="0"/>
                        </a:spcAft>
                        <a:buFont typeface="Symbol" panose="05050102010706020507" pitchFamily="18" charset="2"/>
                        <a:buChar char=""/>
                      </a:pPr>
                      <a:r>
                        <a:rPr lang="de-DE" sz="1200" kern="1400" dirty="0">
                          <a:effectLst/>
                        </a:rPr>
                        <a:t>Zweckentfremdung von Alltagsaktivitäten, d.h. hochfrequente und intensive Hausarbeit, gezieltes Treppensteigen, ständiges Spazierengehen, häufiges Stehen</a:t>
                      </a:r>
                    </a:p>
                    <a:p>
                      <a:pPr algn="l" hangingPunct="0">
                        <a:lnSpc>
                          <a:spcPct val="115000"/>
                        </a:lnSpc>
                        <a:spcAft>
                          <a:spcPts val="0"/>
                        </a:spcAft>
                      </a:pPr>
                      <a:r>
                        <a:rPr lang="de-DE" sz="1200" kern="1400" dirty="0">
                          <a:effectLst/>
                        </a:rPr>
                        <a:t> </a:t>
                      </a:r>
                    </a:p>
                    <a:p>
                      <a:pPr algn="l" hangingPunct="0">
                        <a:lnSpc>
                          <a:spcPct val="115000"/>
                        </a:lnSpc>
                        <a:spcAft>
                          <a:spcPts val="0"/>
                        </a:spcAft>
                      </a:pPr>
                      <a:r>
                        <a:rPr lang="de-DE" sz="1200" kern="1400" dirty="0">
                          <a:effectLst/>
                        </a:rPr>
                        <a:t>Ausführung: </a:t>
                      </a:r>
                    </a:p>
                    <a:p>
                      <a:pPr marL="342900" lvl="0" indent="-342900" algn="l" hangingPunct="0">
                        <a:lnSpc>
                          <a:spcPct val="115000"/>
                        </a:lnSpc>
                        <a:spcAft>
                          <a:spcPts val="0"/>
                        </a:spcAft>
                        <a:buFont typeface="Symbol" panose="05050102010706020507" pitchFamily="18" charset="2"/>
                        <a:buChar char=""/>
                      </a:pPr>
                      <a:r>
                        <a:rPr lang="de-DE" sz="1200" kern="1400" dirty="0">
                          <a:effectLst/>
                        </a:rPr>
                        <a:t>Meist alleine</a:t>
                      </a:r>
                    </a:p>
                    <a:p>
                      <a:pPr marL="342900" lvl="0" indent="-342900" algn="l" hangingPunct="0">
                        <a:lnSpc>
                          <a:spcPct val="115000"/>
                        </a:lnSpc>
                        <a:spcAft>
                          <a:spcPts val="0"/>
                        </a:spcAft>
                        <a:buFont typeface="Symbol" panose="05050102010706020507" pitchFamily="18" charset="2"/>
                        <a:buChar char=""/>
                      </a:pPr>
                      <a:r>
                        <a:rPr lang="de-DE" sz="1200" kern="1400" dirty="0">
                          <a:effectLst/>
                        </a:rPr>
                        <a:t>Bewegung wird „extra“-intensiv gestaltet durch festes Auftreten und rasches Tempo beim Gehen, Gehen aus der Hüfte, zusätzlichen „Schwung“ beim Gehen durch starke Armbewegungen </a:t>
                      </a:r>
                    </a:p>
                    <a:p>
                      <a:pPr marL="342900" lvl="0" indent="-342900" algn="l" hangingPunct="0">
                        <a:lnSpc>
                          <a:spcPct val="115000"/>
                        </a:lnSpc>
                        <a:spcAft>
                          <a:spcPts val="0"/>
                        </a:spcAft>
                        <a:buFont typeface="Symbol" panose="05050102010706020507" pitchFamily="18" charset="2"/>
                        <a:buChar char=""/>
                      </a:pPr>
                      <a:r>
                        <a:rPr lang="de-DE" sz="1200" kern="1400" dirty="0">
                          <a:effectLst/>
                        </a:rPr>
                        <a:t>Heimliche Ausübung</a:t>
                      </a:r>
                    </a:p>
                    <a:p>
                      <a:pPr marL="342900" lvl="0" indent="-342900" algn="l" hangingPunct="0">
                        <a:lnSpc>
                          <a:spcPct val="115000"/>
                        </a:lnSpc>
                        <a:spcAft>
                          <a:spcPts val="0"/>
                        </a:spcAft>
                        <a:buFont typeface="Symbol" panose="05050102010706020507" pitchFamily="18" charset="2"/>
                        <a:buChar char=""/>
                      </a:pPr>
                      <a:r>
                        <a:rPr lang="de-DE" sz="1200" kern="1400" dirty="0">
                          <a:effectLst/>
                        </a:rPr>
                        <a:t>Auf Bewegung fokussierte Ausübung, „roboterartig“</a:t>
                      </a:r>
                    </a:p>
                    <a:p>
                      <a:pPr marL="342900" lvl="0" indent="-342900" algn="l" hangingPunct="0">
                        <a:lnSpc>
                          <a:spcPct val="115000"/>
                        </a:lnSpc>
                        <a:spcAft>
                          <a:spcPts val="0"/>
                        </a:spcAft>
                        <a:buFont typeface="Symbol" panose="05050102010706020507" pitchFamily="18" charset="2"/>
                        <a:buChar char=""/>
                      </a:pPr>
                      <a:r>
                        <a:rPr lang="de-DE" sz="1200" kern="1400" dirty="0">
                          <a:effectLst/>
                        </a:rPr>
                        <a:t>Konstantes, rasches Tempo </a:t>
                      </a:r>
                    </a:p>
                    <a:p>
                      <a:pPr marL="342900" lvl="0" indent="-342900" algn="l" hangingPunct="0">
                        <a:lnSpc>
                          <a:spcPct val="115000"/>
                        </a:lnSpc>
                        <a:spcAft>
                          <a:spcPts val="0"/>
                        </a:spcAft>
                        <a:buFont typeface="Symbol" panose="05050102010706020507" pitchFamily="18" charset="2"/>
                        <a:buChar char=""/>
                      </a:pPr>
                      <a:r>
                        <a:rPr lang="de-DE" sz="1200" kern="1400" dirty="0">
                          <a:effectLst/>
                        </a:rPr>
                        <a:t>Angespannte, hektische Ausübung </a:t>
                      </a:r>
                    </a:p>
                    <a:p>
                      <a:pPr marL="342900" lvl="0" indent="-342900" algn="l" hangingPunct="0">
                        <a:lnSpc>
                          <a:spcPct val="115000"/>
                        </a:lnSpc>
                        <a:spcAft>
                          <a:spcPts val="0"/>
                        </a:spcAft>
                        <a:buFont typeface="Symbol" panose="05050102010706020507" pitchFamily="18" charset="2"/>
                        <a:buChar char=""/>
                      </a:pPr>
                      <a:r>
                        <a:rPr lang="de-DE" sz="1200" kern="1400" dirty="0">
                          <a:effectLst/>
                        </a:rPr>
                        <a:t>Keine Pausen</a:t>
                      </a:r>
                    </a:p>
                    <a:p>
                      <a:pPr marL="342900" lvl="0" indent="-342900" algn="l" hangingPunct="0">
                        <a:lnSpc>
                          <a:spcPct val="115000"/>
                        </a:lnSpc>
                        <a:spcAft>
                          <a:spcPts val="0"/>
                        </a:spcAft>
                        <a:buFont typeface="Symbol" panose="05050102010706020507" pitchFamily="18" charset="2"/>
                        <a:buChar char=""/>
                      </a:pPr>
                      <a:r>
                        <a:rPr lang="de-DE" sz="1200" kern="1400" dirty="0">
                          <a:effectLst/>
                        </a:rPr>
                        <a:t>Monotones Abfolge der immer gleichen Strecken/ Übungen </a:t>
                      </a:r>
                    </a:p>
                    <a:p>
                      <a:pPr marL="342900" lvl="0" indent="-342900" algn="l" hangingPunct="0">
                        <a:lnSpc>
                          <a:spcPct val="115000"/>
                        </a:lnSpc>
                        <a:spcAft>
                          <a:spcPts val="0"/>
                        </a:spcAft>
                        <a:buFont typeface="Symbol" panose="05050102010706020507" pitchFamily="18" charset="2"/>
                        <a:buChar char=""/>
                      </a:pPr>
                      <a:r>
                        <a:rPr lang="de-DE" sz="1200" kern="1400" dirty="0">
                          <a:effectLst/>
                        </a:rPr>
                        <a:t>Keine klaren Grenzen zwischen Bewegungs- und bewegungsfreier Zeit</a:t>
                      </a:r>
                    </a:p>
                    <a:p>
                      <a:pPr marL="342900" lvl="0" indent="-342900" algn="l" hangingPunct="0">
                        <a:lnSpc>
                          <a:spcPct val="115000"/>
                        </a:lnSpc>
                        <a:spcAft>
                          <a:spcPts val="0"/>
                        </a:spcAft>
                        <a:buFont typeface="Symbol" panose="05050102010706020507" pitchFamily="18" charset="2"/>
                        <a:buChar char=""/>
                      </a:pPr>
                      <a:r>
                        <a:rPr lang="de-DE" sz="1200" kern="1400" dirty="0">
                          <a:effectLst/>
                        </a:rPr>
                        <a:t>Festes Pensum, das absolviert werden „muss“ bzw. „so viel Bewegung wie möglich“ unabhängig von körperlicher Verfassung, Wetter, </a:t>
                      </a:r>
                      <a:r>
                        <a:rPr lang="de-DE" sz="1200" kern="1400" dirty="0" smtClean="0">
                          <a:effectLst/>
                        </a:rPr>
                        <a:t>Zeit</a:t>
                      </a:r>
                    </a:p>
                  </a:txBody>
                  <a:tcPr marL="12617" marR="12617" marT="0" marB="0"/>
                </a:tc>
                <a:extLst>
                  <a:ext uri="{0D108BD9-81ED-4DB2-BD59-A6C34878D82A}">
                    <a16:rowId xmlns:a16="http://schemas.microsoft.com/office/drawing/2014/main" val="12040399"/>
                  </a:ext>
                </a:extLst>
              </a:tr>
            </a:tbl>
          </a:graphicData>
        </a:graphic>
      </p:graphicFrame>
    </p:spTree>
    <p:extLst>
      <p:ext uri="{BB962C8B-B14F-4D97-AF65-F5344CB8AC3E}">
        <p14:creationId xmlns:p14="http://schemas.microsoft.com/office/powerpoint/2010/main" val="372874745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e 4"/>
          <p:cNvGraphicFramePr>
            <a:graphicFrameLocks noGrp="1"/>
          </p:cNvGraphicFramePr>
          <p:nvPr>
            <p:extLst>
              <p:ext uri="{D42A27DB-BD31-4B8C-83A1-F6EECF244321}">
                <p14:modId xmlns:p14="http://schemas.microsoft.com/office/powerpoint/2010/main" val="4145202853"/>
              </p:ext>
            </p:extLst>
          </p:nvPr>
        </p:nvGraphicFramePr>
        <p:xfrm>
          <a:off x="323528" y="764704"/>
          <a:ext cx="8640960" cy="6099048"/>
        </p:xfrm>
        <a:graphic>
          <a:graphicData uri="http://schemas.openxmlformats.org/drawingml/2006/table">
            <a:tbl>
              <a:tblPr firstRow="1" firstCol="1" bandRow="1" bandCol="1">
                <a:tableStyleId>{5C22544A-7EE6-4342-B048-85BDC9FD1C3A}</a:tableStyleId>
              </a:tblPr>
              <a:tblGrid>
                <a:gridCol w="1569197">
                  <a:extLst>
                    <a:ext uri="{9D8B030D-6E8A-4147-A177-3AD203B41FA5}">
                      <a16:colId xmlns:a16="http://schemas.microsoft.com/office/drawing/2014/main" val="3254087884"/>
                    </a:ext>
                  </a:extLst>
                </a:gridCol>
                <a:gridCol w="3323314">
                  <a:extLst>
                    <a:ext uri="{9D8B030D-6E8A-4147-A177-3AD203B41FA5}">
                      <a16:colId xmlns:a16="http://schemas.microsoft.com/office/drawing/2014/main" val="2425294756"/>
                    </a:ext>
                  </a:extLst>
                </a:gridCol>
                <a:gridCol w="3748449">
                  <a:extLst>
                    <a:ext uri="{9D8B030D-6E8A-4147-A177-3AD203B41FA5}">
                      <a16:colId xmlns:a16="http://schemas.microsoft.com/office/drawing/2014/main" val="368438593"/>
                    </a:ext>
                  </a:extLst>
                </a:gridCol>
              </a:tblGrid>
              <a:tr h="51480">
                <a:tc>
                  <a:txBody>
                    <a:bodyPr/>
                    <a:lstStyle/>
                    <a:p>
                      <a:pPr algn="l" hangingPunct="0">
                        <a:lnSpc>
                          <a:spcPct val="115000"/>
                        </a:lnSpc>
                        <a:spcAft>
                          <a:spcPts val="0"/>
                        </a:spcAft>
                      </a:pPr>
                      <a:r>
                        <a:rPr lang="de-DE" sz="1200" kern="1400">
                          <a:effectLst/>
                        </a:rPr>
                        <a:t>Interviewfrage</a:t>
                      </a:r>
                      <a:endParaRPr lang="de-DE" sz="1200" kern="1400">
                        <a:effectLst/>
                        <a:latin typeface="Times New Roman" panose="02020603050405020304" pitchFamily="18" charset="0"/>
                        <a:ea typeface="Times New Roman" panose="02020603050405020304" pitchFamily="18" charset="0"/>
                      </a:endParaRPr>
                    </a:p>
                  </a:txBody>
                  <a:tcPr marL="12617" marR="12617" marT="0" marB="0"/>
                </a:tc>
                <a:tc>
                  <a:txBody>
                    <a:bodyPr/>
                    <a:lstStyle/>
                    <a:p>
                      <a:pPr algn="l" hangingPunct="0">
                        <a:lnSpc>
                          <a:spcPct val="115000"/>
                        </a:lnSpc>
                        <a:spcAft>
                          <a:spcPts val="0"/>
                        </a:spcAft>
                      </a:pPr>
                      <a:r>
                        <a:rPr lang="de-DE" sz="1200" kern="1400">
                          <a:effectLst/>
                        </a:rPr>
                        <a:t>Gesundes Bewegungsverhalten</a:t>
                      </a:r>
                      <a:endParaRPr lang="de-DE" sz="1200" kern="1400">
                        <a:effectLst/>
                        <a:latin typeface="Times New Roman" panose="02020603050405020304" pitchFamily="18" charset="0"/>
                        <a:ea typeface="Times New Roman" panose="02020603050405020304" pitchFamily="18" charset="0"/>
                      </a:endParaRPr>
                    </a:p>
                  </a:txBody>
                  <a:tcPr marL="12617" marR="12617" marT="0" marB="0"/>
                </a:tc>
                <a:tc>
                  <a:txBody>
                    <a:bodyPr/>
                    <a:lstStyle/>
                    <a:p>
                      <a:pPr algn="l" hangingPunct="0">
                        <a:lnSpc>
                          <a:spcPct val="115000"/>
                        </a:lnSpc>
                        <a:spcAft>
                          <a:spcPts val="0"/>
                        </a:spcAft>
                      </a:pPr>
                      <a:r>
                        <a:rPr lang="de-DE" sz="1200" kern="1400">
                          <a:effectLst/>
                        </a:rPr>
                        <a:t>Zwanghaftes Bewegungsverhalten</a:t>
                      </a:r>
                      <a:endParaRPr lang="de-DE" sz="1200" kern="1400">
                        <a:effectLst/>
                        <a:latin typeface="Times New Roman" panose="02020603050405020304" pitchFamily="18" charset="0"/>
                        <a:ea typeface="Times New Roman" panose="02020603050405020304" pitchFamily="18" charset="0"/>
                      </a:endParaRPr>
                    </a:p>
                  </a:txBody>
                  <a:tcPr marL="12617" marR="12617" marT="0" marB="0"/>
                </a:tc>
                <a:extLst>
                  <a:ext uri="{0D108BD9-81ED-4DB2-BD59-A6C34878D82A}">
                    <a16:rowId xmlns:a16="http://schemas.microsoft.com/office/drawing/2014/main" val="2264743197"/>
                  </a:ext>
                </a:extLst>
              </a:tr>
              <a:tr h="1647358">
                <a:tc>
                  <a:txBody>
                    <a:bodyPr/>
                    <a:lstStyle/>
                    <a:p>
                      <a:pPr algn="l" hangingPunct="0">
                        <a:lnSpc>
                          <a:spcPct val="115000"/>
                        </a:lnSpc>
                        <a:spcAft>
                          <a:spcPts val="0"/>
                        </a:spcAft>
                      </a:pPr>
                      <a:r>
                        <a:rPr lang="de-DE" sz="1200" kern="1400" dirty="0">
                          <a:effectLst/>
                        </a:rPr>
                        <a:t>Warum bewegst du dich?</a:t>
                      </a:r>
                    </a:p>
                    <a:p>
                      <a:pPr algn="l" hangingPunct="0">
                        <a:lnSpc>
                          <a:spcPct val="115000"/>
                        </a:lnSpc>
                        <a:spcAft>
                          <a:spcPts val="0"/>
                        </a:spcAft>
                      </a:pPr>
                      <a:r>
                        <a:rPr lang="de-DE" sz="1200" kern="1400" dirty="0">
                          <a:effectLst/>
                        </a:rPr>
                        <a:t> </a:t>
                      </a:r>
                    </a:p>
                    <a:p>
                      <a:pPr algn="l" hangingPunct="0">
                        <a:lnSpc>
                          <a:spcPct val="115000"/>
                        </a:lnSpc>
                        <a:spcAft>
                          <a:spcPts val="0"/>
                        </a:spcAft>
                      </a:pPr>
                      <a:r>
                        <a:rPr lang="de-DE" sz="1200" kern="1400" dirty="0">
                          <a:effectLst/>
                        </a:rPr>
                        <a:t> </a:t>
                      </a:r>
                      <a:endParaRPr lang="de-DE" sz="1200" kern="1400" dirty="0">
                        <a:effectLst/>
                        <a:latin typeface="Times New Roman" panose="02020603050405020304" pitchFamily="18" charset="0"/>
                        <a:ea typeface="Times New Roman" panose="02020603050405020304" pitchFamily="18" charset="0"/>
                      </a:endParaRPr>
                    </a:p>
                  </a:txBody>
                  <a:tcPr marL="12617" marR="12617" marT="0" marB="0"/>
                </a:tc>
                <a:tc>
                  <a:txBody>
                    <a:bodyPr/>
                    <a:lstStyle/>
                    <a:p>
                      <a:pPr marL="342900" lvl="0" indent="-342900" algn="l" hangingPunct="0">
                        <a:lnSpc>
                          <a:spcPct val="115000"/>
                        </a:lnSpc>
                        <a:spcAft>
                          <a:spcPts val="0"/>
                        </a:spcAft>
                        <a:buFont typeface="Symbol" panose="05050102010706020507" pitchFamily="18" charset="2"/>
                        <a:buChar char=""/>
                      </a:pPr>
                      <a:r>
                        <a:rPr lang="de-DE" sz="1200" kern="1400" dirty="0">
                          <a:effectLst/>
                        </a:rPr>
                        <a:t>Körperliches &amp; Psychisches Wohlbefinden: Spaß, Zufriedenheit, Ausgeglichenheit, „ausgepowert sein“, steigende Selbstsicherheit</a:t>
                      </a:r>
                    </a:p>
                    <a:p>
                      <a:pPr marL="342900" lvl="0" indent="-342900" algn="l" hangingPunct="0">
                        <a:lnSpc>
                          <a:spcPct val="115000"/>
                        </a:lnSpc>
                        <a:spcAft>
                          <a:spcPts val="0"/>
                        </a:spcAft>
                        <a:buFont typeface="Symbol" panose="05050102010706020507" pitchFamily="18" charset="2"/>
                        <a:buChar char=""/>
                      </a:pPr>
                      <a:r>
                        <a:rPr lang="de-DE" sz="1200" kern="1400" dirty="0">
                          <a:effectLst/>
                        </a:rPr>
                        <a:t>„Adrenalinschub“, „Flow-Erleben“</a:t>
                      </a:r>
                    </a:p>
                    <a:p>
                      <a:pPr marL="342900" lvl="0" indent="-342900" algn="l" hangingPunct="0">
                        <a:lnSpc>
                          <a:spcPct val="115000"/>
                        </a:lnSpc>
                        <a:spcAft>
                          <a:spcPts val="0"/>
                        </a:spcAft>
                        <a:buFont typeface="Symbol" panose="05050102010706020507" pitchFamily="18" charset="2"/>
                        <a:buChar char=""/>
                      </a:pPr>
                      <a:r>
                        <a:rPr lang="de-DE" sz="1200" kern="1400" dirty="0">
                          <a:effectLst/>
                        </a:rPr>
                        <a:t>Aufbau/Verbesserung von Kraft und Ausdauer</a:t>
                      </a:r>
                    </a:p>
                    <a:p>
                      <a:pPr marL="342900" lvl="0" indent="-342900" algn="l" hangingPunct="0">
                        <a:lnSpc>
                          <a:spcPct val="115000"/>
                        </a:lnSpc>
                        <a:spcAft>
                          <a:spcPts val="0"/>
                        </a:spcAft>
                        <a:buFont typeface="Symbol" panose="05050102010706020507" pitchFamily="18" charset="2"/>
                        <a:buChar char=""/>
                      </a:pPr>
                      <a:r>
                        <a:rPr lang="de-DE" sz="1200" kern="1400" dirty="0">
                          <a:effectLst/>
                        </a:rPr>
                        <a:t>Sozialer Aspekt: Team/ Freunde treffen, neue Menschen kennenlernen</a:t>
                      </a:r>
                    </a:p>
                    <a:p>
                      <a:pPr marL="342900" lvl="0" indent="-342900" algn="l" hangingPunct="0">
                        <a:lnSpc>
                          <a:spcPct val="115000"/>
                        </a:lnSpc>
                        <a:spcAft>
                          <a:spcPts val="0"/>
                        </a:spcAft>
                        <a:buFont typeface="Symbol" panose="05050102010706020507" pitchFamily="18" charset="2"/>
                        <a:buChar char=""/>
                      </a:pPr>
                      <a:r>
                        <a:rPr lang="de-DE" sz="1200" kern="1400" dirty="0">
                          <a:effectLst/>
                        </a:rPr>
                        <a:t>Gewicht halten bzw. Gewichtsabnahme</a:t>
                      </a:r>
                    </a:p>
                    <a:p>
                      <a:pPr marL="342900" lvl="0" indent="-342900" algn="l" hangingPunct="0">
                        <a:lnSpc>
                          <a:spcPct val="115000"/>
                        </a:lnSpc>
                        <a:spcAft>
                          <a:spcPts val="0"/>
                        </a:spcAft>
                        <a:buFont typeface="Symbol" panose="05050102010706020507" pitchFamily="18" charset="2"/>
                        <a:buChar char=""/>
                      </a:pPr>
                      <a:r>
                        <a:rPr lang="de-DE" sz="1200" kern="1400" dirty="0" err="1">
                          <a:effectLst/>
                        </a:rPr>
                        <a:t>Bodyforming</a:t>
                      </a:r>
                      <a:r>
                        <a:rPr lang="de-DE" sz="1200" kern="1400" dirty="0">
                          <a:effectLst/>
                        </a:rPr>
                        <a:t>, d.h. für eine „gute Figur“</a:t>
                      </a:r>
                    </a:p>
                    <a:p>
                      <a:pPr marL="342900" lvl="0" indent="-342900" algn="l" hangingPunct="0">
                        <a:lnSpc>
                          <a:spcPct val="115000"/>
                        </a:lnSpc>
                        <a:spcAft>
                          <a:spcPts val="0"/>
                        </a:spcAft>
                        <a:buFont typeface="Symbol" panose="05050102010706020507" pitchFamily="18" charset="2"/>
                        <a:buChar char=""/>
                      </a:pPr>
                      <a:r>
                        <a:rPr lang="de-DE" sz="1200" kern="1400" dirty="0">
                          <a:effectLst/>
                        </a:rPr>
                        <a:t>Körperliche Fitness (Ausdauer, Kraft) für den Alltag aufbauen und beibehalten, „fit bleiben“</a:t>
                      </a:r>
                    </a:p>
                    <a:p>
                      <a:pPr marL="342900" lvl="0" indent="-342900" algn="l" hangingPunct="0">
                        <a:lnSpc>
                          <a:spcPct val="115000"/>
                        </a:lnSpc>
                        <a:spcAft>
                          <a:spcPts val="0"/>
                        </a:spcAft>
                        <a:buFont typeface="Symbol" panose="05050102010706020507" pitchFamily="18" charset="2"/>
                        <a:buChar char=""/>
                      </a:pPr>
                      <a:r>
                        <a:rPr lang="de-DE" sz="1200" kern="1400" dirty="0">
                          <a:effectLst/>
                        </a:rPr>
                        <a:t>Gesundheit/ Prävention</a:t>
                      </a:r>
                    </a:p>
                    <a:p>
                      <a:pPr marL="342900" lvl="0" indent="-342900" algn="l" hangingPunct="0">
                        <a:lnSpc>
                          <a:spcPct val="115000"/>
                        </a:lnSpc>
                        <a:spcAft>
                          <a:spcPts val="0"/>
                        </a:spcAft>
                        <a:buFont typeface="Symbol" panose="05050102010706020507" pitchFamily="18" charset="2"/>
                        <a:buChar char=""/>
                      </a:pPr>
                      <a:r>
                        <a:rPr lang="de-DE" sz="1200" kern="1400" dirty="0">
                          <a:effectLst/>
                        </a:rPr>
                        <a:t>Beruf z.B. als Fitnesstrainer </a:t>
                      </a:r>
                    </a:p>
                    <a:p>
                      <a:pPr marL="342900" lvl="0" indent="-342900" algn="l" hangingPunct="0">
                        <a:lnSpc>
                          <a:spcPct val="115000"/>
                        </a:lnSpc>
                        <a:spcAft>
                          <a:spcPts val="0"/>
                        </a:spcAft>
                        <a:buFont typeface="Symbol" panose="05050102010706020507" pitchFamily="18" charset="2"/>
                        <a:buChar char=""/>
                      </a:pPr>
                      <a:r>
                        <a:rPr lang="de-DE" sz="1200" kern="1400" dirty="0">
                          <a:effectLst/>
                        </a:rPr>
                        <a:t>Ausgleich zu Arbeit/ Schule, „Kopf durchpusten“, Stress abbauen, „abschalten“</a:t>
                      </a:r>
                    </a:p>
                    <a:p>
                      <a:pPr marL="342900" lvl="0" indent="-342900" algn="l" hangingPunct="0">
                        <a:lnSpc>
                          <a:spcPct val="115000"/>
                        </a:lnSpc>
                        <a:spcAft>
                          <a:spcPts val="0"/>
                        </a:spcAft>
                        <a:buFont typeface="Symbol" panose="05050102010706020507" pitchFamily="18" charset="2"/>
                        <a:buChar char=""/>
                      </a:pPr>
                      <a:r>
                        <a:rPr lang="de-DE" sz="1200" kern="1400" dirty="0">
                          <a:effectLst/>
                        </a:rPr>
                        <a:t>Ärger loswerden</a:t>
                      </a:r>
                    </a:p>
                    <a:p>
                      <a:pPr marL="342900" lvl="0" indent="-342900" algn="l" hangingPunct="0">
                        <a:lnSpc>
                          <a:spcPct val="115000"/>
                        </a:lnSpc>
                        <a:spcAft>
                          <a:spcPts val="0"/>
                        </a:spcAft>
                        <a:buFont typeface="Symbol" panose="05050102010706020507" pitchFamily="18" charset="2"/>
                        <a:buChar char=""/>
                      </a:pPr>
                      <a:r>
                        <a:rPr lang="de-DE" sz="1200" kern="1400" dirty="0">
                          <a:effectLst/>
                        </a:rPr>
                        <a:t>Bedürfnis nach Bewegung und/oder frischer Luft</a:t>
                      </a:r>
                    </a:p>
                    <a:p>
                      <a:pPr marL="342900" lvl="0" indent="-342900" algn="l" hangingPunct="0">
                        <a:lnSpc>
                          <a:spcPct val="115000"/>
                        </a:lnSpc>
                        <a:spcAft>
                          <a:spcPts val="0"/>
                        </a:spcAft>
                        <a:buFont typeface="Symbol" panose="05050102010706020507" pitchFamily="18" charset="2"/>
                        <a:buChar char=""/>
                      </a:pPr>
                      <a:r>
                        <a:rPr lang="de-DE" sz="1200" kern="1400" dirty="0">
                          <a:effectLst/>
                        </a:rPr>
                        <a:t>Verbesserung des Körpergefühls</a:t>
                      </a:r>
                    </a:p>
                    <a:p>
                      <a:pPr algn="l" hangingPunct="0">
                        <a:lnSpc>
                          <a:spcPct val="115000"/>
                        </a:lnSpc>
                        <a:spcAft>
                          <a:spcPts val="0"/>
                        </a:spcAft>
                      </a:pPr>
                      <a:r>
                        <a:rPr lang="de-DE" sz="1200" kern="1400" dirty="0">
                          <a:effectLst/>
                        </a:rPr>
                        <a:t> </a:t>
                      </a:r>
                      <a:endParaRPr lang="de-DE" sz="1200" kern="1400" dirty="0">
                        <a:effectLst/>
                        <a:latin typeface="Times New Roman" panose="02020603050405020304" pitchFamily="18" charset="0"/>
                        <a:ea typeface="Times New Roman" panose="02020603050405020304" pitchFamily="18" charset="0"/>
                      </a:endParaRPr>
                    </a:p>
                  </a:txBody>
                  <a:tcPr marL="12617" marR="12617" marT="0" marB="0"/>
                </a:tc>
                <a:tc>
                  <a:txBody>
                    <a:bodyPr/>
                    <a:lstStyle/>
                    <a:p>
                      <a:pPr marL="342900" lvl="0" indent="-342900" algn="l" hangingPunct="0">
                        <a:lnSpc>
                          <a:spcPct val="115000"/>
                        </a:lnSpc>
                        <a:spcAft>
                          <a:spcPts val="0"/>
                        </a:spcAft>
                        <a:buFont typeface="Symbol" panose="05050102010706020507" pitchFamily="18" charset="2"/>
                        <a:buChar char=""/>
                      </a:pPr>
                      <a:r>
                        <a:rPr lang="de-DE" sz="1200" kern="1400" dirty="0">
                          <a:effectLst/>
                        </a:rPr>
                        <a:t>Gewichtsabnahme/Kalorien verbrennen</a:t>
                      </a:r>
                    </a:p>
                    <a:p>
                      <a:pPr marL="342900" lvl="0" indent="-342900" algn="l" hangingPunct="0">
                        <a:lnSpc>
                          <a:spcPct val="115000"/>
                        </a:lnSpc>
                        <a:spcAft>
                          <a:spcPts val="0"/>
                        </a:spcAft>
                        <a:buFont typeface="Symbol" panose="05050102010706020507" pitchFamily="18" charset="2"/>
                        <a:buChar char=""/>
                      </a:pPr>
                      <a:r>
                        <a:rPr lang="de-DE" sz="1200" kern="1400" dirty="0">
                          <a:effectLst/>
                        </a:rPr>
                        <a:t>Emotionsregulation: „weglaufen“ vor/ verdrängen von unangenehmen Gefühlen/ Problemen/ Stress</a:t>
                      </a:r>
                    </a:p>
                    <a:p>
                      <a:pPr marL="342900" lvl="0" indent="-342900" algn="l" hangingPunct="0">
                        <a:lnSpc>
                          <a:spcPct val="115000"/>
                        </a:lnSpc>
                        <a:spcAft>
                          <a:spcPts val="0"/>
                        </a:spcAft>
                        <a:buFont typeface="Symbol" panose="05050102010706020507" pitchFamily="18" charset="2"/>
                        <a:buChar char=""/>
                      </a:pPr>
                      <a:r>
                        <a:rPr lang="de-DE" sz="1200" kern="1400" dirty="0">
                          <a:effectLst/>
                        </a:rPr>
                        <a:t>Abbau von körperlicher Anspannung</a:t>
                      </a:r>
                    </a:p>
                    <a:p>
                      <a:pPr marL="342900" lvl="0" indent="-342900" algn="l" hangingPunct="0">
                        <a:lnSpc>
                          <a:spcPct val="115000"/>
                        </a:lnSpc>
                        <a:spcAft>
                          <a:spcPts val="0"/>
                        </a:spcAft>
                        <a:buFont typeface="Symbol" panose="05050102010706020507" pitchFamily="18" charset="2"/>
                        <a:buChar char=""/>
                      </a:pPr>
                      <a:r>
                        <a:rPr lang="de-DE" sz="1200" kern="1400" dirty="0">
                          <a:effectLst/>
                        </a:rPr>
                        <a:t>Verbesserung des Körpergefühls</a:t>
                      </a:r>
                    </a:p>
                    <a:p>
                      <a:pPr marL="342900" lvl="0" indent="-342900" algn="l" hangingPunct="0">
                        <a:lnSpc>
                          <a:spcPct val="115000"/>
                        </a:lnSpc>
                        <a:spcAft>
                          <a:spcPts val="0"/>
                        </a:spcAft>
                        <a:buFont typeface="Symbol" panose="05050102010706020507" pitchFamily="18" charset="2"/>
                        <a:buChar char=""/>
                      </a:pPr>
                      <a:r>
                        <a:rPr lang="de-DE" sz="1200" kern="1400" dirty="0">
                          <a:effectLst/>
                        </a:rPr>
                        <a:t>Steigerung des Selbstwertgefühls </a:t>
                      </a:r>
                    </a:p>
                    <a:p>
                      <a:pPr marL="342900" lvl="0" indent="-342900" algn="l" hangingPunct="0">
                        <a:lnSpc>
                          <a:spcPct val="115000"/>
                        </a:lnSpc>
                        <a:spcAft>
                          <a:spcPts val="0"/>
                        </a:spcAft>
                        <a:buFont typeface="Symbol" panose="05050102010706020507" pitchFamily="18" charset="2"/>
                        <a:buChar char=""/>
                      </a:pPr>
                      <a:r>
                        <a:rPr lang="de-DE" sz="1200" kern="1400" dirty="0">
                          <a:effectLst/>
                        </a:rPr>
                        <a:t>Verminderung des Hungergefühls, Verhinderung von Heißhungerattacken</a:t>
                      </a:r>
                    </a:p>
                    <a:p>
                      <a:pPr marL="342900" lvl="0" indent="-342900" algn="l" hangingPunct="0">
                        <a:lnSpc>
                          <a:spcPct val="115000"/>
                        </a:lnSpc>
                        <a:spcAft>
                          <a:spcPts val="0"/>
                        </a:spcAft>
                        <a:buFont typeface="Symbol" panose="05050102010706020507" pitchFamily="18" charset="2"/>
                        <a:buChar char=""/>
                      </a:pPr>
                      <a:r>
                        <a:rPr lang="de-DE" sz="1200" kern="1400" dirty="0">
                          <a:effectLst/>
                        </a:rPr>
                        <a:t>Selbstbestrafung</a:t>
                      </a:r>
                    </a:p>
                    <a:p>
                      <a:pPr marL="342900" lvl="0" indent="-342900" algn="l" hangingPunct="0">
                        <a:lnSpc>
                          <a:spcPct val="115000"/>
                        </a:lnSpc>
                        <a:spcAft>
                          <a:spcPts val="0"/>
                        </a:spcAft>
                        <a:buFont typeface="Symbol" panose="05050102010706020507" pitchFamily="18" charset="2"/>
                        <a:buChar char=""/>
                      </a:pPr>
                      <a:r>
                        <a:rPr lang="de-DE" sz="1200" kern="1400" dirty="0">
                          <a:effectLst/>
                        </a:rPr>
                        <a:t>Sich die nächste Mahlzeit „verdienen“ bzw. „erlauben können“, „Weglaufen“ von stattgefundenen </a:t>
                      </a:r>
                      <a:r>
                        <a:rPr lang="de-DE" sz="1200" kern="1400" dirty="0" smtClean="0">
                          <a:effectLst/>
                        </a:rPr>
                        <a:t>Mahlzeiten </a:t>
                      </a:r>
                      <a:endParaRPr lang="de-DE" sz="1200" kern="1400" dirty="0">
                        <a:effectLst/>
                      </a:endParaRPr>
                    </a:p>
                    <a:p>
                      <a:pPr marL="342900" lvl="0" indent="-342900" algn="l" hangingPunct="0">
                        <a:lnSpc>
                          <a:spcPct val="115000"/>
                        </a:lnSpc>
                        <a:spcAft>
                          <a:spcPts val="0"/>
                        </a:spcAft>
                        <a:buFont typeface="Symbol" panose="05050102010706020507" pitchFamily="18" charset="2"/>
                        <a:buChar char=""/>
                      </a:pPr>
                      <a:r>
                        <a:rPr lang="de-DE" sz="1200" kern="1400" dirty="0">
                          <a:effectLst/>
                        </a:rPr>
                        <a:t>Erlaubnis für Pause/Entspannung, </a:t>
                      </a:r>
                      <a:r>
                        <a:rPr lang="de-DE" sz="1200" kern="1400" dirty="0" smtClean="0">
                          <a:effectLst/>
                        </a:rPr>
                        <a:t>Erholung</a:t>
                      </a:r>
                      <a:endParaRPr lang="de-DE" sz="1200" kern="1400" dirty="0">
                        <a:effectLst/>
                      </a:endParaRPr>
                    </a:p>
                    <a:p>
                      <a:pPr marL="342900" lvl="0" indent="-342900" algn="l" hangingPunct="0">
                        <a:lnSpc>
                          <a:spcPct val="115000"/>
                        </a:lnSpc>
                        <a:spcAft>
                          <a:spcPts val="0"/>
                        </a:spcAft>
                        <a:buFont typeface="Symbol" panose="05050102010706020507" pitchFamily="18" charset="2"/>
                        <a:buChar char=""/>
                      </a:pPr>
                      <a:r>
                        <a:rPr lang="de-DE" sz="1200" kern="1400" dirty="0">
                          <a:effectLst/>
                        </a:rPr>
                        <a:t>Automatismus/ Zwang: Tägliches Pensum muss erfüllt werden</a:t>
                      </a:r>
                    </a:p>
                    <a:p>
                      <a:pPr marL="342900" lvl="0" indent="-342900" algn="l" hangingPunct="0">
                        <a:lnSpc>
                          <a:spcPct val="115000"/>
                        </a:lnSpc>
                        <a:spcAft>
                          <a:spcPts val="0"/>
                        </a:spcAft>
                        <a:buFont typeface="Symbol" panose="05050102010706020507" pitchFamily="18" charset="2"/>
                        <a:buChar char=""/>
                      </a:pPr>
                      <a:r>
                        <a:rPr lang="de-DE" sz="1200" kern="1400" dirty="0">
                          <a:effectLst/>
                        </a:rPr>
                        <a:t>Spüren des eigenen Körpers</a:t>
                      </a:r>
                    </a:p>
                    <a:p>
                      <a:pPr marL="342900" lvl="0" indent="-342900" algn="l" hangingPunct="0">
                        <a:lnSpc>
                          <a:spcPct val="115000"/>
                        </a:lnSpc>
                        <a:spcAft>
                          <a:spcPts val="0"/>
                        </a:spcAft>
                        <a:buFont typeface="Symbol" panose="05050102010706020507" pitchFamily="18" charset="2"/>
                        <a:buChar char=""/>
                      </a:pPr>
                      <a:r>
                        <a:rPr lang="de-DE" sz="1200" kern="1400" dirty="0">
                          <a:effectLst/>
                        </a:rPr>
                        <a:t>„Gezielter“ Muskelaufbau </a:t>
                      </a:r>
                    </a:p>
                    <a:p>
                      <a:pPr marL="342900" lvl="0" indent="-342900" algn="l" hangingPunct="0">
                        <a:lnSpc>
                          <a:spcPct val="115000"/>
                        </a:lnSpc>
                        <a:spcAft>
                          <a:spcPts val="0"/>
                        </a:spcAft>
                        <a:buFont typeface="Symbol" panose="05050102010706020507" pitchFamily="18" charset="2"/>
                        <a:buChar char=""/>
                      </a:pPr>
                      <a:r>
                        <a:rPr lang="de-DE" sz="1200" kern="1400" dirty="0">
                          <a:effectLst/>
                        </a:rPr>
                        <a:t>Aufbau von Kraft und Ausdauer, „fit bleiben“</a:t>
                      </a:r>
                    </a:p>
                    <a:p>
                      <a:pPr marL="342900" lvl="0" indent="-342900" algn="l" hangingPunct="0">
                        <a:lnSpc>
                          <a:spcPct val="115000"/>
                        </a:lnSpc>
                        <a:spcAft>
                          <a:spcPts val="0"/>
                        </a:spcAft>
                        <a:buFont typeface="Symbol" panose="05050102010706020507" pitchFamily="18" charset="2"/>
                        <a:buChar char=""/>
                      </a:pPr>
                      <a:r>
                        <a:rPr lang="de-DE" sz="1200" kern="1400" dirty="0">
                          <a:effectLst/>
                        </a:rPr>
                        <a:t>Zeitvertreib, Beschäftigung</a:t>
                      </a:r>
                    </a:p>
                    <a:p>
                      <a:pPr marL="342900" lvl="0" indent="-342900" algn="l" hangingPunct="0">
                        <a:lnSpc>
                          <a:spcPct val="115000"/>
                        </a:lnSpc>
                        <a:spcAft>
                          <a:spcPts val="0"/>
                        </a:spcAft>
                        <a:buFont typeface="Symbol" panose="05050102010706020507" pitchFamily="18" charset="2"/>
                        <a:buChar char=""/>
                      </a:pPr>
                      <a:r>
                        <a:rPr lang="de-DE" sz="1200" kern="1400" dirty="0">
                          <a:effectLst/>
                        </a:rPr>
                        <a:t>Selbstdisziplin/ Selbstkontrolle: sich und anderen Stärke beweisen, Ziele erreichen</a:t>
                      </a:r>
                    </a:p>
                    <a:p>
                      <a:pPr marL="342900" lvl="0" indent="-342900" algn="l" hangingPunct="0">
                        <a:lnSpc>
                          <a:spcPct val="115000"/>
                        </a:lnSpc>
                        <a:spcAft>
                          <a:spcPts val="0"/>
                        </a:spcAft>
                        <a:buFont typeface="Symbol" panose="05050102010706020507" pitchFamily="18" charset="2"/>
                        <a:buChar char=""/>
                      </a:pPr>
                      <a:r>
                        <a:rPr lang="de-DE" sz="1200" kern="1400" dirty="0" err="1">
                          <a:effectLst/>
                        </a:rPr>
                        <a:t>Körpermasse</a:t>
                      </a:r>
                      <a:r>
                        <a:rPr lang="de-DE" sz="1200" kern="1400" dirty="0">
                          <a:effectLst/>
                        </a:rPr>
                        <a:t> besser „verteilen“, </a:t>
                      </a:r>
                      <a:r>
                        <a:rPr lang="de-DE" sz="1200" kern="1400" dirty="0" err="1">
                          <a:effectLst/>
                        </a:rPr>
                        <a:t>Bodyforming</a:t>
                      </a:r>
                      <a:endParaRPr lang="de-DE" sz="1200" kern="1400" dirty="0">
                        <a:effectLst/>
                      </a:endParaRPr>
                    </a:p>
                    <a:p>
                      <a:pPr marL="342900" lvl="0" indent="-342900" algn="l" hangingPunct="0">
                        <a:lnSpc>
                          <a:spcPct val="115000"/>
                        </a:lnSpc>
                        <a:spcAft>
                          <a:spcPts val="0"/>
                        </a:spcAft>
                        <a:buFont typeface="Symbol" panose="05050102010706020507" pitchFamily="18" charset="2"/>
                        <a:buChar char=""/>
                      </a:pPr>
                      <a:r>
                        <a:rPr lang="de-DE" sz="1200" kern="1400" dirty="0">
                          <a:effectLst/>
                        </a:rPr>
                        <a:t>Lob/ Anerkennung</a:t>
                      </a:r>
                    </a:p>
                    <a:p>
                      <a:pPr marL="342900" lvl="0" indent="-342900" algn="l" hangingPunct="0">
                        <a:lnSpc>
                          <a:spcPct val="115000"/>
                        </a:lnSpc>
                        <a:spcAft>
                          <a:spcPts val="0"/>
                        </a:spcAft>
                        <a:buFont typeface="Symbol" panose="05050102010706020507" pitchFamily="18" charset="2"/>
                        <a:buChar char=""/>
                      </a:pPr>
                      <a:r>
                        <a:rPr lang="de-DE" sz="1200" kern="1400" dirty="0">
                          <a:effectLst/>
                        </a:rPr>
                        <a:t>Etwas leisten, Beweis mehr leisten zu können als andere</a:t>
                      </a:r>
                    </a:p>
                    <a:p>
                      <a:pPr marL="342900" lvl="0" indent="-342900" algn="l" hangingPunct="0">
                        <a:lnSpc>
                          <a:spcPct val="115000"/>
                        </a:lnSpc>
                        <a:spcAft>
                          <a:spcPts val="0"/>
                        </a:spcAft>
                        <a:buFont typeface="Symbol" panose="05050102010706020507" pitchFamily="18" charset="2"/>
                        <a:buChar char=""/>
                      </a:pPr>
                      <a:r>
                        <a:rPr lang="de-DE" sz="1200" kern="1400" dirty="0">
                          <a:effectLst/>
                        </a:rPr>
                        <a:t>Nicht faul sein, aktiv sein</a:t>
                      </a:r>
                    </a:p>
                    <a:p>
                      <a:pPr marL="342900" lvl="0" indent="-342900" algn="l" hangingPunct="0">
                        <a:lnSpc>
                          <a:spcPct val="115000"/>
                        </a:lnSpc>
                        <a:spcAft>
                          <a:spcPts val="0"/>
                        </a:spcAft>
                        <a:buFont typeface="Symbol" panose="05050102010706020507" pitchFamily="18" charset="2"/>
                        <a:buChar char=""/>
                      </a:pPr>
                      <a:r>
                        <a:rPr lang="de-DE" sz="1200" kern="1400" dirty="0">
                          <a:effectLst/>
                        </a:rPr>
                        <a:t>Selbstbild als „sportlich“ erfüllen</a:t>
                      </a:r>
                    </a:p>
                    <a:p>
                      <a:pPr marL="201295" algn="l" hangingPunct="0">
                        <a:lnSpc>
                          <a:spcPct val="115000"/>
                        </a:lnSpc>
                        <a:spcAft>
                          <a:spcPts val="0"/>
                        </a:spcAft>
                      </a:pPr>
                      <a:r>
                        <a:rPr lang="de-DE" sz="1200" kern="1400" dirty="0">
                          <a:effectLst/>
                        </a:rPr>
                        <a:t> </a:t>
                      </a:r>
                      <a:endParaRPr lang="de-DE" sz="1200" kern="1400" dirty="0">
                        <a:effectLst/>
                        <a:latin typeface="Times New Roman" panose="02020603050405020304" pitchFamily="18" charset="0"/>
                        <a:ea typeface="Times New Roman" panose="02020603050405020304" pitchFamily="18" charset="0"/>
                      </a:endParaRPr>
                    </a:p>
                  </a:txBody>
                  <a:tcPr marL="12617" marR="12617" marT="0" marB="0"/>
                </a:tc>
                <a:extLst>
                  <a:ext uri="{0D108BD9-81ED-4DB2-BD59-A6C34878D82A}">
                    <a16:rowId xmlns:a16="http://schemas.microsoft.com/office/drawing/2014/main" val="39755628"/>
                  </a:ext>
                </a:extLst>
              </a:tr>
            </a:tbl>
          </a:graphicData>
        </a:graphic>
      </p:graphicFrame>
    </p:spTree>
    <p:extLst>
      <p:ext uri="{BB962C8B-B14F-4D97-AF65-F5344CB8AC3E}">
        <p14:creationId xmlns:p14="http://schemas.microsoft.com/office/powerpoint/2010/main" val="283036429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e 4"/>
          <p:cNvGraphicFramePr>
            <a:graphicFrameLocks noGrp="1"/>
          </p:cNvGraphicFramePr>
          <p:nvPr>
            <p:extLst>
              <p:ext uri="{D42A27DB-BD31-4B8C-83A1-F6EECF244321}">
                <p14:modId xmlns:p14="http://schemas.microsoft.com/office/powerpoint/2010/main" val="2661020292"/>
              </p:ext>
            </p:extLst>
          </p:nvPr>
        </p:nvGraphicFramePr>
        <p:xfrm>
          <a:off x="323528" y="764704"/>
          <a:ext cx="8640960" cy="2103120"/>
        </p:xfrm>
        <a:graphic>
          <a:graphicData uri="http://schemas.openxmlformats.org/drawingml/2006/table">
            <a:tbl>
              <a:tblPr firstRow="1" firstCol="1" bandRow="1" bandCol="1">
                <a:tableStyleId>{5C22544A-7EE6-4342-B048-85BDC9FD1C3A}</a:tableStyleId>
              </a:tblPr>
              <a:tblGrid>
                <a:gridCol w="1569197">
                  <a:extLst>
                    <a:ext uri="{9D8B030D-6E8A-4147-A177-3AD203B41FA5}">
                      <a16:colId xmlns:a16="http://schemas.microsoft.com/office/drawing/2014/main" val="3254087884"/>
                    </a:ext>
                  </a:extLst>
                </a:gridCol>
                <a:gridCol w="3323314">
                  <a:extLst>
                    <a:ext uri="{9D8B030D-6E8A-4147-A177-3AD203B41FA5}">
                      <a16:colId xmlns:a16="http://schemas.microsoft.com/office/drawing/2014/main" val="2425294756"/>
                    </a:ext>
                  </a:extLst>
                </a:gridCol>
                <a:gridCol w="3748449">
                  <a:extLst>
                    <a:ext uri="{9D8B030D-6E8A-4147-A177-3AD203B41FA5}">
                      <a16:colId xmlns:a16="http://schemas.microsoft.com/office/drawing/2014/main" val="368438593"/>
                    </a:ext>
                  </a:extLst>
                </a:gridCol>
              </a:tblGrid>
              <a:tr h="51480">
                <a:tc>
                  <a:txBody>
                    <a:bodyPr/>
                    <a:lstStyle/>
                    <a:p>
                      <a:pPr algn="l" hangingPunct="0">
                        <a:lnSpc>
                          <a:spcPct val="115000"/>
                        </a:lnSpc>
                        <a:spcAft>
                          <a:spcPts val="0"/>
                        </a:spcAft>
                      </a:pPr>
                      <a:r>
                        <a:rPr lang="de-DE" sz="1200" kern="1400">
                          <a:effectLst/>
                        </a:rPr>
                        <a:t>Interviewfrage</a:t>
                      </a:r>
                      <a:endParaRPr lang="de-DE" sz="1200" kern="1400">
                        <a:effectLst/>
                        <a:latin typeface="Times New Roman" panose="02020603050405020304" pitchFamily="18" charset="0"/>
                        <a:ea typeface="Times New Roman" panose="02020603050405020304" pitchFamily="18" charset="0"/>
                      </a:endParaRPr>
                    </a:p>
                  </a:txBody>
                  <a:tcPr marL="12617" marR="12617" marT="0" marB="0"/>
                </a:tc>
                <a:tc>
                  <a:txBody>
                    <a:bodyPr/>
                    <a:lstStyle/>
                    <a:p>
                      <a:pPr algn="l" hangingPunct="0">
                        <a:lnSpc>
                          <a:spcPct val="115000"/>
                        </a:lnSpc>
                        <a:spcAft>
                          <a:spcPts val="0"/>
                        </a:spcAft>
                      </a:pPr>
                      <a:r>
                        <a:rPr lang="de-DE" sz="1200" kern="1400">
                          <a:effectLst/>
                        </a:rPr>
                        <a:t>Gesundes Bewegungsverhalten</a:t>
                      </a:r>
                      <a:endParaRPr lang="de-DE" sz="1200" kern="1400">
                        <a:effectLst/>
                        <a:latin typeface="Times New Roman" panose="02020603050405020304" pitchFamily="18" charset="0"/>
                        <a:ea typeface="Times New Roman" panose="02020603050405020304" pitchFamily="18" charset="0"/>
                      </a:endParaRPr>
                    </a:p>
                  </a:txBody>
                  <a:tcPr marL="12617" marR="12617" marT="0" marB="0"/>
                </a:tc>
                <a:tc>
                  <a:txBody>
                    <a:bodyPr/>
                    <a:lstStyle/>
                    <a:p>
                      <a:pPr algn="l" hangingPunct="0">
                        <a:lnSpc>
                          <a:spcPct val="115000"/>
                        </a:lnSpc>
                        <a:spcAft>
                          <a:spcPts val="0"/>
                        </a:spcAft>
                      </a:pPr>
                      <a:r>
                        <a:rPr lang="de-DE" sz="1200" kern="1400">
                          <a:effectLst/>
                        </a:rPr>
                        <a:t>Zwanghaftes Bewegungsverhalten</a:t>
                      </a:r>
                      <a:endParaRPr lang="de-DE" sz="1200" kern="1400">
                        <a:effectLst/>
                        <a:latin typeface="Times New Roman" panose="02020603050405020304" pitchFamily="18" charset="0"/>
                        <a:ea typeface="Times New Roman" panose="02020603050405020304" pitchFamily="18" charset="0"/>
                      </a:endParaRPr>
                    </a:p>
                  </a:txBody>
                  <a:tcPr marL="12617" marR="12617" marT="0" marB="0"/>
                </a:tc>
                <a:extLst>
                  <a:ext uri="{0D108BD9-81ED-4DB2-BD59-A6C34878D82A}">
                    <a16:rowId xmlns:a16="http://schemas.microsoft.com/office/drawing/2014/main" val="2264743197"/>
                  </a:ext>
                </a:extLst>
              </a:tr>
              <a:tr h="1647358">
                <a:tc>
                  <a:txBody>
                    <a:bodyPr/>
                    <a:lstStyle/>
                    <a:p>
                      <a:pPr algn="l" hangingPunct="0">
                        <a:lnSpc>
                          <a:spcPct val="115000"/>
                        </a:lnSpc>
                        <a:spcAft>
                          <a:spcPts val="0"/>
                        </a:spcAft>
                      </a:pPr>
                      <a:r>
                        <a:rPr lang="de-DE" sz="1200" kern="1400" dirty="0">
                          <a:effectLst/>
                        </a:rPr>
                        <a:t>Was machst du nach dem Essen?</a:t>
                      </a:r>
                      <a:endParaRPr lang="de-DE" sz="1200" kern="1400" dirty="0">
                        <a:effectLst/>
                        <a:latin typeface="Times New Roman" panose="02020603050405020304" pitchFamily="18" charset="0"/>
                        <a:ea typeface="Times New Roman" panose="02020603050405020304" pitchFamily="18" charset="0"/>
                      </a:endParaRPr>
                    </a:p>
                  </a:txBody>
                  <a:tcPr marL="12617" marR="12617" marT="0" marB="0"/>
                </a:tc>
                <a:tc>
                  <a:txBody>
                    <a:bodyPr/>
                    <a:lstStyle/>
                    <a:p>
                      <a:pPr marL="342900" lvl="0" indent="-342900" algn="l" hangingPunct="0">
                        <a:lnSpc>
                          <a:spcPct val="115000"/>
                        </a:lnSpc>
                        <a:spcAft>
                          <a:spcPts val="0"/>
                        </a:spcAft>
                        <a:buFont typeface="Symbol" panose="05050102010706020507" pitchFamily="18" charset="2"/>
                        <a:buChar char=""/>
                      </a:pPr>
                      <a:r>
                        <a:rPr lang="de-DE" sz="1200" kern="1400">
                          <a:effectLst/>
                        </a:rPr>
                        <a:t>Fernsehen, Emails lesen, im Internet surfen,  „chillen“, telefonieren, lesen, sich unterhalten</a:t>
                      </a:r>
                    </a:p>
                    <a:p>
                      <a:pPr marL="342900" lvl="0" indent="-342900" algn="l" hangingPunct="0">
                        <a:lnSpc>
                          <a:spcPct val="115000"/>
                        </a:lnSpc>
                        <a:spcAft>
                          <a:spcPts val="0"/>
                        </a:spcAft>
                        <a:buFont typeface="Symbol" panose="05050102010706020507" pitchFamily="18" charset="2"/>
                        <a:buChar char=""/>
                      </a:pPr>
                      <a:r>
                        <a:rPr lang="de-DE" sz="1200" kern="1400">
                          <a:effectLst/>
                        </a:rPr>
                        <a:t>Hausaufgaben, lernen, weiter arbeiten</a:t>
                      </a:r>
                    </a:p>
                    <a:p>
                      <a:pPr marL="342900" lvl="0" indent="-342900" algn="l" hangingPunct="0">
                        <a:lnSpc>
                          <a:spcPct val="115000"/>
                        </a:lnSpc>
                        <a:spcAft>
                          <a:spcPts val="0"/>
                        </a:spcAft>
                        <a:buFont typeface="Symbol" panose="05050102010706020507" pitchFamily="18" charset="2"/>
                        <a:buChar char=""/>
                      </a:pPr>
                      <a:r>
                        <a:rPr lang="de-DE" sz="1200" kern="1400">
                          <a:effectLst/>
                        </a:rPr>
                        <a:t>Tee/ Kaffee trinken, rauchen</a:t>
                      </a:r>
                    </a:p>
                    <a:p>
                      <a:pPr marL="342900" lvl="0" indent="-342900" algn="l" hangingPunct="0">
                        <a:lnSpc>
                          <a:spcPct val="115000"/>
                        </a:lnSpc>
                        <a:spcAft>
                          <a:spcPts val="0"/>
                        </a:spcAft>
                        <a:buFont typeface="Symbol" panose="05050102010706020507" pitchFamily="18" charset="2"/>
                        <a:buChar char=""/>
                      </a:pPr>
                      <a:r>
                        <a:rPr lang="de-DE" sz="1200" kern="1400">
                          <a:effectLst/>
                        </a:rPr>
                        <a:t>Schlafen/dösen, auf das Sofa legen</a:t>
                      </a:r>
                    </a:p>
                    <a:p>
                      <a:pPr marL="342900" lvl="0" indent="-342900" algn="l" hangingPunct="0">
                        <a:lnSpc>
                          <a:spcPct val="115000"/>
                        </a:lnSpc>
                        <a:spcAft>
                          <a:spcPts val="0"/>
                        </a:spcAft>
                        <a:buFont typeface="Symbol" panose="05050102010706020507" pitchFamily="18" charset="2"/>
                        <a:buChar char=""/>
                      </a:pPr>
                      <a:r>
                        <a:rPr lang="de-DE" sz="1200" kern="1400">
                          <a:effectLst/>
                        </a:rPr>
                        <a:t>„Verdauungsspaziergang“</a:t>
                      </a:r>
                    </a:p>
                    <a:p>
                      <a:pPr marL="342900" lvl="0" indent="-342900" algn="l" hangingPunct="0">
                        <a:lnSpc>
                          <a:spcPct val="115000"/>
                        </a:lnSpc>
                        <a:spcAft>
                          <a:spcPts val="0"/>
                        </a:spcAft>
                        <a:buFont typeface="Symbol" panose="05050102010706020507" pitchFamily="18" charset="2"/>
                        <a:buChar char=""/>
                      </a:pPr>
                      <a:r>
                        <a:rPr lang="de-DE" sz="1200" kern="1400">
                          <a:effectLst/>
                        </a:rPr>
                        <a:t>Aufräumen, abspülen</a:t>
                      </a:r>
                    </a:p>
                    <a:p>
                      <a:pPr algn="l" hangingPunct="0">
                        <a:lnSpc>
                          <a:spcPct val="115000"/>
                        </a:lnSpc>
                        <a:spcAft>
                          <a:spcPts val="0"/>
                        </a:spcAft>
                      </a:pPr>
                      <a:r>
                        <a:rPr lang="de-DE" sz="1200" kern="1400">
                          <a:effectLst/>
                        </a:rPr>
                        <a:t> </a:t>
                      </a:r>
                      <a:endParaRPr lang="de-DE" sz="1200" kern="1400">
                        <a:effectLst/>
                        <a:latin typeface="Times New Roman" panose="02020603050405020304" pitchFamily="18" charset="0"/>
                        <a:ea typeface="Times New Roman" panose="02020603050405020304" pitchFamily="18" charset="0"/>
                      </a:endParaRPr>
                    </a:p>
                  </a:txBody>
                  <a:tcPr marL="12617" marR="12617" marT="0" marB="0"/>
                </a:tc>
                <a:tc>
                  <a:txBody>
                    <a:bodyPr/>
                    <a:lstStyle/>
                    <a:p>
                      <a:pPr marL="342900" lvl="0" indent="-342900" algn="l" hangingPunct="0">
                        <a:lnSpc>
                          <a:spcPct val="115000"/>
                        </a:lnSpc>
                        <a:spcAft>
                          <a:spcPts val="0"/>
                        </a:spcAft>
                        <a:buFont typeface="Symbol" panose="05050102010706020507" pitchFamily="18" charset="2"/>
                        <a:buChar char=""/>
                      </a:pPr>
                      <a:r>
                        <a:rPr lang="de-DE" sz="1200" kern="1400" dirty="0">
                          <a:effectLst/>
                        </a:rPr>
                        <a:t>spazieren gehen, walken, joggen</a:t>
                      </a:r>
                    </a:p>
                    <a:p>
                      <a:pPr marL="342900" lvl="0" indent="-342900" algn="l" hangingPunct="0">
                        <a:lnSpc>
                          <a:spcPct val="115000"/>
                        </a:lnSpc>
                        <a:spcAft>
                          <a:spcPts val="0"/>
                        </a:spcAft>
                        <a:buFont typeface="Symbol" panose="05050102010706020507" pitchFamily="18" charset="2"/>
                        <a:buChar char=""/>
                      </a:pPr>
                      <a:r>
                        <a:rPr lang="de-DE" sz="1200" kern="1400" dirty="0">
                          <a:effectLst/>
                        </a:rPr>
                        <a:t>Treppen steigen</a:t>
                      </a:r>
                    </a:p>
                    <a:p>
                      <a:pPr marL="342900" lvl="0" indent="-342900" algn="l" hangingPunct="0">
                        <a:lnSpc>
                          <a:spcPct val="115000"/>
                        </a:lnSpc>
                        <a:spcAft>
                          <a:spcPts val="0"/>
                        </a:spcAft>
                        <a:buFont typeface="Symbol" panose="05050102010706020507" pitchFamily="18" charset="2"/>
                        <a:buChar char=""/>
                      </a:pPr>
                      <a:r>
                        <a:rPr lang="de-DE" sz="1200" kern="1400" dirty="0">
                          <a:effectLst/>
                        </a:rPr>
                        <a:t>im Stehen/Gehen lesen/ telefonieren</a:t>
                      </a:r>
                    </a:p>
                    <a:p>
                      <a:pPr marL="342900" lvl="0" indent="-342900" algn="l" hangingPunct="0">
                        <a:lnSpc>
                          <a:spcPct val="115000"/>
                        </a:lnSpc>
                        <a:spcAft>
                          <a:spcPts val="0"/>
                        </a:spcAft>
                        <a:buFont typeface="Symbol" panose="05050102010706020507" pitchFamily="18" charset="2"/>
                        <a:buChar char=""/>
                      </a:pPr>
                      <a:r>
                        <a:rPr lang="de-DE" sz="1200" kern="1400" dirty="0">
                          <a:effectLst/>
                        </a:rPr>
                        <a:t>Aufräumen, abspülen</a:t>
                      </a:r>
                    </a:p>
                    <a:p>
                      <a:pPr marL="201295" algn="l" hangingPunct="0">
                        <a:lnSpc>
                          <a:spcPct val="115000"/>
                        </a:lnSpc>
                        <a:spcAft>
                          <a:spcPts val="0"/>
                        </a:spcAft>
                      </a:pPr>
                      <a:r>
                        <a:rPr lang="de-DE" sz="1200" kern="1400" dirty="0">
                          <a:effectLst/>
                        </a:rPr>
                        <a:t> </a:t>
                      </a:r>
                      <a:endParaRPr lang="de-DE" sz="1200" kern="1400" dirty="0">
                        <a:effectLst/>
                        <a:latin typeface="Times New Roman" panose="02020603050405020304" pitchFamily="18" charset="0"/>
                        <a:ea typeface="Times New Roman" panose="02020603050405020304" pitchFamily="18" charset="0"/>
                      </a:endParaRPr>
                    </a:p>
                  </a:txBody>
                  <a:tcPr marL="12617" marR="12617" marT="0" marB="0"/>
                </a:tc>
                <a:extLst>
                  <a:ext uri="{0D108BD9-81ED-4DB2-BD59-A6C34878D82A}">
                    <a16:rowId xmlns:a16="http://schemas.microsoft.com/office/drawing/2014/main" val="39755628"/>
                  </a:ext>
                </a:extLst>
              </a:tr>
            </a:tbl>
          </a:graphicData>
        </a:graphic>
      </p:graphicFrame>
    </p:spTree>
    <p:extLst>
      <p:ext uri="{BB962C8B-B14F-4D97-AF65-F5344CB8AC3E}">
        <p14:creationId xmlns:p14="http://schemas.microsoft.com/office/powerpoint/2010/main" val="129824052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0574" y="1001713"/>
            <a:ext cx="7669857" cy="488950"/>
          </a:xfrm>
        </p:spPr>
        <p:txBody>
          <a:bodyPr/>
          <a:lstStyle/>
          <a:p>
            <a:r>
              <a:rPr lang="de-DE" dirty="0" smtClean="0"/>
              <a:t>Acht Einheiten der ABG-Gruppe</a:t>
            </a:r>
            <a:r>
              <a:rPr lang="de-DE" dirty="0"/>
              <a:t> </a:t>
            </a:r>
            <a:r>
              <a:rPr lang="de-DE" dirty="0" smtClean="0"/>
              <a:t>(ab BMI 13 kg/m²), 1-2</a:t>
            </a:r>
            <a:endParaRPr lang="de-DE" dirty="0"/>
          </a:p>
        </p:txBody>
      </p:sp>
      <p:graphicFrame>
        <p:nvGraphicFramePr>
          <p:cNvPr id="4" name="Tabelle 3"/>
          <p:cNvGraphicFramePr>
            <a:graphicFrameLocks noGrp="1"/>
          </p:cNvGraphicFramePr>
          <p:nvPr>
            <p:extLst>
              <p:ext uri="{D42A27DB-BD31-4B8C-83A1-F6EECF244321}">
                <p14:modId xmlns:p14="http://schemas.microsoft.com/office/powerpoint/2010/main" val="2209577755"/>
              </p:ext>
            </p:extLst>
          </p:nvPr>
        </p:nvGraphicFramePr>
        <p:xfrm>
          <a:off x="683568" y="1490664"/>
          <a:ext cx="7516926" cy="4858351"/>
        </p:xfrm>
        <a:graphic>
          <a:graphicData uri="http://schemas.openxmlformats.org/drawingml/2006/table">
            <a:tbl>
              <a:tblPr firstRow="1" firstCol="1" bandRow="1">
                <a:tableStyleId>{5C22544A-7EE6-4342-B048-85BDC9FD1C3A}</a:tableStyleId>
              </a:tblPr>
              <a:tblGrid>
                <a:gridCol w="3758463">
                  <a:extLst>
                    <a:ext uri="{9D8B030D-6E8A-4147-A177-3AD203B41FA5}">
                      <a16:colId xmlns:a16="http://schemas.microsoft.com/office/drawing/2014/main" val="1979428239"/>
                    </a:ext>
                  </a:extLst>
                </a:gridCol>
                <a:gridCol w="3758463">
                  <a:extLst>
                    <a:ext uri="{9D8B030D-6E8A-4147-A177-3AD203B41FA5}">
                      <a16:colId xmlns:a16="http://schemas.microsoft.com/office/drawing/2014/main" val="823119142"/>
                    </a:ext>
                  </a:extLst>
                </a:gridCol>
              </a:tblGrid>
              <a:tr h="329349">
                <a:tc>
                  <a:txBody>
                    <a:bodyPr/>
                    <a:lstStyle/>
                    <a:p>
                      <a:pPr algn="ctr" hangingPunct="0">
                        <a:lnSpc>
                          <a:spcPct val="115000"/>
                        </a:lnSpc>
                        <a:spcAft>
                          <a:spcPts val="0"/>
                        </a:spcAft>
                      </a:pPr>
                      <a:r>
                        <a:rPr lang="de-DE" sz="1200" kern="1400">
                          <a:effectLst/>
                        </a:rPr>
                        <a:t>Psychotherapeutisch</a:t>
                      </a:r>
                      <a:endParaRPr lang="de-DE" sz="1000" kern="1400">
                        <a:effectLst/>
                        <a:latin typeface="Times New Roman" panose="02020603050405020304" pitchFamily="18" charset="0"/>
                        <a:ea typeface="Times New Roman" panose="02020603050405020304" pitchFamily="18" charset="0"/>
                      </a:endParaRPr>
                    </a:p>
                  </a:txBody>
                  <a:tcPr marL="65806" marR="65806" marT="0" marB="0"/>
                </a:tc>
                <a:tc>
                  <a:txBody>
                    <a:bodyPr/>
                    <a:lstStyle/>
                    <a:p>
                      <a:pPr algn="ctr" hangingPunct="0">
                        <a:lnSpc>
                          <a:spcPct val="115000"/>
                        </a:lnSpc>
                        <a:spcAft>
                          <a:spcPts val="0"/>
                        </a:spcAft>
                      </a:pPr>
                      <a:r>
                        <a:rPr lang="de-DE" sz="1200" kern="1400">
                          <a:effectLst/>
                        </a:rPr>
                        <a:t>Bewegungstherapeutisch</a:t>
                      </a:r>
                      <a:endParaRPr lang="de-DE" sz="1000" kern="1400">
                        <a:effectLst/>
                        <a:latin typeface="Times New Roman" panose="02020603050405020304" pitchFamily="18" charset="0"/>
                        <a:ea typeface="Times New Roman" panose="02020603050405020304" pitchFamily="18" charset="0"/>
                      </a:endParaRPr>
                    </a:p>
                  </a:txBody>
                  <a:tcPr marL="65806" marR="65806" marT="0" marB="0"/>
                </a:tc>
                <a:extLst>
                  <a:ext uri="{0D108BD9-81ED-4DB2-BD59-A6C34878D82A}">
                    <a16:rowId xmlns:a16="http://schemas.microsoft.com/office/drawing/2014/main" val="3722603472"/>
                  </a:ext>
                </a:extLst>
              </a:tr>
              <a:tr h="2264501">
                <a:tc>
                  <a:txBody>
                    <a:bodyPr/>
                    <a:lstStyle/>
                    <a:p>
                      <a:pPr marL="342900" lvl="0" indent="-342900" hangingPunct="0">
                        <a:lnSpc>
                          <a:spcPct val="115000"/>
                        </a:lnSpc>
                        <a:spcAft>
                          <a:spcPts val="0"/>
                        </a:spcAft>
                        <a:buFont typeface="Symbol" panose="05050102010706020507" pitchFamily="18" charset="2"/>
                        <a:buChar char=""/>
                      </a:pPr>
                      <a:r>
                        <a:rPr lang="de-DE" sz="1200" kern="1400" dirty="0">
                          <a:effectLst/>
                        </a:rPr>
                        <a:t>Gegenseitiges Vorstellen der Therapeuten und Patienten</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Einführung in Inhalte, Ziele und Struktur der Gruppe</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Patienten stellen ihr Bewegungsverhalten vor</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Festlegung eines Individuellen Therapieziels  bis zur nächsten Einheit</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Besprechen der Hausaufgabe: Interview mit einer gesunden, gleichaltrigen Person</a:t>
                      </a:r>
                      <a:endParaRPr lang="de-DE" sz="1000" kern="1400" dirty="0">
                        <a:effectLst/>
                        <a:latin typeface="Times New Roman" panose="02020603050405020304" pitchFamily="18" charset="0"/>
                        <a:ea typeface="Times New Roman" panose="02020603050405020304" pitchFamily="18" charset="0"/>
                      </a:endParaRPr>
                    </a:p>
                  </a:txBody>
                  <a:tcPr marL="65806" marR="65806" marT="0" marB="0"/>
                </a:tc>
                <a:tc>
                  <a:txBody>
                    <a:bodyPr/>
                    <a:lstStyle/>
                    <a:p>
                      <a:pPr marL="228600" hangingPunct="0">
                        <a:lnSpc>
                          <a:spcPct val="115000"/>
                        </a:lnSpc>
                        <a:spcAft>
                          <a:spcPts val="0"/>
                        </a:spcAft>
                      </a:pPr>
                      <a:r>
                        <a:rPr lang="de-DE" sz="1200" kern="1400">
                          <a:effectLst/>
                        </a:rPr>
                        <a:t> </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Varianten der Fortbewegung</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Spielerisches Kennenlernen</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marL="457200" hangingPunct="0">
                        <a:lnSpc>
                          <a:spcPct val="115000"/>
                        </a:lnSpc>
                        <a:spcAft>
                          <a:spcPts val="0"/>
                        </a:spcAft>
                      </a:pPr>
                      <a:r>
                        <a:rPr lang="de-DE" sz="1200" kern="1400">
                          <a:effectLst/>
                        </a:rPr>
                        <a:t> </a:t>
                      </a:r>
                      <a:endParaRPr lang="de-DE" sz="1000" kern="1400">
                        <a:effectLst/>
                      </a:endParaRPr>
                    </a:p>
                    <a:p>
                      <a:pPr marL="457200" hangingPunct="0">
                        <a:lnSpc>
                          <a:spcPct val="115000"/>
                        </a:lnSpc>
                        <a:spcAft>
                          <a:spcPts val="0"/>
                        </a:spcAft>
                      </a:pPr>
                      <a:r>
                        <a:rPr lang="de-DE" sz="1200" kern="1400">
                          <a:effectLst/>
                        </a:rPr>
                        <a:t> </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Qigong</a:t>
                      </a:r>
                      <a:endParaRPr lang="de-DE" sz="1000" kern="1400">
                        <a:effectLst/>
                        <a:latin typeface="Times New Roman" panose="02020603050405020304" pitchFamily="18" charset="0"/>
                        <a:ea typeface="Times New Roman" panose="02020603050405020304" pitchFamily="18" charset="0"/>
                      </a:endParaRPr>
                    </a:p>
                  </a:txBody>
                  <a:tcPr marL="65806" marR="65806" marT="0" marB="0"/>
                </a:tc>
                <a:extLst>
                  <a:ext uri="{0D108BD9-81ED-4DB2-BD59-A6C34878D82A}">
                    <a16:rowId xmlns:a16="http://schemas.microsoft.com/office/drawing/2014/main" val="3429115575"/>
                  </a:ext>
                </a:extLst>
              </a:tr>
              <a:tr h="2264501">
                <a:tc>
                  <a:txBody>
                    <a:bodyPr/>
                    <a:lstStyle/>
                    <a:p>
                      <a:pPr marL="342900" lvl="0" indent="-342900" hangingPunct="0">
                        <a:lnSpc>
                          <a:spcPct val="115000"/>
                        </a:lnSpc>
                        <a:spcAft>
                          <a:spcPts val="0"/>
                        </a:spcAft>
                        <a:buFont typeface="Symbol" panose="05050102010706020507" pitchFamily="18" charset="2"/>
                        <a:buChar char=""/>
                      </a:pPr>
                      <a:r>
                        <a:rPr lang="de-DE" sz="1200" kern="1400">
                          <a:effectLst/>
                        </a:rPr>
                        <a:t>Besprechen des Therapieziels</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Identifikation von Risikosituationen für übertriebenes/zwanghaftes Bewegen</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Exemplarische Verhaltensanlayse einer Risikosituation</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Festlegung eines Individuellen Therapieziels  bis zur nächsten Einheit</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Besprechen der Hausaufgabe: Verhaltensanalyse für persönliche Risikosituation</a:t>
                      </a:r>
                      <a:endParaRPr lang="de-DE" sz="1000" kern="1400">
                        <a:effectLst/>
                        <a:latin typeface="Times New Roman" panose="02020603050405020304" pitchFamily="18" charset="0"/>
                        <a:ea typeface="Times New Roman" panose="02020603050405020304" pitchFamily="18" charset="0"/>
                      </a:endParaRPr>
                    </a:p>
                  </a:txBody>
                  <a:tcPr marL="65806" marR="65806" marT="0" marB="0"/>
                </a:tc>
                <a:tc>
                  <a:txBody>
                    <a:bodyPr/>
                    <a:lstStyle/>
                    <a:p>
                      <a:pPr marL="457200" hangingPunct="0">
                        <a:lnSpc>
                          <a:spcPct val="115000"/>
                        </a:lnSpc>
                        <a:spcAft>
                          <a:spcPts val="0"/>
                        </a:spcAft>
                      </a:pPr>
                      <a:r>
                        <a:rPr lang="de-DE" sz="1200" kern="1400" dirty="0">
                          <a:effectLst/>
                        </a:rPr>
                        <a:t> </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Life-</a:t>
                      </a:r>
                      <a:r>
                        <a:rPr lang="de-DE" sz="1200" kern="1400" dirty="0" err="1">
                          <a:effectLst/>
                        </a:rPr>
                        <a:t>Kinetic</a:t>
                      </a:r>
                      <a:r>
                        <a:rPr lang="de-DE" sz="1200" kern="1400" dirty="0">
                          <a:effectLst/>
                        </a:rPr>
                        <a:t>-Übungen mit Bällen</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Yoga</a:t>
                      </a:r>
                      <a:endParaRPr lang="de-DE" sz="1000" kern="1400" dirty="0">
                        <a:effectLst/>
                        <a:latin typeface="Times New Roman" panose="02020603050405020304" pitchFamily="18" charset="0"/>
                        <a:ea typeface="Times New Roman" panose="02020603050405020304" pitchFamily="18" charset="0"/>
                      </a:endParaRPr>
                    </a:p>
                  </a:txBody>
                  <a:tcPr marL="65806" marR="65806" marT="0" marB="0"/>
                </a:tc>
                <a:extLst>
                  <a:ext uri="{0D108BD9-81ED-4DB2-BD59-A6C34878D82A}">
                    <a16:rowId xmlns:a16="http://schemas.microsoft.com/office/drawing/2014/main" val="2631496202"/>
                  </a:ext>
                </a:extLst>
              </a:tr>
            </a:tbl>
          </a:graphicData>
        </a:graphic>
      </p:graphicFrame>
    </p:spTree>
    <p:extLst>
      <p:ext uri="{BB962C8B-B14F-4D97-AF65-F5344CB8AC3E}">
        <p14:creationId xmlns:p14="http://schemas.microsoft.com/office/powerpoint/2010/main" val="3739253304"/>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0574" y="1001713"/>
            <a:ext cx="7669857" cy="488950"/>
          </a:xfrm>
        </p:spPr>
        <p:txBody>
          <a:bodyPr/>
          <a:lstStyle/>
          <a:p>
            <a:r>
              <a:rPr lang="de-DE" dirty="0" smtClean="0"/>
              <a:t>Acht Einheiten der ABG-Gruppe</a:t>
            </a:r>
            <a:r>
              <a:rPr lang="de-DE" dirty="0"/>
              <a:t> </a:t>
            </a:r>
            <a:r>
              <a:rPr lang="de-DE" dirty="0" smtClean="0"/>
              <a:t>(ab BMI 13 kg/m²), 3-5</a:t>
            </a:r>
            <a:endParaRPr lang="de-DE" dirty="0"/>
          </a:p>
        </p:txBody>
      </p:sp>
      <p:graphicFrame>
        <p:nvGraphicFramePr>
          <p:cNvPr id="4" name="Tabelle 3"/>
          <p:cNvGraphicFramePr>
            <a:graphicFrameLocks noGrp="1"/>
          </p:cNvGraphicFramePr>
          <p:nvPr/>
        </p:nvGraphicFramePr>
        <p:xfrm>
          <a:off x="943506" y="1836897"/>
          <a:ext cx="7256988" cy="4512118"/>
        </p:xfrm>
        <a:graphic>
          <a:graphicData uri="http://schemas.openxmlformats.org/drawingml/2006/table">
            <a:tbl>
              <a:tblPr firstRow="1" firstCol="1" bandRow="1">
                <a:tableStyleId>{5C22544A-7EE6-4342-B048-85BDC9FD1C3A}</a:tableStyleId>
              </a:tblPr>
              <a:tblGrid>
                <a:gridCol w="3628494">
                  <a:extLst>
                    <a:ext uri="{9D8B030D-6E8A-4147-A177-3AD203B41FA5}">
                      <a16:colId xmlns:a16="http://schemas.microsoft.com/office/drawing/2014/main" val="1979428239"/>
                    </a:ext>
                  </a:extLst>
                </a:gridCol>
                <a:gridCol w="3628494">
                  <a:extLst>
                    <a:ext uri="{9D8B030D-6E8A-4147-A177-3AD203B41FA5}">
                      <a16:colId xmlns:a16="http://schemas.microsoft.com/office/drawing/2014/main" val="823119142"/>
                    </a:ext>
                  </a:extLst>
                </a:gridCol>
              </a:tblGrid>
              <a:tr h="305878">
                <a:tc>
                  <a:txBody>
                    <a:bodyPr/>
                    <a:lstStyle/>
                    <a:p>
                      <a:pPr algn="ctr" hangingPunct="0">
                        <a:lnSpc>
                          <a:spcPct val="115000"/>
                        </a:lnSpc>
                        <a:spcAft>
                          <a:spcPts val="0"/>
                        </a:spcAft>
                      </a:pPr>
                      <a:r>
                        <a:rPr lang="de-DE" sz="1200" kern="1400">
                          <a:effectLst/>
                        </a:rPr>
                        <a:t>Psychotherapeutisch</a:t>
                      </a:r>
                      <a:endParaRPr lang="de-DE" sz="1000" kern="1400">
                        <a:effectLst/>
                        <a:latin typeface="Times New Roman" panose="02020603050405020304" pitchFamily="18" charset="0"/>
                        <a:ea typeface="Times New Roman" panose="02020603050405020304" pitchFamily="18" charset="0"/>
                      </a:endParaRPr>
                    </a:p>
                  </a:txBody>
                  <a:tcPr marL="65806" marR="65806" marT="0" marB="0"/>
                </a:tc>
                <a:tc>
                  <a:txBody>
                    <a:bodyPr/>
                    <a:lstStyle/>
                    <a:p>
                      <a:pPr algn="ctr" hangingPunct="0">
                        <a:lnSpc>
                          <a:spcPct val="115000"/>
                        </a:lnSpc>
                        <a:spcAft>
                          <a:spcPts val="0"/>
                        </a:spcAft>
                      </a:pPr>
                      <a:r>
                        <a:rPr lang="de-DE" sz="1200" kern="1400">
                          <a:effectLst/>
                        </a:rPr>
                        <a:t>Bewegungstherapeutisch</a:t>
                      </a:r>
                      <a:endParaRPr lang="de-DE" sz="1000" kern="1400">
                        <a:effectLst/>
                        <a:latin typeface="Times New Roman" panose="02020603050405020304" pitchFamily="18" charset="0"/>
                        <a:ea typeface="Times New Roman" panose="02020603050405020304" pitchFamily="18" charset="0"/>
                      </a:endParaRPr>
                    </a:p>
                  </a:txBody>
                  <a:tcPr marL="65806" marR="65806" marT="0" marB="0"/>
                </a:tc>
                <a:extLst>
                  <a:ext uri="{0D108BD9-81ED-4DB2-BD59-A6C34878D82A}">
                    <a16:rowId xmlns:a16="http://schemas.microsoft.com/office/drawing/2014/main" val="3722603472"/>
                  </a:ext>
                </a:extLst>
              </a:tr>
              <a:tr h="2018064">
                <a:tc>
                  <a:txBody>
                    <a:bodyPr/>
                    <a:lstStyle/>
                    <a:p>
                      <a:pPr marL="342900" lvl="0" indent="-342900" hangingPunct="0">
                        <a:lnSpc>
                          <a:spcPct val="115000"/>
                        </a:lnSpc>
                        <a:spcAft>
                          <a:spcPts val="0"/>
                        </a:spcAft>
                        <a:buFont typeface="Symbol" panose="05050102010706020507" pitchFamily="18" charset="2"/>
                        <a:buChar char=""/>
                      </a:pPr>
                      <a:r>
                        <a:rPr lang="de-DE" sz="1200" kern="1400">
                          <a:effectLst/>
                        </a:rPr>
                        <a:t>Gegenseitiges Vorstellen der Therapeuten und Patienten</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Einführung in Inhalte, Ziele und Struktur der Gruppe</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Patienten stellen ihr Bewegungsverhalten vor</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Festlegung eines Individuellen Therapieziels  bis zur nächsten Einheit</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Besprechen der Hausaufgabe: Interview mit einer gesunden, gleichaltrigen Person</a:t>
                      </a:r>
                      <a:endParaRPr lang="de-DE" sz="1000" kern="1400">
                        <a:effectLst/>
                        <a:latin typeface="Times New Roman" panose="02020603050405020304" pitchFamily="18" charset="0"/>
                        <a:ea typeface="Times New Roman" panose="02020603050405020304" pitchFamily="18" charset="0"/>
                      </a:endParaRPr>
                    </a:p>
                  </a:txBody>
                  <a:tcPr marL="65806" marR="65806" marT="0" marB="0"/>
                </a:tc>
                <a:tc>
                  <a:txBody>
                    <a:bodyPr/>
                    <a:lstStyle/>
                    <a:p>
                      <a:pPr marL="228600" hangingPunct="0">
                        <a:lnSpc>
                          <a:spcPct val="115000"/>
                        </a:lnSpc>
                        <a:spcAft>
                          <a:spcPts val="0"/>
                        </a:spcAft>
                      </a:pPr>
                      <a:r>
                        <a:rPr lang="de-DE" sz="1200" kern="1400">
                          <a:effectLst/>
                        </a:rPr>
                        <a:t> </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Varianten der Fortbewegung</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Spielerisches Kennenlernen</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marL="457200" hangingPunct="0">
                        <a:lnSpc>
                          <a:spcPct val="115000"/>
                        </a:lnSpc>
                        <a:spcAft>
                          <a:spcPts val="0"/>
                        </a:spcAft>
                      </a:pPr>
                      <a:r>
                        <a:rPr lang="de-DE" sz="1200" kern="1400">
                          <a:effectLst/>
                        </a:rPr>
                        <a:t> </a:t>
                      </a:r>
                      <a:endParaRPr lang="de-DE" sz="1000" kern="1400">
                        <a:effectLst/>
                      </a:endParaRPr>
                    </a:p>
                    <a:p>
                      <a:pPr marL="457200" hangingPunct="0">
                        <a:lnSpc>
                          <a:spcPct val="115000"/>
                        </a:lnSpc>
                        <a:spcAft>
                          <a:spcPts val="0"/>
                        </a:spcAft>
                      </a:pPr>
                      <a:r>
                        <a:rPr lang="de-DE" sz="1200" kern="1400">
                          <a:effectLst/>
                        </a:rPr>
                        <a:t> </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Qigong</a:t>
                      </a:r>
                      <a:endParaRPr lang="de-DE" sz="1000" kern="1400">
                        <a:effectLst/>
                        <a:latin typeface="Times New Roman" panose="02020603050405020304" pitchFamily="18" charset="0"/>
                        <a:ea typeface="Times New Roman" panose="02020603050405020304" pitchFamily="18" charset="0"/>
                      </a:endParaRPr>
                    </a:p>
                  </a:txBody>
                  <a:tcPr marL="65806" marR="65806" marT="0" marB="0"/>
                </a:tc>
                <a:extLst>
                  <a:ext uri="{0D108BD9-81ED-4DB2-BD59-A6C34878D82A}">
                    <a16:rowId xmlns:a16="http://schemas.microsoft.com/office/drawing/2014/main" val="3429115575"/>
                  </a:ext>
                </a:extLst>
              </a:tr>
              <a:tr h="1816258">
                <a:tc>
                  <a:txBody>
                    <a:bodyPr/>
                    <a:lstStyle/>
                    <a:p>
                      <a:pPr marL="342900" lvl="0" indent="-342900" hangingPunct="0">
                        <a:lnSpc>
                          <a:spcPct val="115000"/>
                        </a:lnSpc>
                        <a:spcAft>
                          <a:spcPts val="0"/>
                        </a:spcAft>
                        <a:buFont typeface="Symbol" panose="05050102010706020507" pitchFamily="18" charset="2"/>
                        <a:buChar char=""/>
                      </a:pPr>
                      <a:r>
                        <a:rPr lang="de-DE" sz="1200" kern="1400">
                          <a:effectLst/>
                        </a:rPr>
                        <a:t>Besprechen des Therapieziels</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Identifikation von Risikosituationen für übertriebenes/zwanghaftes Bewegen</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Exemplarische Verhaltensanlayse einer Risikosituation</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Festlegung eines Individuellen Therapieziels  bis zur nächsten Einheit</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Besprechen der Hausaufgabe: Verhaltensanalyse für persönliche Risikosituation</a:t>
                      </a:r>
                      <a:endParaRPr lang="de-DE" sz="1000" kern="1400">
                        <a:effectLst/>
                        <a:latin typeface="Times New Roman" panose="02020603050405020304" pitchFamily="18" charset="0"/>
                        <a:ea typeface="Times New Roman" panose="02020603050405020304" pitchFamily="18" charset="0"/>
                      </a:endParaRPr>
                    </a:p>
                  </a:txBody>
                  <a:tcPr marL="65806" marR="65806" marT="0" marB="0"/>
                </a:tc>
                <a:tc>
                  <a:txBody>
                    <a:bodyPr/>
                    <a:lstStyle/>
                    <a:p>
                      <a:pPr marL="457200" hangingPunct="0">
                        <a:lnSpc>
                          <a:spcPct val="115000"/>
                        </a:lnSpc>
                        <a:spcAft>
                          <a:spcPts val="0"/>
                        </a:spcAft>
                      </a:pPr>
                      <a:r>
                        <a:rPr lang="de-DE" sz="1200" kern="1400" dirty="0">
                          <a:effectLst/>
                        </a:rPr>
                        <a:t> </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Life-</a:t>
                      </a:r>
                      <a:r>
                        <a:rPr lang="de-DE" sz="1200" kern="1400" dirty="0" err="1">
                          <a:effectLst/>
                        </a:rPr>
                        <a:t>Kinetic</a:t>
                      </a:r>
                      <a:r>
                        <a:rPr lang="de-DE" sz="1200" kern="1400" dirty="0">
                          <a:effectLst/>
                        </a:rPr>
                        <a:t>-Übungen mit Bällen</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Yoga</a:t>
                      </a:r>
                      <a:endParaRPr lang="de-DE" sz="1000" kern="1400" dirty="0">
                        <a:effectLst/>
                        <a:latin typeface="Times New Roman" panose="02020603050405020304" pitchFamily="18" charset="0"/>
                        <a:ea typeface="Times New Roman" panose="02020603050405020304" pitchFamily="18" charset="0"/>
                      </a:endParaRPr>
                    </a:p>
                  </a:txBody>
                  <a:tcPr marL="65806" marR="65806" marT="0" marB="0"/>
                </a:tc>
                <a:extLst>
                  <a:ext uri="{0D108BD9-81ED-4DB2-BD59-A6C34878D82A}">
                    <a16:rowId xmlns:a16="http://schemas.microsoft.com/office/drawing/2014/main" val="2631496202"/>
                  </a:ext>
                </a:extLst>
              </a:tr>
            </a:tbl>
          </a:graphicData>
        </a:graphic>
      </p:graphicFrame>
      <p:graphicFrame>
        <p:nvGraphicFramePr>
          <p:cNvPr id="3" name="Tabelle 2"/>
          <p:cNvGraphicFramePr>
            <a:graphicFrameLocks noGrp="1"/>
          </p:cNvGraphicFramePr>
          <p:nvPr>
            <p:extLst>
              <p:ext uri="{D42A27DB-BD31-4B8C-83A1-F6EECF244321}">
                <p14:modId xmlns:p14="http://schemas.microsoft.com/office/powerpoint/2010/main" val="472627554"/>
              </p:ext>
            </p:extLst>
          </p:nvPr>
        </p:nvGraphicFramePr>
        <p:xfrm>
          <a:off x="849945" y="1412776"/>
          <a:ext cx="7444110" cy="5047488"/>
        </p:xfrm>
        <a:graphic>
          <a:graphicData uri="http://schemas.openxmlformats.org/drawingml/2006/table">
            <a:tbl>
              <a:tblPr firstRow="1" firstCol="1" bandRow="1">
                <a:tableStyleId>{5C22544A-7EE6-4342-B048-85BDC9FD1C3A}</a:tableStyleId>
              </a:tblPr>
              <a:tblGrid>
                <a:gridCol w="3722055">
                  <a:extLst>
                    <a:ext uri="{9D8B030D-6E8A-4147-A177-3AD203B41FA5}">
                      <a16:colId xmlns:a16="http://schemas.microsoft.com/office/drawing/2014/main" val="290249612"/>
                    </a:ext>
                  </a:extLst>
                </a:gridCol>
                <a:gridCol w="3722055">
                  <a:extLst>
                    <a:ext uri="{9D8B030D-6E8A-4147-A177-3AD203B41FA5}">
                      <a16:colId xmlns:a16="http://schemas.microsoft.com/office/drawing/2014/main" val="1051283513"/>
                    </a:ext>
                  </a:extLst>
                </a:gridCol>
              </a:tblGrid>
              <a:tr h="1863090">
                <a:tc>
                  <a:txBody>
                    <a:bodyPr/>
                    <a:lstStyle/>
                    <a:p>
                      <a:pPr marL="342900" lvl="0" indent="-342900" hangingPunct="0">
                        <a:lnSpc>
                          <a:spcPct val="115000"/>
                        </a:lnSpc>
                        <a:spcAft>
                          <a:spcPts val="0"/>
                        </a:spcAft>
                        <a:buFont typeface="Symbol" panose="05050102010706020507" pitchFamily="18" charset="2"/>
                        <a:buChar char=""/>
                      </a:pPr>
                      <a:r>
                        <a:rPr lang="de-DE" sz="1200" kern="1400" dirty="0">
                          <a:effectLst/>
                        </a:rPr>
                        <a:t>Besprechen des Therapieziels und der Hausaufgabe</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Erklären der Expositionsmethode, Vorbereiten individueller Expositionen, Erstellen einer Expositionshierarchie</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Festlegung eines weiteren Therapieziels</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Hausaufgabe: Planung von Einzelexpositionen mit dem Bezugstherapeut</a:t>
                      </a:r>
                      <a:endParaRPr lang="de-DE" sz="1000" kern="1400" dirty="0">
                        <a:effectLst/>
                        <a:latin typeface="Times New Roman" panose="02020603050405020304" pitchFamily="18" charset="0"/>
                        <a:ea typeface="Times New Roman" panose="02020603050405020304" pitchFamily="18" charset="0"/>
                      </a:endParaRPr>
                    </a:p>
                  </a:txBody>
                  <a:tcPr marL="67503" marR="67503" marT="0" marB="0"/>
                </a:tc>
                <a:tc>
                  <a:txBody>
                    <a:bodyPr/>
                    <a:lstStyle/>
                    <a:p>
                      <a:pPr marL="228600"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Partner-Übung zum „Spazierengehen“</a:t>
                      </a:r>
                      <a:endParaRPr lang="de-DE" sz="1000" kern="1400">
                        <a:effectLst/>
                      </a:endParaRPr>
                    </a:p>
                    <a:p>
                      <a:pPr hangingPunct="0">
                        <a:lnSpc>
                          <a:spcPct val="115000"/>
                        </a:lnSpc>
                        <a:spcAft>
                          <a:spcPts val="0"/>
                        </a:spcAft>
                      </a:pPr>
                      <a:r>
                        <a:rPr lang="de-DE" sz="1200" kern="1400">
                          <a:effectLst/>
                        </a:rPr>
                        <a:t> </a:t>
                      </a:r>
                      <a:endParaRPr lang="de-DE" sz="1000" kern="1400">
                        <a:effectLst/>
                        <a:latin typeface="Times New Roman" panose="02020603050405020304" pitchFamily="18" charset="0"/>
                        <a:ea typeface="Times New Roman" panose="02020603050405020304" pitchFamily="18" charset="0"/>
                      </a:endParaRPr>
                    </a:p>
                  </a:txBody>
                  <a:tcPr marL="67503" marR="67503" marT="0" marB="0"/>
                </a:tc>
                <a:extLst>
                  <a:ext uri="{0D108BD9-81ED-4DB2-BD59-A6C34878D82A}">
                    <a16:rowId xmlns:a16="http://schemas.microsoft.com/office/drawing/2014/main" val="1727132163"/>
                  </a:ext>
                </a:extLst>
              </a:tr>
              <a:tr h="621030">
                <a:tc>
                  <a:txBody>
                    <a:bodyPr/>
                    <a:lstStyle/>
                    <a:p>
                      <a:pPr marL="342900" lvl="0" indent="-342900" hangingPunct="0">
                        <a:lnSpc>
                          <a:spcPct val="115000"/>
                        </a:lnSpc>
                        <a:spcAft>
                          <a:spcPts val="0"/>
                        </a:spcAft>
                        <a:buFont typeface="Symbol" panose="05050102010706020507" pitchFamily="18" charset="2"/>
                        <a:buChar char=""/>
                      </a:pPr>
                      <a:r>
                        <a:rPr lang="de-DE" sz="1200" kern="1400">
                          <a:effectLst/>
                        </a:rPr>
                        <a:t>Besprechen des Therapieziels</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Normfindung, gesundes – zwanghaftes Bewegen</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Festlegen eines weiteren Therapieziels</a:t>
                      </a:r>
                      <a:endParaRPr lang="de-DE" sz="1000" kern="1400">
                        <a:effectLst/>
                        <a:latin typeface="Times New Roman" panose="02020603050405020304" pitchFamily="18" charset="0"/>
                        <a:ea typeface="Times New Roman" panose="02020603050405020304" pitchFamily="18" charset="0"/>
                      </a:endParaRPr>
                    </a:p>
                  </a:txBody>
                  <a:tcPr marL="67503" marR="67503" marT="0" marB="0"/>
                </a:tc>
                <a:tc>
                  <a:txBody>
                    <a:bodyPr/>
                    <a:lstStyle/>
                    <a:p>
                      <a:pPr marL="228600" hangingPunct="0">
                        <a:lnSpc>
                          <a:spcPct val="115000"/>
                        </a:lnSpc>
                        <a:spcAft>
                          <a:spcPts val="0"/>
                        </a:spcAft>
                      </a:pPr>
                      <a:r>
                        <a:rPr lang="de-DE" sz="1200" kern="1400">
                          <a:effectLst/>
                        </a:rPr>
                        <a:t> </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Spielerische Bewegungseinheit mit dem Schwungtuch</a:t>
                      </a:r>
                      <a:endParaRPr lang="de-DE" sz="1000" kern="1400">
                        <a:effectLst/>
                        <a:latin typeface="Times New Roman" panose="02020603050405020304" pitchFamily="18" charset="0"/>
                        <a:ea typeface="Times New Roman" panose="02020603050405020304" pitchFamily="18" charset="0"/>
                      </a:endParaRPr>
                    </a:p>
                  </a:txBody>
                  <a:tcPr marL="67503" marR="67503" marT="0" marB="0"/>
                </a:tc>
                <a:extLst>
                  <a:ext uri="{0D108BD9-81ED-4DB2-BD59-A6C34878D82A}">
                    <a16:rowId xmlns:a16="http://schemas.microsoft.com/office/drawing/2014/main" val="3686305824"/>
                  </a:ext>
                </a:extLst>
              </a:tr>
              <a:tr h="1656080">
                <a:tc>
                  <a:txBody>
                    <a:bodyPr/>
                    <a:lstStyle/>
                    <a:p>
                      <a:pPr marL="342900" lvl="0" indent="-342900" hangingPunct="0">
                        <a:lnSpc>
                          <a:spcPct val="115000"/>
                        </a:lnSpc>
                        <a:spcAft>
                          <a:spcPts val="0"/>
                        </a:spcAft>
                        <a:buFont typeface="Symbol" panose="05050102010706020507" pitchFamily="18" charset="2"/>
                        <a:buChar char=""/>
                      </a:pPr>
                      <a:r>
                        <a:rPr lang="de-DE" sz="1200" kern="1400">
                          <a:effectLst/>
                        </a:rPr>
                        <a:t>Besprechen des Therapieziels</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Identifikation und Überprüfung von Annahmen und Gedanken, die dem Bewegungsverhalten zugrunde liegen („Märchen und Fakten“)</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hangingPunct="0">
                        <a:lnSpc>
                          <a:spcPct val="115000"/>
                        </a:lnSpc>
                        <a:spcAft>
                          <a:spcPts val="0"/>
                        </a:spcAft>
                      </a:pPr>
                      <a:r>
                        <a:rPr lang="de-DE" sz="1200" kern="1400">
                          <a:effectLst/>
                        </a:rPr>
                        <a:t> </a:t>
                      </a:r>
                      <a:endParaRPr lang="de-DE" sz="1000" kern="1400">
                        <a:effectLst/>
                      </a:endParaRPr>
                    </a:p>
                    <a:p>
                      <a:pPr marL="342900" lvl="0" indent="-342900" hangingPunct="0">
                        <a:lnSpc>
                          <a:spcPct val="115000"/>
                        </a:lnSpc>
                        <a:spcAft>
                          <a:spcPts val="0"/>
                        </a:spcAft>
                        <a:buFont typeface="Symbol" panose="05050102010706020507" pitchFamily="18" charset="2"/>
                        <a:buChar char=""/>
                      </a:pPr>
                      <a:r>
                        <a:rPr lang="de-DE" sz="1200" kern="1400">
                          <a:effectLst/>
                        </a:rPr>
                        <a:t>Festlegen eines weiteren Therapieziels</a:t>
                      </a:r>
                      <a:endParaRPr lang="de-DE" sz="1000" kern="1400">
                        <a:effectLst/>
                        <a:latin typeface="Times New Roman" panose="02020603050405020304" pitchFamily="18" charset="0"/>
                        <a:ea typeface="Times New Roman" panose="02020603050405020304" pitchFamily="18" charset="0"/>
                      </a:endParaRPr>
                    </a:p>
                  </a:txBody>
                  <a:tcPr marL="67503" marR="67503" marT="0" marB="0"/>
                </a:tc>
                <a:tc>
                  <a:txBody>
                    <a:bodyPr/>
                    <a:lstStyle/>
                    <a:p>
                      <a:pPr marL="228600" hangingPunct="0">
                        <a:lnSpc>
                          <a:spcPct val="115000"/>
                        </a:lnSpc>
                        <a:spcAft>
                          <a:spcPts val="0"/>
                        </a:spcAft>
                      </a:pPr>
                      <a:r>
                        <a:rPr lang="de-DE" sz="1200" kern="1400" dirty="0">
                          <a:effectLst/>
                        </a:rPr>
                        <a:t> </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Badminton</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hangingPunct="0">
                        <a:lnSpc>
                          <a:spcPct val="115000"/>
                        </a:lnSpc>
                        <a:spcAft>
                          <a:spcPts val="0"/>
                        </a:spcAft>
                      </a:pPr>
                      <a:r>
                        <a:rPr lang="de-DE" sz="1200" kern="1400" dirty="0">
                          <a:effectLst/>
                        </a:rPr>
                        <a:t> </a:t>
                      </a:r>
                      <a:endParaRPr lang="de-DE" sz="1000" kern="1400" dirty="0">
                        <a:effectLst/>
                      </a:endParaRPr>
                    </a:p>
                    <a:p>
                      <a:pPr marL="342900" lvl="0" indent="-342900" hangingPunct="0">
                        <a:lnSpc>
                          <a:spcPct val="115000"/>
                        </a:lnSpc>
                        <a:spcAft>
                          <a:spcPts val="0"/>
                        </a:spcAft>
                        <a:buFont typeface="Symbol" panose="05050102010706020507" pitchFamily="18" charset="2"/>
                        <a:buChar char=""/>
                      </a:pPr>
                      <a:r>
                        <a:rPr lang="de-DE" sz="1200" kern="1400" dirty="0">
                          <a:effectLst/>
                        </a:rPr>
                        <a:t>Körperwahr-</a:t>
                      </a:r>
                      <a:r>
                        <a:rPr lang="de-DE" sz="1200" kern="1400" dirty="0" err="1">
                          <a:effectLst/>
                        </a:rPr>
                        <a:t>nehmungsübung</a:t>
                      </a:r>
                      <a:r>
                        <a:rPr lang="de-DE" sz="1200" kern="1400" dirty="0">
                          <a:effectLst/>
                        </a:rPr>
                        <a:t>: Körperstrukturen</a:t>
                      </a:r>
                      <a:endParaRPr lang="de-DE" sz="1000" kern="1400" dirty="0">
                        <a:effectLst/>
                        <a:latin typeface="Times New Roman" panose="02020603050405020304" pitchFamily="18" charset="0"/>
                        <a:ea typeface="Times New Roman" panose="02020603050405020304" pitchFamily="18" charset="0"/>
                      </a:endParaRPr>
                    </a:p>
                  </a:txBody>
                  <a:tcPr marL="67503" marR="67503" marT="0" marB="0"/>
                </a:tc>
                <a:extLst>
                  <a:ext uri="{0D108BD9-81ED-4DB2-BD59-A6C34878D82A}">
                    <a16:rowId xmlns:a16="http://schemas.microsoft.com/office/drawing/2014/main" val="691512847"/>
                  </a:ext>
                </a:extLst>
              </a:tr>
            </a:tbl>
          </a:graphicData>
        </a:graphic>
      </p:graphicFrame>
    </p:spTree>
    <p:extLst>
      <p:ext uri="{BB962C8B-B14F-4D97-AF65-F5344CB8AC3E}">
        <p14:creationId xmlns:p14="http://schemas.microsoft.com/office/powerpoint/2010/main" val="288326443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0574" y="1001713"/>
            <a:ext cx="7669857" cy="488950"/>
          </a:xfrm>
        </p:spPr>
        <p:txBody>
          <a:bodyPr/>
          <a:lstStyle/>
          <a:p>
            <a:r>
              <a:rPr lang="de-DE" dirty="0" smtClean="0"/>
              <a:t>Acht Einheiten der ABG-Gruppe</a:t>
            </a:r>
            <a:r>
              <a:rPr lang="de-DE" dirty="0"/>
              <a:t> </a:t>
            </a:r>
            <a:r>
              <a:rPr lang="de-DE" dirty="0" smtClean="0"/>
              <a:t>(ab BMI 13 kg/m²), 6-8</a:t>
            </a:r>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3492728448"/>
              </p:ext>
            </p:extLst>
          </p:nvPr>
        </p:nvGraphicFramePr>
        <p:xfrm>
          <a:off x="790574" y="1412776"/>
          <a:ext cx="7165802" cy="5040559"/>
        </p:xfrm>
        <a:graphic>
          <a:graphicData uri="http://schemas.openxmlformats.org/drawingml/2006/table">
            <a:tbl>
              <a:tblPr firstRow="1" firstCol="1" bandRow="1">
                <a:tableStyleId>{5C22544A-7EE6-4342-B048-85BDC9FD1C3A}</a:tableStyleId>
              </a:tblPr>
              <a:tblGrid>
                <a:gridCol w="3582901">
                  <a:extLst>
                    <a:ext uri="{9D8B030D-6E8A-4147-A177-3AD203B41FA5}">
                      <a16:colId xmlns:a16="http://schemas.microsoft.com/office/drawing/2014/main" val="2010520398"/>
                    </a:ext>
                  </a:extLst>
                </a:gridCol>
                <a:gridCol w="3582901">
                  <a:extLst>
                    <a:ext uri="{9D8B030D-6E8A-4147-A177-3AD203B41FA5}">
                      <a16:colId xmlns:a16="http://schemas.microsoft.com/office/drawing/2014/main" val="3796585812"/>
                    </a:ext>
                  </a:extLst>
                </a:gridCol>
              </a:tblGrid>
              <a:tr h="2257037">
                <a:tc>
                  <a:txBody>
                    <a:bodyPr/>
                    <a:lstStyle/>
                    <a:p>
                      <a:pPr marL="342900" lvl="0" indent="-342900" hangingPunct="0">
                        <a:lnSpc>
                          <a:spcPct val="115000"/>
                        </a:lnSpc>
                        <a:spcAft>
                          <a:spcPts val="0"/>
                        </a:spcAft>
                        <a:buFont typeface="Symbol" panose="05050102010706020507" pitchFamily="18" charset="2"/>
                        <a:buChar char=""/>
                      </a:pPr>
                      <a:r>
                        <a:rPr lang="de-DE" sz="900" kern="1400">
                          <a:effectLst/>
                        </a:rPr>
                        <a:t>Besprechen des Therapieziels</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Alternativer Umgang mit Hochstress</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Vorbereitung der Gruppenexposition „Woche mit gesundem Freizeit- und Bewegungsverhalten“</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Besprechen der Hausaufgabe:</a:t>
                      </a:r>
                      <a:endParaRPr lang="de-DE" sz="800" kern="1400">
                        <a:effectLst/>
                      </a:endParaRPr>
                    </a:p>
                    <a:p>
                      <a:pPr marL="228600" hangingPunct="0">
                        <a:lnSpc>
                          <a:spcPct val="115000"/>
                        </a:lnSpc>
                        <a:spcAft>
                          <a:spcPts val="0"/>
                        </a:spcAft>
                      </a:pPr>
                      <a:r>
                        <a:rPr lang="de-DE" sz="900" kern="1400">
                          <a:effectLst/>
                        </a:rPr>
                        <a:t>        Ausprobieren der Skillskette; </a:t>
                      </a:r>
                      <a:endParaRPr lang="de-DE" sz="800" kern="1400">
                        <a:effectLst/>
                      </a:endParaRPr>
                    </a:p>
                    <a:p>
                      <a:pPr marL="228600" hangingPunct="0">
                        <a:lnSpc>
                          <a:spcPct val="115000"/>
                        </a:lnSpc>
                        <a:spcAft>
                          <a:spcPts val="0"/>
                        </a:spcAft>
                      </a:pPr>
                      <a:r>
                        <a:rPr lang="de-DE" sz="900" kern="1400">
                          <a:effectLst/>
                        </a:rPr>
                        <a:t>        Woche mit gesundem Freizeit- und Bewegungsverhalten</a:t>
                      </a:r>
                      <a:endParaRPr lang="de-DE" sz="800" kern="1400">
                        <a:effectLst/>
                        <a:latin typeface="Times New Roman" panose="02020603050405020304" pitchFamily="18" charset="0"/>
                        <a:ea typeface="Times New Roman" panose="02020603050405020304" pitchFamily="18" charset="0"/>
                      </a:endParaRPr>
                    </a:p>
                  </a:txBody>
                  <a:tcPr marL="54003" marR="54003" marT="0" marB="0"/>
                </a:tc>
                <a:tc>
                  <a:txBody>
                    <a:bodyPr/>
                    <a:lstStyle/>
                    <a:p>
                      <a:pPr marL="228600" hangingPunct="0">
                        <a:lnSpc>
                          <a:spcPct val="115000"/>
                        </a:lnSpc>
                        <a:spcAft>
                          <a:spcPts val="0"/>
                        </a:spcAft>
                      </a:pPr>
                      <a:r>
                        <a:rPr lang="de-DE" sz="900" kern="1400">
                          <a:effectLst/>
                        </a:rPr>
                        <a:t> </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Erproben kurzer, intensiver Bewegungsübungen zur Spannungsreduktion (Körperskills)</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Yoga</a:t>
                      </a:r>
                      <a:endParaRPr lang="de-DE" sz="800" kern="1400">
                        <a:effectLst/>
                        <a:latin typeface="Times New Roman" panose="02020603050405020304" pitchFamily="18" charset="0"/>
                        <a:ea typeface="Times New Roman" panose="02020603050405020304" pitchFamily="18" charset="0"/>
                      </a:endParaRPr>
                    </a:p>
                  </a:txBody>
                  <a:tcPr marL="54003" marR="54003" marT="0" marB="0"/>
                </a:tc>
                <a:extLst>
                  <a:ext uri="{0D108BD9-81ED-4DB2-BD59-A6C34878D82A}">
                    <a16:rowId xmlns:a16="http://schemas.microsoft.com/office/drawing/2014/main" val="2034439287"/>
                  </a:ext>
                </a:extLst>
              </a:tr>
              <a:tr h="1192938">
                <a:tc>
                  <a:txBody>
                    <a:bodyPr/>
                    <a:lstStyle/>
                    <a:p>
                      <a:pPr marL="342900" lvl="0" indent="-342900" hangingPunct="0">
                        <a:lnSpc>
                          <a:spcPct val="115000"/>
                        </a:lnSpc>
                        <a:spcAft>
                          <a:spcPts val="0"/>
                        </a:spcAft>
                        <a:buFont typeface="Symbol" panose="05050102010706020507" pitchFamily="18" charset="2"/>
                        <a:buChar char=""/>
                      </a:pPr>
                      <a:r>
                        <a:rPr lang="de-DE" sz="900" kern="1400">
                          <a:effectLst/>
                        </a:rPr>
                        <a:t>Nachbesprechung der Hausaufgaben</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Alternativer Umgang mit Gefühlen: Erarbeitung der handlungsleitenden Funktion von Gefühlen</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Hausaufgabe: Woche mit gesundem Freizeit- und Bewegungsverhalten</a:t>
                      </a:r>
                      <a:endParaRPr lang="de-DE" sz="800" kern="1400">
                        <a:effectLst/>
                        <a:latin typeface="Times New Roman" panose="02020603050405020304" pitchFamily="18" charset="0"/>
                        <a:ea typeface="Times New Roman" panose="02020603050405020304" pitchFamily="18" charset="0"/>
                      </a:endParaRPr>
                    </a:p>
                  </a:txBody>
                  <a:tcPr marL="54003" marR="54003" marT="0" marB="0"/>
                </a:tc>
                <a:tc>
                  <a:txBody>
                    <a:bodyPr/>
                    <a:lstStyle/>
                    <a:p>
                      <a:pPr marL="228600" hangingPunct="0">
                        <a:lnSpc>
                          <a:spcPct val="115000"/>
                        </a:lnSpc>
                        <a:spcAft>
                          <a:spcPts val="0"/>
                        </a:spcAft>
                      </a:pPr>
                      <a:r>
                        <a:rPr lang="de-DE" sz="900" kern="1400">
                          <a:effectLst/>
                        </a:rPr>
                        <a:t> </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Ausdrucksmöglichkeiten der 4 Basisgefühle</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Qigong</a:t>
                      </a:r>
                      <a:endParaRPr lang="de-DE" sz="800" kern="1400">
                        <a:effectLst/>
                        <a:latin typeface="Times New Roman" panose="02020603050405020304" pitchFamily="18" charset="0"/>
                        <a:ea typeface="Times New Roman" panose="02020603050405020304" pitchFamily="18" charset="0"/>
                      </a:endParaRPr>
                    </a:p>
                  </a:txBody>
                  <a:tcPr marL="54003" marR="54003" marT="0" marB="0"/>
                </a:tc>
                <a:extLst>
                  <a:ext uri="{0D108BD9-81ED-4DB2-BD59-A6C34878D82A}">
                    <a16:rowId xmlns:a16="http://schemas.microsoft.com/office/drawing/2014/main" val="3594131636"/>
                  </a:ext>
                </a:extLst>
              </a:tr>
              <a:tr h="1590584">
                <a:tc>
                  <a:txBody>
                    <a:bodyPr/>
                    <a:lstStyle/>
                    <a:p>
                      <a:pPr marL="342900" lvl="0" indent="-342900" hangingPunct="0">
                        <a:lnSpc>
                          <a:spcPct val="115000"/>
                        </a:lnSpc>
                        <a:spcAft>
                          <a:spcPts val="0"/>
                        </a:spcAft>
                        <a:buFont typeface="Symbol" panose="05050102010706020507" pitchFamily="18" charset="2"/>
                        <a:buChar char=""/>
                      </a:pPr>
                      <a:r>
                        <a:rPr lang="de-DE" sz="900" kern="1400">
                          <a:effectLst/>
                        </a:rPr>
                        <a:t>Rückblick auf Expositionswoche</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hangingPunct="0">
                        <a:lnSpc>
                          <a:spcPct val="115000"/>
                        </a:lnSpc>
                        <a:spcAft>
                          <a:spcPts val="0"/>
                        </a:spcAft>
                      </a:pPr>
                      <a:r>
                        <a:rPr lang="de-DE" sz="900" kern="1400">
                          <a:effectLst/>
                        </a:rPr>
                        <a:t> </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Reflektion der erzielen Fortschritte</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Transfersicherung für weitere Normalisierung des eigenen Bewegungsverhaltens</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Klärung offener Fragen</a:t>
                      </a:r>
                      <a:endParaRPr lang="de-DE" sz="800" kern="1400">
                        <a:effectLst/>
                      </a:endParaRPr>
                    </a:p>
                    <a:p>
                      <a:pPr marL="342900" lvl="0" indent="-342900" hangingPunct="0">
                        <a:lnSpc>
                          <a:spcPct val="115000"/>
                        </a:lnSpc>
                        <a:spcAft>
                          <a:spcPts val="0"/>
                        </a:spcAft>
                        <a:buFont typeface="Symbol" panose="05050102010706020507" pitchFamily="18" charset="2"/>
                        <a:buChar char=""/>
                      </a:pPr>
                      <a:r>
                        <a:rPr lang="de-DE" sz="900" kern="1400">
                          <a:effectLst/>
                        </a:rPr>
                        <a:t>Feedback</a:t>
                      </a:r>
                      <a:endParaRPr lang="de-DE" sz="800" kern="1400">
                        <a:effectLst/>
                        <a:latin typeface="Times New Roman" panose="02020603050405020304" pitchFamily="18" charset="0"/>
                        <a:ea typeface="Times New Roman" panose="02020603050405020304" pitchFamily="18" charset="0"/>
                      </a:endParaRPr>
                    </a:p>
                  </a:txBody>
                  <a:tcPr marL="54003" marR="54003" marT="0" marB="0"/>
                </a:tc>
                <a:tc>
                  <a:txBody>
                    <a:bodyPr/>
                    <a:lstStyle/>
                    <a:p>
                      <a:pPr marL="228600" hangingPunct="0">
                        <a:lnSpc>
                          <a:spcPct val="115000"/>
                        </a:lnSpc>
                        <a:spcAft>
                          <a:spcPts val="0"/>
                        </a:spcAft>
                      </a:pPr>
                      <a:r>
                        <a:rPr lang="de-DE" sz="900" kern="1400" dirty="0">
                          <a:effectLst/>
                        </a:rPr>
                        <a:t> </a:t>
                      </a:r>
                      <a:endParaRPr lang="de-DE" sz="800" kern="1400" dirty="0">
                        <a:effectLst/>
                      </a:endParaRPr>
                    </a:p>
                    <a:p>
                      <a:pPr marL="342900" lvl="0" indent="-342900" hangingPunct="0">
                        <a:lnSpc>
                          <a:spcPct val="115000"/>
                        </a:lnSpc>
                        <a:spcAft>
                          <a:spcPts val="0"/>
                        </a:spcAft>
                        <a:buFont typeface="Symbol" panose="05050102010706020507" pitchFamily="18" charset="2"/>
                        <a:buChar char=""/>
                      </a:pPr>
                      <a:r>
                        <a:rPr lang="de-DE" sz="900" kern="1400" dirty="0">
                          <a:effectLst/>
                        </a:rPr>
                        <a:t>Erprobung gesunder Bewegungsmöglichkeiten (Sport und Spiel)</a:t>
                      </a:r>
                      <a:endParaRPr lang="de-DE" sz="800" kern="1400" dirty="0">
                        <a:effectLst/>
                      </a:endParaRPr>
                    </a:p>
                    <a:p>
                      <a:pPr hangingPunct="0">
                        <a:lnSpc>
                          <a:spcPct val="115000"/>
                        </a:lnSpc>
                        <a:spcAft>
                          <a:spcPts val="0"/>
                        </a:spcAft>
                      </a:pPr>
                      <a:r>
                        <a:rPr lang="de-DE" sz="900" kern="1400" dirty="0">
                          <a:effectLst/>
                        </a:rPr>
                        <a:t> </a:t>
                      </a:r>
                      <a:endParaRPr lang="de-DE" sz="800" kern="1400" dirty="0">
                        <a:effectLst/>
                        <a:latin typeface="Times New Roman" panose="02020603050405020304" pitchFamily="18" charset="0"/>
                        <a:ea typeface="Times New Roman" panose="02020603050405020304" pitchFamily="18" charset="0"/>
                      </a:endParaRPr>
                    </a:p>
                  </a:txBody>
                  <a:tcPr marL="54003" marR="54003" marT="0" marB="0"/>
                </a:tc>
                <a:extLst>
                  <a:ext uri="{0D108BD9-81ED-4DB2-BD59-A6C34878D82A}">
                    <a16:rowId xmlns:a16="http://schemas.microsoft.com/office/drawing/2014/main" val="2418487675"/>
                  </a:ext>
                </a:extLst>
              </a:tr>
            </a:tbl>
          </a:graphicData>
        </a:graphic>
      </p:graphicFrame>
    </p:spTree>
    <p:extLst>
      <p:ext uri="{BB962C8B-B14F-4D97-AF65-F5344CB8AC3E}">
        <p14:creationId xmlns:p14="http://schemas.microsoft.com/office/powerpoint/2010/main" val="293629239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flipH="1">
            <a:off x="441255" y="1412776"/>
            <a:ext cx="8235201" cy="369332"/>
          </a:xfrm>
          <a:prstGeom prst="rect">
            <a:avLst/>
          </a:prstGeom>
          <a:noFill/>
        </p:spPr>
        <p:txBody>
          <a:bodyPr wrap="square" rtlCol="0">
            <a:spAutoFit/>
          </a:bodyPr>
          <a:lstStyle/>
          <a:p>
            <a:r>
              <a:rPr lang="de-DE" b="1" dirty="0" smtClean="0"/>
              <a:t>Vielen Dank und einen schönen Abend!</a:t>
            </a:r>
            <a:endParaRPr lang="de-DE" b="1" dirty="0"/>
          </a:p>
        </p:txBody>
      </p:sp>
      <p:pic>
        <p:nvPicPr>
          <p:cNvPr id="3" name="Grafik 2"/>
          <p:cNvPicPr>
            <a:picLocks noChangeAspect="1"/>
          </p:cNvPicPr>
          <p:nvPr/>
        </p:nvPicPr>
        <p:blipFill>
          <a:blip r:embed="rId2"/>
          <a:stretch>
            <a:fillRect/>
          </a:stretch>
        </p:blipFill>
        <p:spPr>
          <a:xfrm>
            <a:off x="1880701" y="1844824"/>
            <a:ext cx="5139571" cy="4608512"/>
          </a:xfrm>
          <a:prstGeom prst="rect">
            <a:avLst/>
          </a:prstGeom>
        </p:spPr>
      </p:pic>
    </p:spTree>
    <p:extLst>
      <p:ext uri="{BB962C8B-B14F-4D97-AF65-F5344CB8AC3E}">
        <p14:creationId xmlns:p14="http://schemas.microsoft.com/office/powerpoint/2010/main" val="11151942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2"/>
          <a:stretch>
            <a:fillRect/>
          </a:stretch>
        </p:blipFill>
        <p:spPr>
          <a:xfrm>
            <a:off x="254896" y="1196752"/>
            <a:ext cx="8565576" cy="4989656"/>
          </a:xfrm>
          <a:prstGeom prst="rect">
            <a:avLst/>
          </a:prstGeom>
        </p:spPr>
      </p:pic>
    </p:spTree>
    <p:extLst>
      <p:ext uri="{BB962C8B-B14F-4D97-AF65-F5344CB8AC3E}">
        <p14:creationId xmlns:p14="http://schemas.microsoft.com/office/powerpoint/2010/main" val="82941274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Fallvignette 1 (wenn es gut läuft)</a:t>
            </a:r>
            <a:endParaRPr lang="de-DE" dirty="0"/>
          </a:p>
        </p:txBody>
      </p:sp>
      <p:sp>
        <p:nvSpPr>
          <p:cNvPr id="3" name="Rechteck 2"/>
          <p:cNvSpPr/>
          <p:nvPr/>
        </p:nvSpPr>
        <p:spPr>
          <a:xfrm>
            <a:off x="251520" y="1340768"/>
            <a:ext cx="8640960" cy="4559582"/>
          </a:xfrm>
          <a:prstGeom prst="rect">
            <a:avLst/>
          </a:prstGeom>
        </p:spPr>
        <p:txBody>
          <a:bodyPr wrap="square">
            <a:spAutoFit/>
          </a:bodyPr>
          <a:lstStyle/>
          <a:p>
            <a:pPr algn="just">
              <a:lnSpc>
                <a:spcPct val="107000"/>
              </a:lnSpc>
              <a:spcAft>
                <a:spcPts val="800"/>
              </a:spcAft>
            </a:pPr>
            <a:r>
              <a:rPr lang="de-DE" sz="1600" dirty="0">
                <a:latin typeface="Calibri" panose="020F0502020204030204" pitchFamily="34" charset="0"/>
                <a:ea typeface="Calibri" panose="020F0502020204030204" pitchFamily="34" charset="0"/>
                <a:cs typeface="Times New Roman" panose="02020603050405020304" pitchFamily="18" charset="0"/>
              </a:rPr>
              <a:t>Die 23-jährige Patientin kommt erstmals auf die Komplexstation zur Behandlung. Sie </a:t>
            </a:r>
            <a:r>
              <a:rPr lang="de-DE" sz="1600" dirty="0" smtClean="0">
                <a:latin typeface="Calibri" panose="020F0502020204030204" pitchFamily="34" charset="0"/>
                <a:ea typeface="Calibri" panose="020F0502020204030204" pitchFamily="34" charset="0"/>
                <a:cs typeface="Times New Roman" panose="02020603050405020304" pitchFamily="18" charset="0"/>
              </a:rPr>
              <a:t>war bereits 4x </a:t>
            </a:r>
            <a:r>
              <a:rPr lang="de-DE" sz="1600" dirty="0">
                <a:latin typeface="Calibri" panose="020F0502020204030204" pitchFamily="34" charset="0"/>
                <a:ea typeface="Calibri" panose="020F0502020204030204" pitchFamily="34" charset="0"/>
                <a:cs typeface="Times New Roman" panose="02020603050405020304" pitchFamily="18" charset="0"/>
              </a:rPr>
              <a:t>aufgrund der Anorexie </a:t>
            </a:r>
            <a:r>
              <a:rPr lang="de-DE" sz="1600" dirty="0" smtClean="0">
                <a:latin typeface="Calibri" panose="020F0502020204030204" pitchFamily="34" charset="0"/>
                <a:ea typeface="Calibri" panose="020F0502020204030204" pitchFamily="34" charset="0"/>
                <a:cs typeface="Times New Roman" panose="02020603050405020304" pitchFamily="18" charset="0"/>
              </a:rPr>
              <a:t>stationär in </a:t>
            </a:r>
            <a:r>
              <a:rPr lang="de-DE" sz="1600" dirty="0">
                <a:latin typeface="Calibri" panose="020F0502020204030204" pitchFamily="34" charset="0"/>
                <a:ea typeface="Calibri" panose="020F0502020204030204" pitchFamily="34" charset="0"/>
                <a:cs typeface="Times New Roman" panose="02020603050405020304" pitchFamily="18" charset="0"/>
              </a:rPr>
              <a:t>Behandlung gewesen. Das aktuelle Gewicht von 40,1 kg bei einer Körpergröße von 1,75 m (BMI 13,1 kg/m²) sei das bisher niedrigste Gewicht. Neben restriktiven Essverhalten berichtet die Pat. außerdem von selbstinduziertem Erbrechen. Frau M. hat zu Beginn große Schwierigkeiten mit dem Konzept der Station und fühlt sich beobachtet und kontrolliert. Dies thematisiert sie regelmäßig in der Einzeltherapie und kann sich dadurch immer wieder auf die Regelungen einlassen. Aufgrund der Zuverlässigkeit ihrer Angaben beginnen wir schon früh in der Therapie mit der thematischen Aufarbeitung der Funktionalität der ESS. Durch Expositionen und Verhaltensexperimente erhöhen wir gezielt den Brechdruck und erarbeiten Skills, um mit diesem zurechtzukommen. Während eines Besuchs der Eltern kommt es zu einem „Rückfall“, von dem Frau M. höchst beschämt berichtet. Durch Lob für die Offenheit und Verständnis für die Situation ermöglichen wir der Pat., sich in einer Analyse mit den Auslösern zu beschäftigen, ohne sich aufgrund der Scham- und Schuldgefühle zurückzuziehen. Frau M. erlebt sich somit selbstwirksamer und kann weiter am Therapiekonzept teilnehmen. Nach einer Zunahme auf einen BMI von 15 kg/m² erfolgt eine Weiterverlegung auf eine unserer weiterführenden Therapiestationen. Hier kann sie eine Gewichtszunahme auf ihr bisher höchstes Gewicht von 55,2 kg (BMI 18,0 kg/m²) erreichen und ins ambulante Setting entlassen werden.</a:t>
            </a:r>
          </a:p>
        </p:txBody>
      </p:sp>
    </p:spTree>
    <p:extLst>
      <p:ext uri="{BB962C8B-B14F-4D97-AF65-F5344CB8AC3E}">
        <p14:creationId xmlns:p14="http://schemas.microsoft.com/office/powerpoint/2010/main" val="89081297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platzhalter 1">
            <a:extLst>
              <a:ext uri="{FF2B5EF4-FFF2-40B4-BE49-F238E27FC236}">
                <a16:creationId xmlns:a16="http://schemas.microsoft.com/office/drawing/2014/main" id="{902F2AEA-A27B-D344-818A-2F36AAC50251}"/>
              </a:ext>
            </a:extLst>
          </p:cNvPr>
          <p:cNvSpPr txBox="1">
            <a:spLocks/>
          </p:cNvSpPr>
          <p:nvPr/>
        </p:nvSpPr>
        <p:spPr>
          <a:xfrm>
            <a:off x="236935" y="2072431"/>
            <a:ext cx="788670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3000" kern="1200" baseline="0">
                <a:solidFill>
                  <a:schemeClr val="bg1"/>
                </a:solidFill>
                <a:latin typeface="Roboto Slab" pitchFamily="2" charset="0"/>
                <a:ea typeface="+mj-ea"/>
                <a:cs typeface="+mj-cs"/>
              </a:defRPr>
            </a:lvl1pPr>
          </a:lstStyle>
          <a:p>
            <a:r>
              <a:rPr lang="de-DE" sz="2250" u="sng" dirty="0"/>
              <a:t>Fallbericht einer Patientin der Komplexstation</a:t>
            </a:r>
          </a:p>
        </p:txBody>
      </p:sp>
      <p:sp>
        <p:nvSpPr>
          <p:cNvPr id="19" name="Rechteck 18">
            <a:extLst>
              <a:ext uri="{FF2B5EF4-FFF2-40B4-BE49-F238E27FC236}">
                <a16:creationId xmlns:a16="http://schemas.microsoft.com/office/drawing/2014/main" id="{8B355193-AFDB-D049-AE12-0A20C014DB04}"/>
              </a:ext>
            </a:extLst>
          </p:cNvPr>
          <p:cNvSpPr/>
          <p:nvPr/>
        </p:nvSpPr>
        <p:spPr>
          <a:xfrm>
            <a:off x="0" y="4650853"/>
            <a:ext cx="9097701" cy="658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4" name="Rechteck 3"/>
          <p:cNvSpPr/>
          <p:nvPr/>
        </p:nvSpPr>
        <p:spPr>
          <a:xfrm>
            <a:off x="1030051" y="1137190"/>
            <a:ext cx="7862429" cy="507831"/>
          </a:xfrm>
          <a:prstGeom prst="rect">
            <a:avLst/>
          </a:prstGeom>
        </p:spPr>
        <p:txBody>
          <a:bodyPr wrap="square">
            <a:spAutoFit/>
          </a:bodyPr>
          <a:lstStyle/>
          <a:p>
            <a:r>
              <a:rPr lang="de-DE" sz="1350" b="1" dirty="0"/>
              <a:t>Die Komplexstation in Prien (A0) seit </a:t>
            </a:r>
            <a:r>
              <a:rPr lang="de-DE" sz="1350" b="1" dirty="0" smtClean="0"/>
              <a:t>Mai 2022</a:t>
            </a:r>
          </a:p>
          <a:p>
            <a:r>
              <a:rPr lang="de-DE" sz="1350" b="1" dirty="0" smtClean="0"/>
              <a:t>Seit 11/2015 wurden über 800 Pat. mit BMI &lt; 13 kg/m² auf der R1/A0 behandelt (etwa 110/Jahr)</a:t>
            </a:r>
            <a:endParaRPr lang="de-DE" sz="1350" b="1" dirty="0"/>
          </a:p>
        </p:txBody>
      </p:sp>
      <p:pic>
        <p:nvPicPr>
          <p:cNvPr id="5" name="Grafik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2753720" y="1928506"/>
            <a:ext cx="2046684" cy="1626885"/>
          </a:xfrm>
          <a:prstGeom prst="rect">
            <a:avLst/>
          </a:prstGeom>
        </p:spPr>
      </p:pic>
      <p:pic>
        <p:nvPicPr>
          <p:cNvPr id="6" name="Grafik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98018" y="1718605"/>
            <a:ext cx="1682351" cy="2046686"/>
          </a:xfrm>
          <a:prstGeom prst="rect">
            <a:avLst/>
          </a:prstGeom>
        </p:spPr>
      </p:pic>
      <p:pic>
        <p:nvPicPr>
          <p:cNvPr id="7" name="Grafik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2529" y="3936242"/>
            <a:ext cx="2669908" cy="1845146"/>
          </a:xfrm>
          <a:prstGeom prst="rect">
            <a:avLst/>
          </a:prstGeom>
        </p:spPr>
      </p:pic>
      <p:pic>
        <p:nvPicPr>
          <p:cNvPr id="8" name="Grafik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922740" y="1931160"/>
            <a:ext cx="2045921" cy="1620812"/>
          </a:xfrm>
          <a:prstGeom prst="rect">
            <a:avLst/>
          </a:prstGeom>
        </p:spPr>
      </p:pic>
      <p:pic>
        <p:nvPicPr>
          <p:cNvPr id="9" name="Grafik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32329" y="3936243"/>
            <a:ext cx="2511356" cy="1847216"/>
          </a:xfrm>
          <a:prstGeom prst="rect">
            <a:avLst/>
          </a:prstGeom>
        </p:spPr>
      </p:pic>
      <p:sp>
        <p:nvSpPr>
          <p:cNvPr id="12" name="Titel 1"/>
          <p:cNvSpPr txBox="1">
            <a:spLocks/>
          </p:cNvSpPr>
          <p:nvPr/>
        </p:nvSpPr>
        <p:spPr>
          <a:xfrm>
            <a:off x="6502436" y="1700808"/>
            <a:ext cx="2534059" cy="3579415"/>
          </a:xfrm>
          <a:prstGeom prst="rect">
            <a:avLst/>
          </a:prstGeom>
        </p:spPr>
        <p:txBody>
          <a:bodyPr/>
          <a:lstStyle>
            <a:lvl1pPr algn="l" rtl="0" eaLnBrk="1" fontAlgn="base" hangingPunct="1">
              <a:spcBef>
                <a:spcPct val="0"/>
              </a:spcBef>
              <a:spcAft>
                <a:spcPct val="0"/>
              </a:spcAft>
              <a:defRPr sz="1600" b="1">
                <a:solidFill>
                  <a:schemeClr val="tx1"/>
                </a:solidFill>
                <a:latin typeface="+mj-lt"/>
                <a:ea typeface="+mj-ea"/>
                <a:cs typeface="+mj-cs"/>
              </a:defRPr>
            </a:lvl1pPr>
            <a:lvl2pPr algn="l" rtl="0" eaLnBrk="1" fontAlgn="base" hangingPunct="1">
              <a:spcBef>
                <a:spcPct val="0"/>
              </a:spcBef>
              <a:spcAft>
                <a:spcPct val="0"/>
              </a:spcAft>
              <a:defRPr sz="1200" b="1">
                <a:solidFill>
                  <a:schemeClr val="tx1"/>
                </a:solidFill>
                <a:latin typeface="Arial" charset="0"/>
              </a:defRPr>
            </a:lvl2pPr>
            <a:lvl3pPr algn="l" rtl="0" eaLnBrk="1" fontAlgn="base" hangingPunct="1">
              <a:spcBef>
                <a:spcPct val="0"/>
              </a:spcBef>
              <a:spcAft>
                <a:spcPct val="0"/>
              </a:spcAft>
              <a:defRPr sz="1200" b="1">
                <a:solidFill>
                  <a:schemeClr val="tx1"/>
                </a:solidFill>
                <a:latin typeface="Arial" charset="0"/>
              </a:defRPr>
            </a:lvl3pPr>
            <a:lvl4pPr algn="l" rtl="0" eaLnBrk="1" fontAlgn="base" hangingPunct="1">
              <a:spcBef>
                <a:spcPct val="0"/>
              </a:spcBef>
              <a:spcAft>
                <a:spcPct val="0"/>
              </a:spcAft>
              <a:defRPr sz="1200" b="1">
                <a:solidFill>
                  <a:schemeClr val="tx1"/>
                </a:solidFill>
                <a:latin typeface="Arial" charset="0"/>
              </a:defRPr>
            </a:lvl4pPr>
            <a:lvl5pPr algn="l" rtl="0" eaLnBrk="1" fontAlgn="base" hangingPunct="1">
              <a:spcBef>
                <a:spcPct val="0"/>
              </a:spcBef>
              <a:spcAft>
                <a:spcPct val="0"/>
              </a:spcAft>
              <a:defRPr sz="1200" b="1">
                <a:solidFill>
                  <a:schemeClr val="tx1"/>
                </a:solidFill>
                <a:latin typeface="Arial" charset="0"/>
              </a:defRPr>
            </a:lvl5pPr>
            <a:lvl6pPr marL="342900" algn="l" rtl="0" eaLnBrk="1" fontAlgn="base" hangingPunct="1">
              <a:spcBef>
                <a:spcPct val="0"/>
              </a:spcBef>
              <a:spcAft>
                <a:spcPct val="0"/>
              </a:spcAft>
              <a:defRPr sz="1200" b="1">
                <a:solidFill>
                  <a:schemeClr val="tx1"/>
                </a:solidFill>
                <a:latin typeface="Arial" charset="0"/>
              </a:defRPr>
            </a:lvl6pPr>
            <a:lvl7pPr marL="685800" algn="l" rtl="0" eaLnBrk="1" fontAlgn="base" hangingPunct="1">
              <a:spcBef>
                <a:spcPct val="0"/>
              </a:spcBef>
              <a:spcAft>
                <a:spcPct val="0"/>
              </a:spcAft>
              <a:defRPr sz="1200" b="1">
                <a:solidFill>
                  <a:schemeClr val="tx1"/>
                </a:solidFill>
                <a:latin typeface="Arial" charset="0"/>
              </a:defRPr>
            </a:lvl7pPr>
            <a:lvl8pPr marL="1028700" algn="l" rtl="0" eaLnBrk="1" fontAlgn="base" hangingPunct="1">
              <a:spcBef>
                <a:spcPct val="0"/>
              </a:spcBef>
              <a:spcAft>
                <a:spcPct val="0"/>
              </a:spcAft>
              <a:defRPr sz="1200" b="1">
                <a:solidFill>
                  <a:schemeClr val="tx1"/>
                </a:solidFill>
                <a:latin typeface="Arial" charset="0"/>
              </a:defRPr>
            </a:lvl8pPr>
            <a:lvl9pPr marL="1371600" algn="l" rtl="0" eaLnBrk="1" fontAlgn="base" hangingPunct="1">
              <a:spcBef>
                <a:spcPct val="0"/>
              </a:spcBef>
              <a:spcAft>
                <a:spcPct val="0"/>
              </a:spcAft>
              <a:defRPr sz="1200" b="1">
                <a:solidFill>
                  <a:schemeClr val="tx1"/>
                </a:solidFill>
                <a:latin typeface="Arial" charset="0"/>
              </a:defRPr>
            </a:lvl9pPr>
          </a:lstStyle>
          <a:p>
            <a:pPr>
              <a:lnSpc>
                <a:spcPct val="150000"/>
              </a:lnSpc>
            </a:pPr>
            <a:r>
              <a:rPr lang="de-DE" sz="1400" b="0" kern="0" dirty="0" smtClean="0"/>
              <a:t>- 22 Betten (4 EZ, 3Bett-Zi), alle mit Video und VP-Monitoring</a:t>
            </a:r>
            <a:br>
              <a:rPr lang="de-DE" sz="1400" b="0" kern="0" dirty="0" smtClean="0"/>
            </a:br>
            <a:r>
              <a:rPr lang="de-DE" sz="1400" b="0" kern="0" dirty="0" smtClean="0"/>
              <a:t/>
            </a:r>
            <a:br>
              <a:rPr lang="de-DE" sz="1400" b="0" kern="0" dirty="0" smtClean="0"/>
            </a:br>
            <a:r>
              <a:rPr lang="de-DE" sz="1400" b="0" kern="0" dirty="0" smtClean="0"/>
              <a:t>- GKV, PKV, Erwachsene und Jugendliche</a:t>
            </a:r>
            <a:br>
              <a:rPr lang="de-DE" sz="1400" b="0" kern="0" dirty="0" smtClean="0"/>
            </a:br>
            <a:r>
              <a:rPr lang="de-DE" sz="1400" b="0" kern="0" dirty="0" smtClean="0"/>
              <a:t/>
            </a:r>
            <a:br>
              <a:rPr lang="de-DE" sz="1400" b="0" kern="0" dirty="0" smtClean="0"/>
            </a:br>
            <a:r>
              <a:rPr lang="de-DE" sz="1400" b="0" kern="0" dirty="0" smtClean="0"/>
              <a:t>- Aufnahme weiter primär BMI-Bereich &lt;13 kg/m²</a:t>
            </a:r>
            <a:br>
              <a:rPr lang="de-DE" sz="1400" b="0" kern="0" dirty="0" smtClean="0"/>
            </a:br>
            <a:r>
              <a:rPr lang="de-DE" sz="1400" b="0" kern="0" dirty="0" smtClean="0"/>
              <a:t/>
            </a:r>
            <a:br>
              <a:rPr lang="de-DE" sz="1400" b="0" kern="0" dirty="0" smtClean="0"/>
            </a:br>
            <a:endParaRPr lang="de-DE" sz="1400" b="0" kern="0" dirty="0"/>
          </a:p>
        </p:txBody>
      </p:sp>
    </p:spTree>
    <p:extLst>
      <p:ext uri="{BB962C8B-B14F-4D97-AF65-F5344CB8AC3E}">
        <p14:creationId xmlns:p14="http://schemas.microsoft.com/office/powerpoint/2010/main" val="31606593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Fallvignette 2 (wenn es weniger gut läuft)</a:t>
            </a:r>
            <a:endParaRPr lang="de-DE" dirty="0"/>
          </a:p>
        </p:txBody>
      </p:sp>
      <p:sp>
        <p:nvSpPr>
          <p:cNvPr id="3" name="Rechteck 2"/>
          <p:cNvSpPr/>
          <p:nvPr/>
        </p:nvSpPr>
        <p:spPr>
          <a:xfrm>
            <a:off x="251520" y="1273527"/>
            <a:ext cx="8640960" cy="5361724"/>
          </a:xfrm>
          <a:prstGeom prst="rect">
            <a:avLst/>
          </a:prstGeom>
        </p:spPr>
        <p:txBody>
          <a:bodyPr wrap="square">
            <a:spAutoFit/>
          </a:bodyPr>
          <a:lstStyle/>
          <a:p>
            <a:pPr algn="just">
              <a:lnSpc>
                <a:spcPct val="107000"/>
              </a:lnSpc>
              <a:spcAft>
                <a:spcPts val="800"/>
              </a:spcAft>
            </a:pPr>
            <a:r>
              <a:rPr lang="de-DE" sz="1600" dirty="0" smtClean="0"/>
              <a:t>21-jährige Patientin, seit 1,5 Jahren bestehende Anorexie</a:t>
            </a:r>
            <a:r>
              <a:rPr lang="de-DE" sz="1600" dirty="0"/>
              <a:t>. Gewicht bei Aufnahme </a:t>
            </a:r>
            <a:r>
              <a:rPr lang="de-DE" sz="1600" dirty="0" smtClean="0"/>
              <a:t>28,8 </a:t>
            </a:r>
            <a:r>
              <a:rPr lang="de-DE" sz="1600" dirty="0"/>
              <a:t>kg bei einer Körpergröße von 1,54 m (BMI 12,1 kg/m²). </a:t>
            </a:r>
            <a:r>
              <a:rPr lang="de-DE" sz="1600" dirty="0" smtClean="0"/>
              <a:t>Erster </a:t>
            </a:r>
            <a:r>
              <a:rPr lang="de-DE" sz="1600" dirty="0"/>
              <a:t>stationärer Aufenthalt. Zu Beginn zeigt sich die </a:t>
            </a:r>
            <a:r>
              <a:rPr lang="de-DE" sz="1600" dirty="0" smtClean="0"/>
              <a:t>Pat. </a:t>
            </a:r>
            <a:r>
              <a:rPr lang="de-DE" sz="1600" dirty="0"/>
              <a:t>sehr angepasst, isst </a:t>
            </a:r>
            <a:r>
              <a:rPr lang="de-DE" sz="1600" dirty="0" smtClean="0"/>
              <a:t>Richtmenge </a:t>
            </a:r>
            <a:r>
              <a:rPr lang="de-DE" sz="1600" dirty="0"/>
              <a:t>und hält sich vordergründig an alle Regeln. Gleichzeitig kommt es zu einer stetigen Gewichtsabnahme. Die Pat. </a:t>
            </a:r>
            <a:r>
              <a:rPr lang="de-DE" sz="1600" dirty="0" smtClean="0"/>
              <a:t>begründet mit  zu gutem </a:t>
            </a:r>
            <a:r>
              <a:rPr lang="de-DE" sz="1600" dirty="0"/>
              <a:t>Stoffwechsel, </a:t>
            </a:r>
            <a:r>
              <a:rPr lang="de-DE" sz="1600" dirty="0" smtClean="0"/>
              <a:t>Durchfällen, Anspannung. Die </a:t>
            </a:r>
            <a:r>
              <a:rPr lang="de-DE" sz="1600" dirty="0"/>
              <a:t>Richtmenge wird gesteigert. Das Gewicht ist jedoch weiterhin rückläufig, es kommt zu Auffälligkeiten im Labor (Natrium, Kalium, Magnesium deutlich erniedrigt). Die Pat. verneint selbstinduziertes Erbrechen. </a:t>
            </a:r>
            <a:r>
              <a:rPr lang="de-DE" sz="1600" dirty="0" smtClean="0"/>
              <a:t>Bewegung </a:t>
            </a:r>
            <a:r>
              <a:rPr lang="de-DE" sz="1600" dirty="0"/>
              <a:t>wird weiterhin eingeschränkt, es wird Badschutz angeordnet. Frau N. hat mittlerweile ein Gewicht von 26,1 kg (BMI 11,0 kg/m²) erreicht. Schließlich verweigert die Pat. die Kaliumsubstitution und die Richtmenge und wird von der Co-Therapie bewusstlos im Zimmer aufgefunden (BZ </a:t>
            </a:r>
            <a:r>
              <a:rPr lang="de-DE" sz="1600" dirty="0" smtClean="0"/>
              <a:t>40 mg/dl, </a:t>
            </a:r>
            <a:r>
              <a:rPr lang="de-DE" sz="1600" dirty="0"/>
              <a:t>im Verlauf Sauerstoffsättigung &lt;55%). </a:t>
            </a:r>
            <a:r>
              <a:rPr lang="de-DE" sz="1600" dirty="0" smtClean="0"/>
              <a:t>Verlegung </a:t>
            </a:r>
            <a:r>
              <a:rPr lang="de-DE" sz="1600" dirty="0"/>
              <a:t>in die nächstgelegene Intensivstation. Dort wird die Pat. stabilisiert und auf die Komplexstation zurückverlegt. Sie berichtet, in der somatischen Klinik normal gegessen zu haben. Nach Rückfrage an den dortigen Arzt wird klar, dass Pat. nichts gegessen hat. Sie verneint weiterhin gegensteuerndes Verhalten und verweigert weiterhin die Nahrung. Die Pat. muss aufgrund des Zustands ein weiteres Mal somatisch verlegt </a:t>
            </a:r>
            <a:r>
              <a:rPr lang="de-DE" sz="1600" dirty="0" smtClean="0"/>
              <a:t>werden. Die </a:t>
            </a:r>
            <a:r>
              <a:rPr lang="de-DE" sz="1600" dirty="0"/>
              <a:t>Mutter der Pat. </a:t>
            </a:r>
            <a:r>
              <a:rPr lang="de-DE" sz="1600" dirty="0" smtClean="0"/>
              <a:t> </a:t>
            </a:r>
            <a:r>
              <a:rPr lang="de-DE" sz="1600" dirty="0"/>
              <a:t>berichtet, dass </a:t>
            </a:r>
            <a:r>
              <a:rPr lang="de-DE" sz="1600" dirty="0" smtClean="0"/>
              <a:t>die Pat</a:t>
            </a:r>
            <a:r>
              <a:rPr lang="de-DE" sz="1600" dirty="0"/>
              <a:t>. schon seit vielen Jahren erbreche und sehr unehrlich bzgl. </a:t>
            </a:r>
            <a:r>
              <a:rPr lang="de-DE" sz="1600" dirty="0" smtClean="0"/>
              <a:t>der </a:t>
            </a:r>
            <a:r>
              <a:rPr lang="de-DE" sz="1600" dirty="0"/>
              <a:t>Symptomatik sei. Die Co-Therapeuten entdecken, dass die Pat. den Badschlüssel aus der Kanzel geklaut hat. Aufgrund der mangelnden Einsichtsfähigkeit wird der Mutter geraten, eine Betreuung einzurichten und die Pat. heimatnah psychiatrisch zur Zwangsernährung </a:t>
            </a:r>
            <a:r>
              <a:rPr lang="de-DE" sz="1600" dirty="0" smtClean="0"/>
              <a:t>unterzubringen. </a:t>
            </a:r>
            <a:endParaRPr lang="de-DE" sz="1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485038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Welche Besonderheiten sind bei unseren Patientinnen zu beachten?</a:t>
            </a:r>
            <a:r>
              <a:rPr lang="de-DE" b="0" dirty="0">
                <a:latin typeface="Arial" charset="0"/>
              </a:rPr>
              <a:t/>
            </a:r>
            <a:br>
              <a:rPr lang="de-DE" b="0" dirty="0">
                <a:latin typeface="Arial" charset="0"/>
              </a:rPr>
            </a:br>
            <a:endParaRPr lang="de-DE" dirty="0"/>
          </a:p>
        </p:txBody>
      </p:sp>
      <p:graphicFrame>
        <p:nvGraphicFramePr>
          <p:cNvPr id="4" name="Diagramm 3"/>
          <p:cNvGraphicFramePr>
            <a:graphicFrameLocks/>
          </p:cNvGraphicFramePr>
          <p:nvPr/>
        </p:nvGraphicFramePr>
        <p:xfrm>
          <a:off x="3563888" y="1772816"/>
          <a:ext cx="4968552" cy="3024336"/>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feld 5"/>
          <p:cNvSpPr txBox="1"/>
          <p:nvPr/>
        </p:nvSpPr>
        <p:spPr>
          <a:xfrm>
            <a:off x="7812360" y="5956906"/>
            <a:ext cx="3024336" cy="553998"/>
          </a:xfrm>
          <a:prstGeom prst="rect">
            <a:avLst/>
          </a:prstGeom>
          <a:noFill/>
        </p:spPr>
        <p:txBody>
          <a:bodyPr wrap="square" rtlCol="0">
            <a:spAutoFit/>
          </a:bodyPr>
          <a:lstStyle/>
          <a:p>
            <a:r>
              <a:rPr lang="de-DE" sz="1000" dirty="0" err="1"/>
              <a:t>Calle</a:t>
            </a:r>
            <a:r>
              <a:rPr lang="de-DE" sz="1000" dirty="0"/>
              <a:t> et al (1999)</a:t>
            </a:r>
          </a:p>
          <a:p>
            <a:r>
              <a:rPr lang="de-DE" sz="1000" dirty="0"/>
              <a:t>Nielsen et al (2002)</a:t>
            </a:r>
          </a:p>
          <a:p>
            <a:r>
              <a:rPr lang="de-DE" sz="1000" dirty="0" err="1"/>
              <a:t>Rosling</a:t>
            </a:r>
            <a:r>
              <a:rPr lang="de-DE" sz="1000" dirty="0"/>
              <a:t> et al (2011)</a:t>
            </a:r>
          </a:p>
        </p:txBody>
      </p:sp>
      <p:sp>
        <p:nvSpPr>
          <p:cNvPr id="7" name="Textfeld 6"/>
          <p:cNvSpPr txBox="1"/>
          <p:nvPr/>
        </p:nvSpPr>
        <p:spPr>
          <a:xfrm>
            <a:off x="6017332" y="4797152"/>
            <a:ext cx="3024336" cy="246221"/>
          </a:xfrm>
          <a:prstGeom prst="rect">
            <a:avLst/>
          </a:prstGeom>
          <a:noFill/>
        </p:spPr>
        <p:txBody>
          <a:bodyPr wrap="square" rtlCol="0">
            <a:spAutoFit/>
          </a:bodyPr>
          <a:lstStyle/>
          <a:p>
            <a:r>
              <a:rPr lang="de-DE" sz="1000" dirty="0"/>
              <a:t>BMI</a:t>
            </a:r>
          </a:p>
        </p:txBody>
      </p:sp>
      <p:sp>
        <p:nvSpPr>
          <p:cNvPr id="8" name="Textfeld 7"/>
          <p:cNvSpPr txBox="1"/>
          <p:nvPr/>
        </p:nvSpPr>
        <p:spPr>
          <a:xfrm>
            <a:off x="3203818" y="3114178"/>
            <a:ext cx="3024336" cy="246221"/>
          </a:xfrm>
          <a:prstGeom prst="rect">
            <a:avLst/>
          </a:prstGeom>
          <a:noFill/>
        </p:spPr>
        <p:txBody>
          <a:bodyPr wrap="square" rtlCol="0">
            <a:spAutoFit/>
          </a:bodyPr>
          <a:lstStyle/>
          <a:p>
            <a:r>
              <a:rPr lang="de-DE" sz="1000" dirty="0" err="1"/>
              <a:t>Risk</a:t>
            </a:r>
            <a:endParaRPr lang="de-DE" sz="1000" dirty="0"/>
          </a:p>
        </p:txBody>
      </p:sp>
      <p:sp>
        <p:nvSpPr>
          <p:cNvPr id="9" name="Rechteck 8"/>
          <p:cNvSpPr/>
          <p:nvPr/>
        </p:nvSpPr>
        <p:spPr bwMode="auto">
          <a:xfrm>
            <a:off x="467544" y="1772816"/>
            <a:ext cx="2376264" cy="1152128"/>
          </a:xfrm>
          <a:prstGeom prst="rect">
            <a:avLst/>
          </a:prstGeom>
          <a:solidFill>
            <a:srgbClr val="FFFFFF"/>
          </a:solidFill>
          <a:ln w="38100" cap="flat" cmpd="sng" algn="ctr">
            <a:solidFill>
              <a:srgbClr val="FF000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indent="-180975" algn="ctr" fontAlgn="base">
              <a:spcBef>
                <a:spcPct val="40000"/>
              </a:spcBef>
              <a:spcAft>
                <a:spcPct val="0"/>
              </a:spcAft>
              <a:buSzPct val="115000"/>
            </a:pPr>
            <a:r>
              <a:rPr lang="de-DE" sz="1200" dirty="0">
                <a:latin typeface="Arial" charset="0"/>
              </a:rPr>
              <a:t>Patientinnen mit AN im </a:t>
            </a:r>
          </a:p>
          <a:p>
            <a:pPr marL="180975" indent="-180975" algn="ctr" fontAlgn="base">
              <a:spcBef>
                <a:spcPct val="40000"/>
              </a:spcBef>
              <a:spcAft>
                <a:spcPct val="0"/>
              </a:spcAft>
              <a:buSzPct val="115000"/>
            </a:pPr>
            <a:r>
              <a:rPr lang="de-DE" sz="1200" dirty="0">
                <a:latin typeface="Arial" charset="0"/>
              </a:rPr>
              <a:t>BMI-Bereich &lt;</a:t>
            </a:r>
            <a:r>
              <a:rPr lang="de-DE" sz="1200" dirty="0" smtClean="0">
                <a:latin typeface="Arial" charset="0"/>
              </a:rPr>
              <a:t>13 kg/m²</a:t>
            </a:r>
            <a:endParaRPr lang="de-DE" sz="1200" dirty="0">
              <a:latin typeface="Arial" charset="0"/>
            </a:endParaRPr>
          </a:p>
          <a:p>
            <a:pPr marL="180975" indent="-180975" algn="ctr" fontAlgn="base">
              <a:spcBef>
                <a:spcPct val="40000"/>
              </a:spcBef>
              <a:spcAft>
                <a:spcPct val="0"/>
              </a:spcAft>
              <a:buSzPct val="115000"/>
            </a:pPr>
            <a:r>
              <a:rPr lang="de-DE" sz="1200" b="1" dirty="0">
                <a:latin typeface="Arial" charset="0"/>
              </a:rPr>
              <a:t>haben </a:t>
            </a:r>
            <a:r>
              <a:rPr lang="de-DE" sz="1200" b="1" dirty="0" smtClean="0">
                <a:latin typeface="Arial" charset="0"/>
              </a:rPr>
              <a:t>ein stark erhöhtes </a:t>
            </a:r>
            <a:endParaRPr lang="de-DE" sz="1200" b="1" dirty="0">
              <a:latin typeface="Arial" charset="0"/>
            </a:endParaRPr>
          </a:p>
          <a:p>
            <a:pPr marL="180975" indent="-180975" algn="ctr" fontAlgn="base">
              <a:spcBef>
                <a:spcPct val="40000"/>
              </a:spcBef>
              <a:spcAft>
                <a:spcPct val="0"/>
              </a:spcAft>
              <a:buSzPct val="115000"/>
            </a:pPr>
            <a:r>
              <a:rPr lang="de-DE" sz="1200" b="1" dirty="0">
                <a:latin typeface="Arial" charset="0"/>
              </a:rPr>
              <a:t>Mortalitätsrisiko</a:t>
            </a:r>
          </a:p>
        </p:txBody>
      </p:sp>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528" y="3033765"/>
            <a:ext cx="2736304" cy="3347563"/>
          </a:xfrm>
          <a:prstGeom prst="rect">
            <a:avLst/>
          </a:prstGeom>
        </p:spPr>
      </p:pic>
    </p:spTree>
    <p:extLst>
      <p:ext uri="{BB962C8B-B14F-4D97-AF65-F5344CB8AC3E}">
        <p14:creationId xmlns:p14="http://schemas.microsoft.com/office/powerpoint/2010/main" val="332033370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Welche Besonderheiten sind bei unseren Patientinnen zu beachten?</a:t>
            </a:r>
            <a:r>
              <a:rPr lang="de-DE" b="0" dirty="0">
                <a:latin typeface="Arial" charset="0"/>
              </a:rPr>
              <a:t/>
            </a:r>
            <a:br>
              <a:rPr lang="de-DE" b="0" dirty="0">
                <a:latin typeface="Arial" charset="0"/>
              </a:rPr>
            </a:br>
            <a:endParaRPr lang="de-DE" dirty="0"/>
          </a:p>
        </p:txBody>
      </p:sp>
      <p:sp>
        <p:nvSpPr>
          <p:cNvPr id="6" name="Textfeld 5"/>
          <p:cNvSpPr txBox="1"/>
          <p:nvPr/>
        </p:nvSpPr>
        <p:spPr>
          <a:xfrm>
            <a:off x="7164288" y="3789040"/>
            <a:ext cx="1872208" cy="1323439"/>
          </a:xfrm>
          <a:prstGeom prst="rect">
            <a:avLst/>
          </a:prstGeom>
          <a:noFill/>
        </p:spPr>
        <p:txBody>
          <a:bodyPr wrap="square" rtlCol="0">
            <a:spAutoFit/>
          </a:bodyPr>
          <a:lstStyle/>
          <a:p>
            <a:r>
              <a:rPr lang="de-DE" sz="1000" dirty="0" err="1"/>
              <a:t>Adenzato</a:t>
            </a:r>
            <a:r>
              <a:rPr lang="de-DE" sz="1000" dirty="0"/>
              <a:t> et al (2012)</a:t>
            </a:r>
          </a:p>
          <a:p>
            <a:r>
              <a:rPr lang="de-DE" sz="1000" dirty="0" err="1"/>
              <a:t>Todisco</a:t>
            </a:r>
            <a:r>
              <a:rPr lang="de-DE" sz="1000" dirty="0"/>
              <a:t> et al (2012)</a:t>
            </a:r>
          </a:p>
          <a:p>
            <a:r>
              <a:rPr lang="de-DE" sz="1000" dirty="0"/>
              <a:t>Brockmeyer et al (2013)</a:t>
            </a:r>
          </a:p>
          <a:p>
            <a:r>
              <a:rPr lang="de-DE" sz="1000" dirty="0"/>
              <a:t>Brockmeyer et al (2019)</a:t>
            </a:r>
          </a:p>
          <a:p>
            <a:r>
              <a:rPr lang="de-DE" sz="1000" dirty="0"/>
              <a:t>Racine et al (2013)</a:t>
            </a:r>
          </a:p>
          <a:p>
            <a:r>
              <a:rPr lang="de-DE" sz="1000" dirty="0" err="1"/>
              <a:t>Tschanturia</a:t>
            </a:r>
            <a:r>
              <a:rPr lang="de-DE" sz="1000" dirty="0"/>
              <a:t> (2016)</a:t>
            </a:r>
          </a:p>
          <a:p>
            <a:r>
              <a:rPr lang="de-DE" sz="1000" dirty="0" err="1"/>
              <a:t>Lulé</a:t>
            </a:r>
            <a:r>
              <a:rPr lang="de-DE" sz="1000" dirty="0"/>
              <a:t> et al (2020)</a:t>
            </a:r>
          </a:p>
          <a:p>
            <a:r>
              <a:rPr lang="de-DE" sz="1000" dirty="0"/>
              <a:t>Preis et al (2020)</a:t>
            </a:r>
          </a:p>
        </p:txBody>
      </p:sp>
      <p:sp>
        <p:nvSpPr>
          <p:cNvPr id="10" name="Rechteck 9"/>
          <p:cNvSpPr/>
          <p:nvPr/>
        </p:nvSpPr>
        <p:spPr bwMode="auto">
          <a:xfrm>
            <a:off x="323528" y="1700808"/>
            <a:ext cx="2592288" cy="1152128"/>
          </a:xfrm>
          <a:prstGeom prst="rect">
            <a:avLst/>
          </a:prstGeom>
          <a:solidFill>
            <a:srgbClr val="FFFFFF"/>
          </a:solidFill>
          <a:ln w="38100" cap="flat" cmpd="sng" algn="ctr">
            <a:solidFill>
              <a:srgbClr val="FF000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a:latin typeface="Arial" charset="0"/>
              </a:rPr>
              <a:t>Patientinnen im schwerst-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err="1">
                <a:latin typeface="Arial" charset="0"/>
              </a:rPr>
              <a:t>gradigen</a:t>
            </a:r>
            <a:r>
              <a:rPr lang="de-DE" sz="1200" dirty="0">
                <a:latin typeface="Arial" charset="0"/>
              </a:rPr>
              <a:t> Untergewicht</a:t>
            </a:r>
          </a:p>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1" i="0" u="none" strike="noStrike" cap="none" normalizeH="0" baseline="0" dirty="0">
                <a:ln>
                  <a:noFill/>
                </a:ln>
                <a:solidFill>
                  <a:schemeClr val="tx1"/>
                </a:solidFill>
                <a:effectLst/>
                <a:latin typeface="Arial" charset="0"/>
              </a:rPr>
              <a:t>sind in der Emotionsverarbeitung </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erheblich eingeschränkt.</a:t>
            </a:r>
            <a:endParaRPr kumimoji="0" lang="de-DE" sz="1200" b="1" i="0" u="none" strike="noStrike" cap="none" normalizeH="0" baseline="0" dirty="0">
              <a:ln>
                <a:noFill/>
              </a:ln>
              <a:solidFill>
                <a:schemeClr val="tx1"/>
              </a:solidFill>
              <a:effectLst/>
              <a:latin typeface="Arial" charset="0"/>
            </a:endParaRPr>
          </a:p>
        </p:txBody>
      </p:sp>
      <p:sp>
        <p:nvSpPr>
          <p:cNvPr id="13" name="Inhaltsplatzhalter 3"/>
          <p:cNvSpPr txBox="1">
            <a:spLocks/>
          </p:cNvSpPr>
          <p:nvPr/>
        </p:nvSpPr>
        <p:spPr>
          <a:xfrm>
            <a:off x="3244442" y="1750885"/>
            <a:ext cx="5653075" cy="4140000"/>
          </a:xfrm>
          <a:prstGeom prst="rect">
            <a:avLst/>
          </a:prstGeom>
        </p:spPr>
        <p:txBody>
          <a:bodyPr/>
          <a:lstStyle>
            <a:lvl1pPr marL="257175" indent="-257175" algn="l" rtl="0" eaLnBrk="1" fontAlgn="base" hangingPunct="1">
              <a:spcBef>
                <a:spcPct val="20000"/>
              </a:spcBef>
              <a:spcAft>
                <a:spcPct val="0"/>
              </a:spcAft>
              <a:buSzPct val="115000"/>
              <a:buFont typeface="Symbol" pitchFamily="18" charset="2"/>
              <a:defRPr sz="1200" b="1">
                <a:solidFill>
                  <a:schemeClr val="tx1"/>
                </a:solidFill>
                <a:latin typeface="+mn-lt"/>
                <a:ea typeface="+mn-ea"/>
                <a:cs typeface="+mn-cs"/>
              </a:defRPr>
            </a:lvl1pPr>
            <a:lvl2pPr marL="136922" indent="-135731" algn="l" rtl="0" eaLnBrk="1" fontAlgn="base" hangingPunct="1">
              <a:spcBef>
                <a:spcPct val="20000"/>
              </a:spcBef>
              <a:spcAft>
                <a:spcPct val="0"/>
              </a:spcAft>
              <a:buSzPct val="115000"/>
              <a:buFont typeface="Symbol" pitchFamily="18" charset="2"/>
              <a:buChar char="·"/>
              <a:defRPr sz="1200">
                <a:solidFill>
                  <a:schemeClr val="tx1"/>
                </a:solidFill>
                <a:latin typeface="+mn-lt"/>
              </a:defRPr>
            </a:lvl2pPr>
            <a:lvl3pPr marL="309563" indent="-171450" algn="l" rtl="0" eaLnBrk="1" fontAlgn="base" hangingPunct="1">
              <a:spcBef>
                <a:spcPct val="20000"/>
              </a:spcBef>
              <a:spcAft>
                <a:spcPct val="0"/>
              </a:spcAft>
              <a:buFont typeface="Symbol" pitchFamily="18" charset="2"/>
              <a:buChar char="·"/>
              <a:defRPr sz="1200">
                <a:solidFill>
                  <a:schemeClr val="tx1"/>
                </a:solidFill>
                <a:latin typeface="+mn-lt"/>
              </a:defRPr>
            </a:lvl3pPr>
            <a:lvl4pPr marL="457200" indent="-146447" algn="l" rtl="0" eaLnBrk="1" fontAlgn="base" hangingPunct="1">
              <a:spcBef>
                <a:spcPct val="20000"/>
              </a:spcBef>
              <a:spcAft>
                <a:spcPct val="0"/>
              </a:spcAft>
              <a:buSzPct val="115000"/>
              <a:buFont typeface="Symbol" pitchFamily="18" charset="2"/>
              <a:buChar char="·"/>
              <a:defRPr sz="1050">
                <a:solidFill>
                  <a:schemeClr val="tx1"/>
                </a:solidFill>
                <a:latin typeface="+mn-lt"/>
              </a:defRPr>
            </a:lvl4pPr>
            <a:lvl5pPr marL="6060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5pPr>
            <a:lvl6pPr marL="9489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6pPr>
            <a:lvl7pPr marL="12918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7pPr>
            <a:lvl8pPr marL="16347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8pPr>
            <a:lvl9pPr marL="19776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9pPr>
          </a:lstStyle>
          <a:p>
            <a:pPr>
              <a:lnSpc>
                <a:spcPct val="150000"/>
              </a:lnSpc>
              <a:buFont typeface="Arial" pitchFamily="34" charset="0"/>
              <a:buChar char="•"/>
            </a:pPr>
            <a:r>
              <a:rPr lang="de-DE" sz="1400" b="0" kern="0" dirty="0" smtClean="0"/>
              <a:t>Wenig </a:t>
            </a:r>
            <a:r>
              <a:rPr lang="de-DE" sz="1400" b="0" kern="0" dirty="0" err="1"/>
              <a:t>Empathiefähigkeit</a:t>
            </a:r>
            <a:r>
              <a:rPr lang="de-DE" sz="1400" b="0" kern="0" dirty="0"/>
              <a:t> und Perspektivenübernahme</a:t>
            </a:r>
          </a:p>
          <a:p>
            <a:pPr>
              <a:lnSpc>
                <a:spcPct val="150000"/>
              </a:lnSpc>
              <a:buFont typeface="Arial" pitchFamily="34" charset="0"/>
              <a:buChar char="•"/>
            </a:pPr>
            <a:r>
              <a:rPr lang="de-DE" sz="1400" b="0" kern="0" dirty="0"/>
              <a:t>Reduzierte Fähigkeiten in der Wahrnehmung eigener </a:t>
            </a:r>
            <a:r>
              <a:rPr lang="de-DE" sz="1400" b="0" kern="0" dirty="0" smtClean="0"/>
              <a:t>Gefühle</a:t>
            </a:r>
            <a:endParaRPr lang="de-DE" sz="1400" b="0" kern="0" dirty="0"/>
          </a:p>
          <a:p>
            <a:pPr>
              <a:lnSpc>
                <a:spcPct val="150000"/>
              </a:lnSpc>
              <a:buFont typeface="Arial" pitchFamily="34" charset="0"/>
              <a:buChar char="•"/>
            </a:pPr>
            <a:r>
              <a:rPr lang="de-DE" sz="1400" b="0" kern="0" dirty="0"/>
              <a:t>Hohe Vermeidung unangenehmer Gefühl</a:t>
            </a:r>
          </a:p>
          <a:p>
            <a:pPr>
              <a:lnSpc>
                <a:spcPct val="150000"/>
              </a:lnSpc>
              <a:buFont typeface="Arial" pitchFamily="34" charset="0"/>
              <a:buChar char="•"/>
            </a:pPr>
            <a:r>
              <a:rPr lang="de-DE" sz="1400" b="0" kern="0" dirty="0"/>
              <a:t>Wahrnehmung und Gestaltung sozialer </a:t>
            </a:r>
            <a:r>
              <a:rPr lang="de-DE" sz="1400" b="0" kern="0" dirty="0" smtClean="0"/>
              <a:t>Interaktion eingeschränkt </a:t>
            </a:r>
            <a:endParaRPr lang="de-DE" sz="1400" b="0" kern="0" dirty="0"/>
          </a:p>
          <a:p>
            <a:pPr>
              <a:lnSpc>
                <a:spcPct val="150000"/>
              </a:lnSpc>
              <a:buFont typeface="Arial" pitchFamily="34" charset="0"/>
              <a:buChar char="•"/>
            </a:pPr>
            <a:r>
              <a:rPr lang="de-DE" sz="1400" kern="0" dirty="0" smtClean="0"/>
              <a:t>Ähnlichkeit </a:t>
            </a:r>
            <a:r>
              <a:rPr lang="de-DE" sz="1400" kern="0" dirty="0"/>
              <a:t>zwischen Autismus und AN</a:t>
            </a:r>
          </a:p>
          <a:p>
            <a:pPr marL="0" indent="0"/>
            <a:endParaRPr lang="de-DE" sz="1400" b="0" kern="0" dirty="0"/>
          </a:p>
          <a:p>
            <a:pPr marL="0" indent="0"/>
            <a:endParaRPr lang="de-DE" b="0" kern="0" dirty="0"/>
          </a:p>
          <a:p>
            <a:endParaRPr lang="de-DE" b="0" kern="0" dirty="0"/>
          </a:p>
          <a:p>
            <a:endParaRPr lang="de-DE" b="0" kern="0" dirty="0"/>
          </a:p>
          <a:p>
            <a:endParaRPr lang="de-DE" b="0" kern="0" dirty="0"/>
          </a:p>
        </p:txBody>
      </p:sp>
      <p:pic>
        <p:nvPicPr>
          <p:cNvPr id="4" name="Grafik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7419" y="3643254"/>
            <a:ext cx="4448597" cy="2647303"/>
          </a:xfrm>
          <a:prstGeom prst="rect">
            <a:avLst/>
          </a:prstGeom>
        </p:spPr>
      </p:pic>
    </p:spTree>
    <p:extLst>
      <p:ext uri="{BB962C8B-B14F-4D97-AF65-F5344CB8AC3E}">
        <p14:creationId xmlns:p14="http://schemas.microsoft.com/office/powerpoint/2010/main" val="54628151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Welche Besonderheiten sind bei unseren Patientinnen zu beachten?</a:t>
            </a:r>
            <a:r>
              <a:rPr lang="de-DE" b="0" dirty="0">
                <a:latin typeface="Arial" charset="0"/>
              </a:rPr>
              <a:t/>
            </a:r>
            <a:br>
              <a:rPr lang="de-DE" b="0" dirty="0">
                <a:latin typeface="Arial" charset="0"/>
              </a:rPr>
            </a:br>
            <a:endParaRPr lang="de-DE" dirty="0"/>
          </a:p>
        </p:txBody>
      </p:sp>
      <p:sp>
        <p:nvSpPr>
          <p:cNvPr id="10" name="Rechteck 9"/>
          <p:cNvSpPr/>
          <p:nvPr/>
        </p:nvSpPr>
        <p:spPr bwMode="auto">
          <a:xfrm>
            <a:off x="323528" y="1268760"/>
            <a:ext cx="2592288" cy="1152128"/>
          </a:xfrm>
          <a:prstGeom prst="rect">
            <a:avLst/>
          </a:prstGeom>
          <a:solidFill>
            <a:srgbClr val="FFFFFF"/>
          </a:solidFill>
          <a:ln w="38100" cap="flat" cmpd="sng" algn="ctr">
            <a:solidFill>
              <a:srgbClr val="FF000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a:latin typeface="Arial" charset="0"/>
              </a:rPr>
              <a:t>Patientinnen im schwerst-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err="1">
                <a:latin typeface="Arial" charset="0"/>
              </a:rPr>
              <a:t>gradigen</a:t>
            </a:r>
            <a:r>
              <a:rPr lang="de-DE" sz="1200" dirty="0">
                <a:latin typeface="Arial" charset="0"/>
              </a:rPr>
              <a:t> Untergewicht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s</a:t>
            </a:r>
            <a:r>
              <a:rPr kumimoji="0" lang="de-DE" sz="1200" b="1" i="0" u="none" strike="noStrike" cap="none" normalizeH="0" baseline="0" dirty="0">
                <a:ln>
                  <a:noFill/>
                </a:ln>
                <a:solidFill>
                  <a:schemeClr val="tx1"/>
                </a:solidFill>
                <a:effectLst/>
                <a:latin typeface="Arial" charset="0"/>
              </a:rPr>
              <a:t>ind oft kognitiv</a:t>
            </a:r>
            <a:r>
              <a:rPr lang="de-DE" sz="1200" b="1" dirty="0">
                <a:latin typeface="Arial" charset="0"/>
              </a:rPr>
              <a:t> eingeschränkt</a:t>
            </a:r>
            <a:r>
              <a:rPr lang="de-DE" sz="1200" dirty="0">
                <a:latin typeface="Arial" charset="0"/>
              </a:rPr>
              <a:t>.</a:t>
            </a:r>
            <a:endParaRPr kumimoji="0" lang="de-DE" sz="1200" i="0" u="none" strike="noStrike" cap="none" normalizeH="0" baseline="0" dirty="0">
              <a:ln>
                <a:noFill/>
              </a:ln>
              <a:solidFill>
                <a:schemeClr val="tx1"/>
              </a:solidFill>
              <a:effectLst/>
              <a:latin typeface="Arial" charset="0"/>
            </a:endParaRPr>
          </a:p>
        </p:txBody>
      </p:sp>
      <p:pic>
        <p:nvPicPr>
          <p:cNvPr id="5" name="Picture 2"/>
          <p:cNvPicPr>
            <a:picLocks noChangeAspect="1" noChangeArrowheads="1"/>
          </p:cNvPicPr>
          <p:nvPr/>
        </p:nvPicPr>
        <p:blipFill>
          <a:blip r:embed="rId2" cstate="print"/>
          <a:srcRect/>
          <a:stretch>
            <a:fillRect/>
          </a:stretch>
        </p:blipFill>
        <p:spPr bwMode="auto">
          <a:xfrm>
            <a:off x="4358700" y="1340768"/>
            <a:ext cx="3729175" cy="4727389"/>
          </a:xfrm>
          <a:prstGeom prst="rect">
            <a:avLst/>
          </a:prstGeom>
          <a:noFill/>
          <a:ln w="9525">
            <a:noFill/>
            <a:miter lim="800000"/>
            <a:headEnd/>
            <a:tailEnd/>
          </a:ln>
        </p:spPr>
      </p:pic>
      <p:sp>
        <p:nvSpPr>
          <p:cNvPr id="7" name="Textfeld 6"/>
          <p:cNvSpPr txBox="1"/>
          <p:nvPr/>
        </p:nvSpPr>
        <p:spPr>
          <a:xfrm>
            <a:off x="7079804" y="6173589"/>
            <a:ext cx="2064196" cy="246221"/>
          </a:xfrm>
          <a:prstGeom prst="rect">
            <a:avLst/>
          </a:prstGeom>
          <a:noFill/>
        </p:spPr>
        <p:txBody>
          <a:bodyPr wrap="square" rtlCol="0">
            <a:spAutoFit/>
          </a:bodyPr>
          <a:lstStyle/>
          <a:p>
            <a:r>
              <a:rPr lang="de-DE" sz="1000" dirty="0" err="1"/>
              <a:t>Reville</a:t>
            </a:r>
            <a:r>
              <a:rPr lang="de-DE" sz="1000" dirty="0"/>
              <a:t> et al (2016)</a:t>
            </a:r>
          </a:p>
        </p:txBody>
      </p:sp>
      <p:sp>
        <p:nvSpPr>
          <p:cNvPr id="8" name="Inhaltsplatzhalter 3"/>
          <p:cNvSpPr txBox="1">
            <a:spLocks/>
          </p:cNvSpPr>
          <p:nvPr/>
        </p:nvSpPr>
        <p:spPr>
          <a:xfrm>
            <a:off x="323528" y="2420888"/>
            <a:ext cx="5653075" cy="1872208"/>
          </a:xfrm>
          <a:prstGeom prst="rect">
            <a:avLst/>
          </a:prstGeom>
        </p:spPr>
        <p:txBody>
          <a:bodyPr/>
          <a:lstStyle>
            <a:lvl1pPr marL="257175" indent="-257175" algn="l" rtl="0" eaLnBrk="1" fontAlgn="base" hangingPunct="1">
              <a:spcBef>
                <a:spcPct val="20000"/>
              </a:spcBef>
              <a:spcAft>
                <a:spcPct val="0"/>
              </a:spcAft>
              <a:buSzPct val="115000"/>
              <a:buFont typeface="Symbol" pitchFamily="18" charset="2"/>
              <a:defRPr sz="1200" b="1">
                <a:solidFill>
                  <a:schemeClr val="tx1"/>
                </a:solidFill>
                <a:latin typeface="+mn-lt"/>
                <a:ea typeface="+mn-ea"/>
                <a:cs typeface="+mn-cs"/>
              </a:defRPr>
            </a:lvl1pPr>
            <a:lvl2pPr marL="136922" indent="-135731" algn="l" rtl="0" eaLnBrk="1" fontAlgn="base" hangingPunct="1">
              <a:spcBef>
                <a:spcPct val="20000"/>
              </a:spcBef>
              <a:spcAft>
                <a:spcPct val="0"/>
              </a:spcAft>
              <a:buSzPct val="115000"/>
              <a:buFont typeface="Symbol" pitchFamily="18" charset="2"/>
              <a:buChar char="·"/>
              <a:defRPr sz="1200">
                <a:solidFill>
                  <a:schemeClr val="tx1"/>
                </a:solidFill>
                <a:latin typeface="+mn-lt"/>
              </a:defRPr>
            </a:lvl2pPr>
            <a:lvl3pPr marL="309563" indent="-171450" algn="l" rtl="0" eaLnBrk="1" fontAlgn="base" hangingPunct="1">
              <a:spcBef>
                <a:spcPct val="20000"/>
              </a:spcBef>
              <a:spcAft>
                <a:spcPct val="0"/>
              </a:spcAft>
              <a:buFont typeface="Symbol" pitchFamily="18" charset="2"/>
              <a:buChar char="·"/>
              <a:defRPr sz="1200">
                <a:solidFill>
                  <a:schemeClr val="tx1"/>
                </a:solidFill>
                <a:latin typeface="+mn-lt"/>
              </a:defRPr>
            </a:lvl3pPr>
            <a:lvl4pPr marL="457200" indent="-146447" algn="l" rtl="0" eaLnBrk="1" fontAlgn="base" hangingPunct="1">
              <a:spcBef>
                <a:spcPct val="20000"/>
              </a:spcBef>
              <a:spcAft>
                <a:spcPct val="0"/>
              </a:spcAft>
              <a:buSzPct val="115000"/>
              <a:buFont typeface="Symbol" pitchFamily="18" charset="2"/>
              <a:buChar char="·"/>
              <a:defRPr sz="1050">
                <a:solidFill>
                  <a:schemeClr val="tx1"/>
                </a:solidFill>
                <a:latin typeface="+mn-lt"/>
              </a:defRPr>
            </a:lvl4pPr>
            <a:lvl5pPr marL="6060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5pPr>
            <a:lvl6pPr marL="9489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6pPr>
            <a:lvl7pPr marL="12918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7pPr>
            <a:lvl8pPr marL="16347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8pPr>
            <a:lvl9pPr marL="1977629" indent="-147638" algn="l" rtl="0" eaLnBrk="1" fontAlgn="base" hangingPunct="1">
              <a:spcBef>
                <a:spcPct val="20000"/>
              </a:spcBef>
              <a:spcAft>
                <a:spcPct val="0"/>
              </a:spcAft>
              <a:buSzPct val="115000"/>
              <a:buFont typeface="Symbol" pitchFamily="18" charset="2"/>
              <a:buChar char="·"/>
              <a:defRPr sz="1050">
                <a:solidFill>
                  <a:schemeClr val="tx1"/>
                </a:solidFill>
                <a:latin typeface="+mn-lt"/>
              </a:defRPr>
            </a:lvl9pPr>
          </a:lstStyle>
          <a:p>
            <a:r>
              <a:rPr lang="de-DE" sz="1400" b="0" kern="0" dirty="0"/>
              <a:t>Neuropsychologische Veränderungen in</a:t>
            </a:r>
            <a:r>
              <a:rPr lang="de-DE" sz="1400" b="0" kern="0" dirty="0" smtClean="0"/>
              <a:t>:</a:t>
            </a:r>
            <a:endParaRPr lang="de-DE" sz="1400" b="0" kern="0" dirty="0"/>
          </a:p>
          <a:p>
            <a:pPr marL="285750" indent="-285750">
              <a:buFont typeface="Arial" panose="020B0604020202020204" pitchFamily="34" charset="0"/>
              <a:buChar char="•"/>
            </a:pPr>
            <a:r>
              <a:rPr lang="de-DE" sz="1400" b="0" dirty="0"/>
              <a:t>Intelligenz</a:t>
            </a:r>
          </a:p>
          <a:p>
            <a:pPr marL="285750" indent="-285750">
              <a:buFont typeface="Arial" panose="020B0604020202020204" pitchFamily="34" charset="0"/>
              <a:buChar char="•"/>
            </a:pPr>
            <a:r>
              <a:rPr lang="de-DE" sz="1400" b="0" dirty="0"/>
              <a:t>Arbeitsspeicher</a:t>
            </a:r>
          </a:p>
          <a:p>
            <a:pPr marL="285750" indent="-285750">
              <a:buFont typeface="Arial" panose="020B0604020202020204" pitchFamily="34" charset="0"/>
              <a:buChar char="•"/>
            </a:pPr>
            <a:r>
              <a:rPr lang="de-DE" sz="1400" b="0" dirty="0"/>
              <a:t>Verarbeitungsgeschwindigkeit</a:t>
            </a:r>
          </a:p>
          <a:p>
            <a:pPr marL="285750" indent="-285750">
              <a:buFont typeface="Arial" panose="020B0604020202020204" pitchFamily="34" charset="0"/>
              <a:buChar char="•"/>
            </a:pPr>
            <a:r>
              <a:rPr lang="de-DE" sz="1400" b="0" dirty="0"/>
              <a:t>Aufmerksamkeit</a:t>
            </a:r>
          </a:p>
          <a:p>
            <a:pPr marL="285750" indent="-285750">
              <a:buFont typeface="Arial" panose="020B0604020202020204" pitchFamily="34" charset="0"/>
              <a:buChar char="•"/>
            </a:pPr>
            <a:r>
              <a:rPr lang="de-DE" sz="1400" b="0" dirty="0"/>
              <a:t>Kohärenz und </a:t>
            </a:r>
            <a:r>
              <a:rPr lang="de-DE" sz="1400" b="0" dirty="0" err="1"/>
              <a:t>set</a:t>
            </a:r>
            <a:r>
              <a:rPr lang="de-DE" sz="1400" b="0" dirty="0"/>
              <a:t> </a:t>
            </a:r>
            <a:r>
              <a:rPr lang="de-DE" sz="1400" b="0" dirty="0" err="1"/>
              <a:t>shifting</a:t>
            </a:r>
            <a:endParaRPr lang="de-DE" sz="1400" b="0" dirty="0"/>
          </a:p>
          <a:p>
            <a:pPr marL="0" indent="0"/>
            <a:endParaRPr lang="de-DE" sz="1400" b="0" kern="0" dirty="0"/>
          </a:p>
          <a:p>
            <a:pPr marL="0" indent="0"/>
            <a:endParaRPr lang="de-DE" b="0" kern="0" dirty="0"/>
          </a:p>
          <a:p>
            <a:endParaRPr lang="de-DE" b="0" kern="0" dirty="0"/>
          </a:p>
          <a:p>
            <a:endParaRPr lang="de-DE" b="0" kern="0" dirty="0"/>
          </a:p>
          <a:p>
            <a:endParaRPr lang="de-DE" b="0" kern="0" dirty="0"/>
          </a:p>
        </p:txBody>
      </p:sp>
      <p:pic>
        <p:nvPicPr>
          <p:cNvPr id="3" name="Grafik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576" y="4005064"/>
            <a:ext cx="1935641" cy="2516055"/>
          </a:xfrm>
          <a:prstGeom prst="rect">
            <a:avLst/>
          </a:prstGeom>
        </p:spPr>
      </p:pic>
    </p:spTree>
    <p:extLst>
      <p:ext uri="{BB962C8B-B14F-4D97-AF65-F5344CB8AC3E}">
        <p14:creationId xmlns:p14="http://schemas.microsoft.com/office/powerpoint/2010/main" val="45464772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Welche Besonderheiten sind bei unseren Patientinnen zu beachten?</a:t>
            </a:r>
            <a:r>
              <a:rPr lang="de-DE" b="0" dirty="0">
                <a:latin typeface="Arial" charset="0"/>
              </a:rPr>
              <a:t/>
            </a:r>
            <a:br>
              <a:rPr lang="de-DE" b="0" dirty="0">
                <a:latin typeface="Arial" charset="0"/>
              </a:rPr>
            </a:br>
            <a:endParaRPr lang="de-DE" dirty="0"/>
          </a:p>
        </p:txBody>
      </p:sp>
      <p:sp>
        <p:nvSpPr>
          <p:cNvPr id="6" name="Textfeld 5"/>
          <p:cNvSpPr txBox="1"/>
          <p:nvPr/>
        </p:nvSpPr>
        <p:spPr>
          <a:xfrm>
            <a:off x="7631832" y="5661248"/>
            <a:ext cx="3024336" cy="861774"/>
          </a:xfrm>
          <a:prstGeom prst="rect">
            <a:avLst/>
          </a:prstGeom>
          <a:noFill/>
        </p:spPr>
        <p:txBody>
          <a:bodyPr wrap="square" rtlCol="0">
            <a:spAutoFit/>
          </a:bodyPr>
          <a:lstStyle/>
          <a:p>
            <a:r>
              <a:rPr lang="de-DE" sz="1000" dirty="0"/>
              <a:t>Exner et al (2000)</a:t>
            </a:r>
          </a:p>
          <a:p>
            <a:r>
              <a:rPr lang="de-DE" sz="1000" dirty="0"/>
              <a:t>Cuntz et al (2003)</a:t>
            </a:r>
          </a:p>
          <a:p>
            <a:r>
              <a:rPr lang="de-DE" sz="1000" dirty="0"/>
              <a:t>Hebebrand et al (2007)</a:t>
            </a:r>
          </a:p>
          <a:p>
            <a:r>
              <a:rPr lang="de-DE" sz="1000" dirty="0"/>
              <a:t>Casper et al. (2019)</a:t>
            </a:r>
          </a:p>
          <a:p>
            <a:r>
              <a:rPr lang="de-DE" sz="1000" dirty="0"/>
              <a:t>Kolar et al (2019)</a:t>
            </a:r>
          </a:p>
        </p:txBody>
      </p:sp>
      <p:sp>
        <p:nvSpPr>
          <p:cNvPr id="10" name="Rechteck 9"/>
          <p:cNvSpPr/>
          <p:nvPr/>
        </p:nvSpPr>
        <p:spPr bwMode="auto">
          <a:xfrm>
            <a:off x="251520" y="1741676"/>
            <a:ext cx="3024336" cy="1152128"/>
          </a:xfrm>
          <a:prstGeom prst="rect">
            <a:avLst/>
          </a:prstGeom>
          <a:solidFill>
            <a:srgbClr val="FFFFFF"/>
          </a:solidFill>
          <a:ln w="38100" cap="flat" cmpd="sng" algn="ctr">
            <a:solidFill>
              <a:srgbClr val="FF0000"/>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a:latin typeface="Arial" charset="0"/>
              </a:rPr>
              <a:t>Patientinnen im schwerst-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dirty="0" err="1">
                <a:latin typeface="Arial" charset="0"/>
              </a:rPr>
              <a:t>gradigen</a:t>
            </a:r>
            <a:r>
              <a:rPr lang="de-DE" sz="1200" dirty="0">
                <a:latin typeface="Arial" charset="0"/>
              </a:rPr>
              <a:t> Untergewicht</a:t>
            </a:r>
          </a:p>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h</a:t>
            </a:r>
            <a:r>
              <a:rPr kumimoji="0" lang="de-DE" sz="1200" b="1" i="0" u="none" strike="noStrike" cap="none" normalizeH="0" baseline="0" dirty="0">
                <a:ln>
                  <a:noFill/>
                </a:ln>
                <a:solidFill>
                  <a:schemeClr val="tx1"/>
                </a:solidFill>
                <a:effectLst/>
                <a:latin typeface="Arial" charset="0"/>
              </a:rPr>
              <a:t>aben meist</a:t>
            </a:r>
            <a:r>
              <a:rPr kumimoji="0" lang="de-DE" sz="1200" b="1" i="0" u="none" strike="noStrike" cap="none" normalizeH="0" dirty="0">
                <a:ln>
                  <a:noFill/>
                </a:ln>
                <a:solidFill>
                  <a:schemeClr val="tx1"/>
                </a:solidFill>
                <a:effectLst/>
                <a:latin typeface="Arial" charset="0"/>
              </a:rPr>
              <a:t> mit starkem </a:t>
            </a:r>
          </a:p>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1" i="0" u="none" strike="noStrike" cap="none" normalizeH="0" dirty="0">
                <a:ln>
                  <a:noFill/>
                </a:ln>
                <a:solidFill>
                  <a:schemeClr val="tx1"/>
                </a:solidFill>
                <a:effectLst/>
                <a:latin typeface="Arial" charset="0"/>
              </a:rPr>
              <a:t>Bewegungsdrang zu kämpfen.</a:t>
            </a:r>
            <a:endParaRPr kumimoji="0" lang="de-DE" sz="1200" b="1" i="0" u="none" strike="noStrike" cap="none" normalizeH="0" baseline="0" dirty="0">
              <a:ln>
                <a:noFill/>
              </a:ln>
              <a:solidFill>
                <a:schemeClr val="tx1"/>
              </a:solidFill>
              <a:effectLst/>
              <a:latin typeface="Arial" charset="0"/>
            </a:endParaRPr>
          </a:p>
        </p:txBody>
      </p:sp>
      <p:pic>
        <p:nvPicPr>
          <p:cNvPr id="3"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568" y="3645024"/>
            <a:ext cx="2940981" cy="2274666"/>
          </a:xfrm>
          <a:prstGeom prst="rect">
            <a:avLst/>
          </a:prstGeom>
        </p:spPr>
      </p:pic>
      <p:sp>
        <p:nvSpPr>
          <p:cNvPr id="4" name="Rechteck 3"/>
          <p:cNvSpPr/>
          <p:nvPr/>
        </p:nvSpPr>
        <p:spPr bwMode="auto">
          <a:xfrm>
            <a:off x="4716016" y="3189138"/>
            <a:ext cx="1944216" cy="792088"/>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r>
              <a:rPr kumimoji="0" lang="de-DE" sz="1400" b="0" i="0" u="none" strike="noStrike" cap="none" normalizeH="0" baseline="0" dirty="0">
                <a:ln>
                  <a:noFill/>
                </a:ln>
                <a:solidFill>
                  <a:schemeClr val="tx1"/>
                </a:solidFill>
                <a:effectLst/>
                <a:latin typeface="Arial" charset="0"/>
              </a:rPr>
              <a:t>Bewegungsdrang</a:t>
            </a:r>
          </a:p>
        </p:txBody>
      </p:sp>
      <p:sp>
        <p:nvSpPr>
          <p:cNvPr id="11" name="Rechteck 10"/>
          <p:cNvSpPr/>
          <p:nvPr/>
        </p:nvSpPr>
        <p:spPr bwMode="auto">
          <a:xfrm>
            <a:off x="4283967" y="1799041"/>
            <a:ext cx="2808312" cy="843248"/>
          </a:xfrm>
          <a:prstGeom prst="rect">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r>
              <a:rPr lang="de-DE" sz="1400" dirty="0" smtClean="0">
                <a:latin typeface="Arial" charset="0"/>
              </a:rPr>
              <a:t>Wunsch, </a:t>
            </a:r>
            <a:r>
              <a:rPr lang="de-DE" sz="1400" dirty="0">
                <a:latin typeface="Arial" charset="0"/>
              </a:rPr>
              <a:t>Gewicht zu reduzieren</a:t>
            </a:r>
          </a:p>
          <a:p>
            <a:pPr marL="180975" marR="0" indent="-180975" algn="l" defTabSz="914400" rtl="0" eaLnBrk="1" fontAlgn="base" latinLnBrk="0" hangingPunct="1">
              <a:lnSpc>
                <a:spcPct val="100000"/>
              </a:lnSpc>
              <a:spcBef>
                <a:spcPct val="40000"/>
              </a:spcBef>
              <a:spcAft>
                <a:spcPct val="0"/>
              </a:spcAft>
              <a:buClrTx/>
              <a:buSzPct val="115000"/>
              <a:tabLst/>
            </a:pPr>
            <a:r>
              <a:rPr lang="de-DE" sz="1400" dirty="0" smtClean="0">
                <a:latin typeface="Arial" charset="0"/>
              </a:rPr>
              <a:t>Druck, </a:t>
            </a:r>
            <a:r>
              <a:rPr lang="de-DE" sz="1400" dirty="0">
                <a:latin typeface="Arial" charset="0"/>
              </a:rPr>
              <a:t>Gefühle zu regulieren</a:t>
            </a:r>
          </a:p>
        </p:txBody>
      </p:sp>
      <p:sp>
        <p:nvSpPr>
          <p:cNvPr id="13" name="Pfeil nach unten 12"/>
          <p:cNvSpPr/>
          <p:nvPr/>
        </p:nvSpPr>
        <p:spPr bwMode="auto">
          <a:xfrm>
            <a:off x="5364088" y="2602200"/>
            <a:ext cx="648072" cy="679212"/>
          </a:xfrm>
          <a:prstGeom prst="downArrow">
            <a:avLst/>
          </a:prstGeom>
          <a:solidFill>
            <a:srgbClr val="FFFFFF"/>
          </a:solidFill>
          <a:ln w="12700" cap="flat" cmpd="sng" algn="ctr">
            <a:solidFill>
              <a:srgbClr val="C8620B"/>
            </a:solidFill>
            <a:prstDash val="solid"/>
            <a:round/>
            <a:headEnd type="none" w="med" len="med"/>
            <a:tailEnd type="none" w="med" len="med"/>
          </a:ln>
          <a:effectLst/>
        </p:spPr>
        <p:txBody>
          <a:bodyPr vert="horz" wrap="none" lIns="144000" tIns="144000" rIns="144000" bIns="144000" numCol="1" rtlCol="0" anchor="ctr" anchorCtr="0" compatLnSpc="1">
            <a:prstTxWarp prst="textNoShape">
              <a:avLst/>
            </a:prstTxWarp>
          </a:bodyPr>
          <a:lstStyle/>
          <a:p>
            <a:pPr marL="180975" marR="0" indent="-180975" algn="l" defTabSz="914400" rtl="0" eaLnBrk="1" fontAlgn="base" latinLnBrk="0" hangingPunct="1">
              <a:lnSpc>
                <a:spcPct val="100000"/>
              </a:lnSpc>
              <a:spcBef>
                <a:spcPct val="40000"/>
              </a:spcBef>
              <a:spcAft>
                <a:spcPct val="0"/>
              </a:spcAft>
              <a:buClrTx/>
              <a:buSzPct val="115000"/>
              <a:tabLst/>
            </a:pPr>
            <a:endParaRPr kumimoji="0" lang="de-DE" sz="1400" b="0" i="0" u="none" strike="noStrike" cap="none" normalizeH="0" baseline="0" dirty="0" err="1">
              <a:ln>
                <a:noFill/>
              </a:ln>
              <a:solidFill>
                <a:schemeClr val="tx1"/>
              </a:solidFill>
              <a:effectLst/>
              <a:latin typeface="Arial" charset="0"/>
            </a:endParaRPr>
          </a:p>
        </p:txBody>
      </p:sp>
    </p:spTree>
    <p:extLst>
      <p:ext uri="{BB962C8B-B14F-4D97-AF65-F5344CB8AC3E}">
        <p14:creationId xmlns:p14="http://schemas.microsoft.com/office/powerpoint/2010/main" val="6603955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Arial" charset="0"/>
              </a:rPr>
              <a:t>Unsere Patientinnen haben…</a:t>
            </a:r>
            <a:endParaRPr lang="de-DE" dirty="0"/>
          </a:p>
        </p:txBody>
      </p:sp>
      <p:graphicFrame>
        <p:nvGraphicFramePr>
          <p:cNvPr id="3" name="Tabelle 2"/>
          <p:cNvGraphicFramePr>
            <a:graphicFrameLocks noGrp="1"/>
          </p:cNvGraphicFramePr>
          <p:nvPr>
            <p:extLst>
              <p:ext uri="{D42A27DB-BD31-4B8C-83A1-F6EECF244321}">
                <p14:modId xmlns:p14="http://schemas.microsoft.com/office/powerpoint/2010/main" val="4182813214"/>
              </p:ext>
            </p:extLst>
          </p:nvPr>
        </p:nvGraphicFramePr>
        <p:xfrm>
          <a:off x="539552" y="1340768"/>
          <a:ext cx="7992001" cy="3023992"/>
        </p:xfrm>
        <a:graphic>
          <a:graphicData uri="http://schemas.openxmlformats.org/drawingml/2006/table">
            <a:tbl>
              <a:tblPr bandRow="1">
                <a:tableStyleId>{BC89EF96-8CEA-46FF-86C4-4CE0E7609802}</a:tableStyleId>
              </a:tblPr>
              <a:tblGrid>
                <a:gridCol w="2520280">
                  <a:extLst>
                    <a:ext uri="{9D8B030D-6E8A-4147-A177-3AD203B41FA5}">
                      <a16:colId xmlns:a16="http://schemas.microsoft.com/office/drawing/2014/main" val="2940513110"/>
                    </a:ext>
                  </a:extLst>
                </a:gridCol>
                <a:gridCol w="2952328">
                  <a:extLst>
                    <a:ext uri="{9D8B030D-6E8A-4147-A177-3AD203B41FA5}">
                      <a16:colId xmlns:a16="http://schemas.microsoft.com/office/drawing/2014/main" val="2078731128"/>
                    </a:ext>
                  </a:extLst>
                </a:gridCol>
                <a:gridCol w="2519393">
                  <a:extLst>
                    <a:ext uri="{9D8B030D-6E8A-4147-A177-3AD203B41FA5}">
                      <a16:colId xmlns:a16="http://schemas.microsoft.com/office/drawing/2014/main" val="1732112268"/>
                    </a:ext>
                  </a:extLst>
                </a:gridCol>
              </a:tblGrid>
              <a:tr h="1115992">
                <a:tc>
                  <a:txBody>
                    <a:bodyPr/>
                    <a:lstStyle/>
                    <a:p>
                      <a:pPr marL="180975" indent="-180975" algn="ctr" fontAlgn="base">
                        <a:spcBef>
                          <a:spcPct val="40000"/>
                        </a:spcBef>
                        <a:spcAft>
                          <a:spcPct val="0"/>
                        </a:spcAft>
                        <a:buSzPct val="115000"/>
                      </a:pPr>
                      <a:r>
                        <a:rPr lang="de-DE" sz="1200" b="1" dirty="0">
                          <a:latin typeface="Arial" charset="0"/>
                        </a:rPr>
                        <a:t>…ein </a:t>
                      </a:r>
                      <a:r>
                        <a:rPr lang="de-DE" sz="1200" b="1" dirty="0" err="1" smtClean="0">
                          <a:latin typeface="Arial" charset="0"/>
                        </a:rPr>
                        <a:t>deutlch</a:t>
                      </a:r>
                      <a:r>
                        <a:rPr lang="de-DE" sz="1200" b="1" dirty="0" smtClean="0">
                          <a:latin typeface="Arial" charset="0"/>
                        </a:rPr>
                        <a:t> </a:t>
                      </a:r>
                      <a:r>
                        <a:rPr lang="de-DE" sz="1200" b="1" dirty="0">
                          <a:latin typeface="Arial" charset="0"/>
                        </a:rPr>
                        <a:t>erhöhtes  Mortalitätsrisiko.</a:t>
                      </a:r>
                    </a:p>
                    <a:p>
                      <a:pPr algn="ctr"/>
                      <a:endParaRPr lang="de-DE" sz="1200" dirty="0"/>
                    </a:p>
                  </a:txBody>
                  <a:tcPr anchor="ctr" anchorCtr="1">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noFill/>
                  </a:tcPr>
                </a:tc>
                <a:tc>
                  <a:txBody>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1" i="0" u="none" strike="noStrike" cap="none" normalizeH="0" baseline="0" dirty="0">
                          <a:ln>
                            <a:noFill/>
                          </a:ln>
                          <a:solidFill>
                            <a:schemeClr val="tx1"/>
                          </a:solidFill>
                          <a:effectLst/>
                          <a:latin typeface="Arial" charset="0"/>
                        </a:rPr>
                        <a:t>…Probleme</a:t>
                      </a:r>
                      <a:r>
                        <a:rPr kumimoji="0" lang="de-DE" sz="1200" b="1" i="0" u="none" strike="noStrike" cap="none" normalizeH="0" dirty="0">
                          <a:ln>
                            <a:noFill/>
                          </a:ln>
                          <a:solidFill>
                            <a:schemeClr val="tx1"/>
                          </a:solidFill>
                          <a:effectLst/>
                          <a:latin typeface="Arial" charset="0"/>
                        </a:rPr>
                        <a:t> in der Verarbeitung</a:t>
                      </a:r>
                      <a:r>
                        <a:rPr kumimoji="0" lang="de-DE" sz="1200" b="1" i="0" u="none" strike="noStrike" cap="none" normalizeH="0" baseline="0" dirty="0">
                          <a:ln>
                            <a:noFill/>
                          </a:ln>
                          <a:solidFill>
                            <a:schemeClr val="tx1"/>
                          </a:solidFill>
                          <a:effectLst/>
                          <a:latin typeface="Arial" charset="0"/>
                        </a:rPr>
                        <a:t> </a:t>
                      </a:r>
                      <a:r>
                        <a:rPr lang="de-DE" sz="1200" b="1" dirty="0">
                          <a:latin typeface="Arial" charset="0"/>
                        </a:rPr>
                        <a:t>u</a:t>
                      </a:r>
                      <a:r>
                        <a:rPr lang="de-DE" sz="1200" b="1" baseline="0" dirty="0">
                          <a:latin typeface="Arial" charset="0"/>
                        </a:rPr>
                        <a:t>nd</a:t>
                      </a:r>
                      <a:r>
                        <a:rPr lang="de-DE" sz="1200" b="1" dirty="0">
                          <a:latin typeface="Arial" charset="0"/>
                        </a:rPr>
                        <a:t> Wahrnehmung von </a:t>
                      </a:r>
                      <a:r>
                        <a:rPr kumimoji="0" lang="de-DE" sz="1200" b="1" i="0" u="none" strike="noStrike" cap="none" normalizeH="0" baseline="0" dirty="0">
                          <a:ln>
                            <a:noFill/>
                          </a:ln>
                          <a:solidFill>
                            <a:schemeClr val="tx1"/>
                          </a:solidFill>
                          <a:effectLst/>
                          <a:latin typeface="Arial" charset="0"/>
                        </a:rPr>
                        <a:t>Emotionen. </a:t>
                      </a:r>
                    </a:p>
                    <a:p>
                      <a:pPr algn="ctr"/>
                      <a:endParaRPr lang="de-DE" sz="1200" dirty="0"/>
                    </a:p>
                  </a:txBody>
                  <a:tcPr anchor="ctr" anchorCtr="1">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noFill/>
                  </a:tcPr>
                </a:tc>
                <a:tc>
                  <a:txBody>
                    <a:bodyPr/>
                    <a:lstStyle/>
                    <a:p>
                      <a:pPr marL="180975" marR="0" indent="-180975" algn="ctr" defTabSz="914400" rtl="0" eaLnBrk="1" fontAlgn="base" latinLnBrk="0" hangingPunct="1">
                        <a:lnSpc>
                          <a:spcPct val="100000"/>
                        </a:lnSpc>
                        <a:spcBef>
                          <a:spcPct val="40000"/>
                        </a:spcBef>
                        <a:spcAft>
                          <a:spcPct val="0"/>
                        </a:spcAft>
                        <a:buClrTx/>
                        <a:buSzPct val="115000"/>
                        <a:tabLst/>
                      </a:pPr>
                      <a:r>
                        <a:rPr kumimoji="0" lang="de-DE" sz="1200" b="1" i="0" u="none" strike="noStrike" cap="none" normalizeH="0" baseline="0" dirty="0">
                          <a:ln>
                            <a:noFill/>
                          </a:ln>
                          <a:solidFill>
                            <a:schemeClr val="tx1"/>
                          </a:solidFill>
                          <a:effectLst/>
                          <a:latin typeface="Arial" charset="0"/>
                        </a:rPr>
                        <a:t>…mit</a:t>
                      </a:r>
                      <a:r>
                        <a:rPr kumimoji="0" lang="de-DE" sz="1200" b="1" i="0" u="none" strike="noStrike" cap="none" normalizeH="0" dirty="0">
                          <a:ln>
                            <a:noFill/>
                          </a:ln>
                          <a:solidFill>
                            <a:schemeClr val="tx1"/>
                          </a:solidFill>
                          <a:effectLst/>
                          <a:latin typeface="Arial" charset="0"/>
                        </a:rPr>
                        <a:t> kognitiven Einschränkungen </a:t>
                      </a:r>
                      <a:r>
                        <a:rPr lang="de-DE" sz="1200" b="1" dirty="0">
                          <a:latin typeface="Arial" charset="0"/>
                        </a:rPr>
                        <a:t>zu kämpfen</a:t>
                      </a:r>
                      <a:r>
                        <a:rPr lang="de-DE" sz="1200" dirty="0">
                          <a:latin typeface="Arial" charset="0"/>
                        </a:rPr>
                        <a:t>.</a:t>
                      </a:r>
                      <a:endParaRPr kumimoji="0" lang="de-DE" sz="1200" i="0" u="none" strike="noStrike" cap="none" normalizeH="0" baseline="0" dirty="0">
                        <a:ln>
                          <a:noFill/>
                        </a:ln>
                        <a:solidFill>
                          <a:schemeClr val="tx1"/>
                        </a:solidFill>
                        <a:effectLst/>
                        <a:latin typeface="Arial" charset="0"/>
                      </a:endParaRPr>
                    </a:p>
                    <a:p>
                      <a:pPr algn="ctr"/>
                      <a:endParaRPr lang="de-DE" sz="1200" dirty="0"/>
                    </a:p>
                  </a:txBody>
                  <a:tcPr anchor="ctr" anchorCtr="1">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noFill/>
                  </a:tcPr>
                </a:tc>
                <a:extLst>
                  <a:ext uri="{0D108BD9-81ED-4DB2-BD59-A6C34878D82A}">
                    <a16:rowId xmlns:a16="http://schemas.microsoft.com/office/drawing/2014/main" val="2511992304"/>
                  </a:ext>
                </a:extLst>
              </a:tr>
              <a:tr h="1188000">
                <a:tc>
                  <a:txBody>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…meist einen ausgeprägten </a:t>
                      </a:r>
                      <a:r>
                        <a:rPr kumimoji="0" lang="de-DE" sz="1200" b="1" i="0" u="none" strike="noStrike" cap="none" normalizeH="0" dirty="0">
                          <a:ln>
                            <a:noFill/>
                          </a:ln>
                          <a:solidFill>
                            <a:schemeClr val="tx1"/>
                          </a:solidFill>
                          <a:effectLst/>
                          <a:latin typeface="Arial" charset="0"/>
                        </a:rPr>
                        <a:t>Bewegungsdrang.</a:t>
                      </a:r>
                      <a:endParaRPr kumimoji="0" lang="de-DE" sz="1200" b="1" i="0" u="none" strike="noStrike" cap="none" normalizeH="0" baseline="0" dirty="0">
                        <a:ln>
                          <a:noFill/>
                        </a:ln>
                        <a:solidFill>
                          <a:schemeClr val="tx1"/>
                        </a:solidFill>
                        <a:effectLst/>
                        <a:latin typeface="Arial" charset="0"/>
                      </a:endParaRPr>
                    </a:p>
                    <a:p>
                      <a:pPr algn="ctr"/>
                      <a:endParaRPr lang="de-DE" sz="1200" dirty="0"/>
                    </a:p>
                  </a:txBody>
                  <a:tcPr anchor="ctr" anchorCtr="1">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a:t>
                      </a:r>
                      <a:r>
                        <a:rPr kumimoji="0" lang="de-DE" sz="1200" b="1" i="0" u="none" strike="noStrike" cap="none" normalizeH="0" baseline="0" dirty="0">
                          <a:ln>
                            <a:noFill/>
                          </a:ln>
                          <a:solidFill>
                            <a:schemeClr val="tx1"/>
                          </a:solidFill>
                          <a:effectLst/>
                          <a:latin typeface="Arial" charset="0"/>
                        </a:rPr>
                        <a:t>ein stark reduziertes </a:t>
                      </a:r>
                      <a:r>
                        <a:rPr lang="de-DE" sz="1200" b="1" dirty="0">
                          <a:latin typeface="Arial" charset="0"/>
                        </a:rPr>
                        <a:t>Selbstwertgefühl.</a:t>
                      </a:r>
                      <a:endParaRPr kumimoji="0" lang="de-DE" sz="1200" b="1" i="0" u="none" strike="noStrike" cap="none" normalizeH="0" baseline="0" dirty="0">
                        <a:ln>
                          <a:noFill/>
                        </a:ln>
                        <a:solidFill>
                          <a:schemeClr val="tx1"/>
                        </a:solidFill>
                        <a:effectLst/>
                        <a:latin typeface="Arial" charset="0"/>
                      </a:endParaRPr>
                    </a:p>
                    <a:p>
                      <a:pPr algn="ctr"/>
                      <a:endParaRPr lang="de-DE" sz="1200" dirty="0"/>
                    </a:p>
                  </a:txBody>
                  <a:tcPr anchor="ctr" anchorCtr="1">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marL="180975" marR="0" indent="-180975" algn="ctr" defTabSz="914400" rtl="0" eaLnBrk="1" fontAlgn="base" latinLnBrk="0" hangingPunct="1">
                        <a:lnSpc>
                          <a:spcPct val="100000"/>
                        </a:lnSpc>
                        <a:spcBef>
                          <a:spcPct val="40000"/>
                        </a:spcBef>
                        <a:spcAft>
                          <a:spcPct val="0"/>
                        </a:spcAft>
                        <a:buClrTx/>
                        <a:buSzPct val="115000"/>
                        <a:tabLst/>
                      </a:pPr>
                      <a:r>
                        <a:rPr lang="de-DE" sz="1200" b="1" dirty="0">
                          <a:latin typeface="Arial" charset="0"/>
                        </a:rPr>
                        <a:t>…</a:t>
                      </a:r>
                      <a:r>
                        <a:rPr kumimoji="0" lang="de-DE" sz="1200" b="1" i="0" u="none" strike="noStrike" cap="none" normalizeH="0" baseline="0" dirty="0">
                          <a:ln>
                            <a:noFill/>
                          </a:ln>
                          <a:solidFill>
                            <a:schemeClr val="tx1"/>
                          </a:solidFill>
                          <a:effectLst/>
                          <a:latin typeface="Arial" charset="0"/>
                        </a:rPr>
                        <a:t>hohe Rigidität</a:t>
                      </a:r>
                      <a:r>
                        <a:rPr kumimoji="0" lang="de-DE" sz="1200" b="1" i="0" u="none" strike="noStrike" cap="none" normalizeH="0" dirty="0">
                          <a:ln>
                            <a:noFill/>
                          </a:ln>
                          <a:solidFill>
                            <a:schemeClr val="tx1"/>
                          </a:solidFill>
                          <a:effectLst/>
                          <a:latin typeface="Arial" charset="0"/>
                        </a:rPr>
                        <a:t> und </a:t>
                      </a:r>
                      <a:r>
                        <a:rPr kumimoji="0" lang="de-DE" sz="1200" b="1" i="0" u="none" strike="noStrike" cap="none" normalizeH="0" dirty="0" smtClean="0">
                          <a:ln>
                            <a:noFill/>
                          </a:ln>
                          <a:solidFill>
                            <a:schemeClr val="tx1"/>
                          </a:solidFill>
                          <a:effectLst/>
                          <a:latin typeface="Arial" charset="0"/>
                        </a:rPr>
                        <a:t>zunächst kaum </a:t>
                      </a:r>
                      <a:r>
                        <a:rPr lang="de-DE" sz="1200" b="1" baseline="0" dirty="0">
                          <a:latin typeface="Arial" charset="0"/>
                        </a:rPr>
                        <a:t>Flexibilität</a:t>
                      </a:r>
                      <a:r>
                        <a:rPr lang="de-DE" sz="1200" b="1" dirty="0">
                          <a:latin typeface="Arial" charset="0"/>
                        </a:rPr>
                        <a:t> in ihren Handlungen.</a:t>
                      </a:r>
                      <a:endParaRPr kumimoji="0" lang="de-DE" sz="1200" b="1" i="0" u="none" strike="noStrike" cap="none" normalizeH="0" baseline="0" dirty="0">
                        <a:ln>
                          <a:noFill/>
                        </a:ln>
                        <a:solidFill>
                          <a:schemeClr val="tx1"/>
                        </a:solidFill>
                        <a:effectLst/>
                        <a:latin typeface="Arial" charset="0"/>
                      </a:endParaRPr>
                    </a:p>
                    <a:p>
                      <a:pPr algn="ctr"/>
                      <a:endParaRPr lang="de-DE" sz="1200" dirty="0"/>
                    </a:p>
                  </a:txBody>
                  <a:tcPr anchor="ctr" anchorCtr="1">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98188276"/>
                  </a:ext>
                </a:extLst>
              </a:tr>
              <a:tr h="720000">
                <a:tc gridSpan="3">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de-DE" sz="1200" b="1" dirty="0">
                          <a:latin typeface="Arial" charset="0"/>
                        </a:rPr>
                        <a:t>…</a:t>
                      </a:r>
                      <a:r>
                        <a:rPr kumimoji="0" lang="de-DE" sz="1200" b="1" i="0" u="none" strike="noStrike" cap="none" normalizeH="0" dirty="0">
                          <a:ln>
                            <a:noFill/>
                          </a:ln>
                          <a:solidFill>
                            <a:schemeClr val="tx1"/>
                          </a:solidFill>
                          <a:effectLst/>
                          <a:latin typeface="Arial" charset="0"/>
                        </a:rPr>
                        <a:t> einen langen </a:t>
                      </a:r>
                      <a:r>
                        <a:rPr kumimoji="0" lang="de-DE" sz="1200" b="1" i="0" u="none" strike="noStrike" cap="none" normalizeH="0" dirty="0" err="1">
                          <a:ln>
                            <a:noFill/>
                          </a:ln>
                          <a:solidFill>
                            <a:schemeClr val="tx1"/>
                          </a:solidFill>
                          <a:effectLst/>
                          <a:latin typeface="Arial" charset="0"/>
                        </a:rPr>
                        <a:t>langen</a:t>
                      </a:r>
                      <a:r>
                        <a:rPr kumimoji="0" lang="de-DE" sz="1200" b="1" i="0" u="none" strike="noStrike" cap="none" normalizeH="0" dirty="0">
                          <a:ln>
                            <a:noFill/>
                          </a:ln>
                          <a:solidFill>
                            <a:schemeClr val="tx1"/>
                          </a:solidFill>
                          <a:effectLst/>
                          <a:latin typeface="Arial" charset="0"/>
                        </a:rPr>
                        <a:t> Weg vor sich (=&gt;Aufnahme-BMI </a:t>
                      </a:r>
                      <a:r>
                        <a:rPr kumimoji="0" lang="de-DE" sz="1200" b="1" i="0" u="none" strike="noStrike" cap="none" normalizeH="0" dirty="0" smtClean="0">
                          <a:ln>
                            <a:noFill/>
                          </a:ln>
                          <a:solidFill>
                            <a:schemeClr val="tx1"/>
                          </a:solidFill>
                          <a:effectLst/>
                          <a:latin typeface="Arial" charset="0"/>
                        </a:rPr>
                        <a:t>häufig </a:t>
                      </a:r>
                      <a:r>
                        <a:rPr kumimoji="0" lang="de-DE" sz="1200" b="1" i="0" u="none" strike="noStrike" cap="none" normalizeH="0" dirty="0">
                          <a:ln>
                            <a:noFill/>
                          </a:ln>
                          <a:solidFill>
                            <a:schemeClr val="tx1"/>
                          </a:solidFill>
                          <a:effectLst/>
                          <a:latin typeface="Arial" charset="0"/>
                        </a:rPr>
                        <a:t>~&lt;</a:t>
                      </a:r>
                      <a:r>
                        <a:rPr kumimoji="0" lang="de-DE" sz="1200" b="1" i="0" u="none" strike="noStrike" cap="none" normalizeH="0" dirty="0" smtClean="0">
                          <a:ln>
                            <a:noFill/>
                          </a:ln>
                          <a:solidFill>
                            <a:schemeClr val="tx1"/>
                          </a:solidFill>
                          <a:effectLst/>
                          <a:latin typeface="Arial" charset="0"/>
                        </a:rPr>
                        <a:t>10 kg/m²)!</a:t>
                      </a:r>
                      <a:endParaRPr kumimoji="0" lang="de-DE" sz="1200" b="1" i="0" u="none" strike="noStrike" cap="none" normalizeH="0" baseline="0" dirty="0">
                        <a:ln>
                          <a:noFill/>
                        </a:ln>
                        <a:solidFill>
                          <a:schemeClr val="tx1"/>
                        </a:solidFill>
                        <a:effectLst/>
                        <a:latin typeface="Arial" charset="0"/>
                      </a:endParaRPr>
                    </a:p>
                  </a:txBody>
                  <a:tcPr anchor="ctr" anchorCtr="1">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chemeClr val="bg1">
                        <a:alpha val="20000"/>
                      </a:schemeClr>
                    </a:solidFill>
                  </a:tcPr>
                </a:tc>
                <a:tc hMerge="1">
                  <a:txBody>
                    <a:bodyPr/>
                    <a:lstStyle/>
                    <a:p>
                      <a:pPr algn="ctr"/>
                      <a:endParaRPr lang="de-DE" dirty="0"/>
                    </a:p>
                  </a:txBody>
                  <a:tcPr anchor="ctr" anchorCtr="1">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tcPr>
                </a:tc>
                <a:tc hMerge="1">
                  <a:txBody>
                    <a:bodyPr/>
                    <a:lstStyle/>
                    <a:p>
                      <a:pPr algn="ctr"/>
                      <a:endParaRPr lang="de-DE" dirty="0"/>
                    </a:p>
                  </a:txBody>
                  <a:tcPr anchor="ctr" anchorCtr="1">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2219802846"/>
                  </a:ext>
                </a:extLst>
              </a:tr>
            </a:tbl>
          </a:graphicData>
        </a:graphic>
      </p:graphicFrame>
      <p:pic>
        <p:nvPicPr>
          <p:cNvPr id="4" name="Grafik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8224" y="4437112"/>
            <a:ext cx="1872208" cy="2396216"/>
          </a:xfrm>
          <a:prstGeom prst="rect">
            <a:avLst/>
          </a:prstGeom>
        </p:spPr>
      </p:pic>
    </p:spTree>
    <p:extLst>
      <p:ext uri="{BB962C8B-B14F-4D97-AF65-F5344CB8AC3E}">
        <p14:creationId xmlns:p14="http://schemas.microsoft.com/office/powerpoint/2010/main" val="32580101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graphicFrame>
        <p:nvGraphicFramePr>
          <p:cNvPr id="7" name="Diagramm 6">
            <a:extLst>
              <a:ext uri="{FF2B5EF4-FFF2-40B4-BE49-F238E27FC236}">
                <a16:creationId xmlns:a16="http://schemas.microsoft.com/office/drawing/2014/main" id="{3931D2F6-C5BA-E848-8D54-D7DCFA0EF027}"/>
              </a:ext>
            </a:extLst>
          </p:cNvPr>
          <p:cNvGraphicFramePr/>
          <p:nvPr>
            <p:extLst/>
          </p:nvPr>
        </p:nvGraphicFramePr>
        <p:xfrm>
          <a:off x="790575" y="1746913"/>
          <a:ext cx="8176003" cy="462659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feld 4">
            <a:extLst>
              <a:ext uri="{FF2B5EF4-FFF2-40B4-BE49-F238E27FC236}">
                <a16:creationId xmlns:a16="http://schemas.microsoft.com/office/drawing/2014/main" id="{C207231E-6D0E-1B44-9EB5-77CE2F875270}"/>
              </a:ext>
            </a:extLst>
          </p:cNvPr>
          <p:cNvSpPr txBox="1"/>
          <p:nvPr/>
        </p:nvSpPr>
        <p:spPr>
          <a:xfrm>
            <a:off x="107504" y="1722294"/>
            <a:ext cx="70564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Arial"/>
                <a:ea typeface="+mn-ea"/>
                <a:cs typeface="+mn-cs"/>
              </a:rPr>
              <a:t>BMI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Arial"/>
                <a:ea typeface="+mn-ea"/>
                <a:cs typeface="+mn-cs"/>
              </a:rPr>
              <a:t>kg/m</a:t>
            </a:r>
            <a:r>
              <a:rPr kumimoji="0" lang="de-DE" sz="1600" b="0" i="0" u="none" strike="noStrike" kern="1200" cap="none" spc="0" normalizeH="0" baseline="30000" noProof="0" dirty="0">
                <a:ln>
                  <a:noFill/>
                </a:ln>
                <a:solidFill>
                  <a:srgbClr val="000000"/>
                </a:solidFill>
                <a:effectLst/>
                <a:uLnTx/>
                <a:uFillTx/>
                <a:latin typeface="Arial"/>
                <a:ea typeface="+mn-ea"/>
                <a:cs typeface="+mn-cs"/>
              </a:rPr>
              <a:t>2</a:t>
            </a:r>
            <a:endParaRPr kumimoji="0" lang="de-DE" sz="1600" b="0" i="0" u="none" strike="noStrike" kern="1200" cap="none" spc="0" normalizeH="0" baseline="0" noProof="0" dirty="0">
              <a:ln>
                <a:noFill/>
              </a:ln>
              <a:solidFill>
                <a:srgbClr val="000000"/>
              </a:solidFill>
              <a:effectLst/>
              <a:uLnTx/>
              <a:uFillTx/>
              <a:latin typeface="Arial"/>
              <a:ea typeface="+mn-ea"/>
              <a:cs typeface="+mn-cs"/>
            </a:endParaRPr>
          </a:p>
        </p:txBody>
      </p:sp>
      <p:sp>
        <p:nvSpPr>
          <p:cNvPr id="141" name="Google Shape;141;p21"/>
          <p:cNvSpPr txBox="1">
            <a:spLocks noGrp="1"/>
          </p:cNvSpPr>
          <p:nvPr>
            <p:ph type="title"/>
          </p:nvPr>
        </p:nvSpPr>
        <p:spPr>
          <a:xfrm>
            <a:off x="683568" y="908720"/>
            <a:ext cx="7885881" cy="488950"/>
          </a:xfrm>
          <a:prstGeom prst="rect">
            <a:avLst/>
          </a:prstGeom>
          <a:noFill/>
          <a:ln>
            <a:noFill/>
          </a:ln>
        </p:spPr>
        <p:txBody>
          <a:bodyPr spcFirstLastPara="1" vert="horz" wrap="square" lIns="0" tIns="0" rIns="0" bIns="0" numCol="1" anchor="t" anchorCtr="0" compatLnSpc="1">
            <a:prstTxWarp prst="textNoShape">
              <a:avLst/>
            </a:prstTxWarp>
            <a:noAutofit/>
          </a:bodyPr>
          <a:lstStyle/>
          <a:p>
            <a:pPr>
              <a:spcBef>
                <a:spcPts val="0"/>
              </a:spcBef>
              <a:spcAft>
                <a:spcPts val="0"/>
              </a:spcAft>
            </a:pPr>
            <a:r>
              <a:rPr lang="de-DE" dirty="0">
                <a:solidFill>
                  <a:srgbClr val="C00000"/>
                </a:solidFill>
                <a:latin typeface="+mn-lt"/>
                <a:ea typeface="Calibri"/>
                <a:cs typeface="Calibri"/>
                <a:sym typeface="Calibri"/>
              </a:rPr>
              <a:t>Anorexia nervosa: BMI-Verlauf von 46 Patienten der Komplexstation der Schön Klinik Roseneck, Standort Rosenheim (Katamnese von </a:t>
            </a:r>
            <a:r>
              <a:rPr lang="de-DE" dirty="0" smtClean="0">
                <a:solidFill>
                  <a:srgbClr val="C00000"/>
                </a:solidFill>
                <a:latin typeface="+mn-lt"/>
                <a:ea typeface="Calibri"/>
                <a:cs typeface="Calibri"/>
                <a:sym typeface="Calibri"/>
              </a:rPr>
              <a:t>2018, R. Schreiber) </a:t>
            </a:r>
            <a:endParaRPr dirty="0">
              <a:solidFill>
                <a:srgbClr val="C00000"/>
              </a:solidFill>
              <a:latin typeface="+mn-lt"/>
            </a:endParaRPr>
          </a:p>
        </p:txBody>
      </p:sp>
    </p:spTree>
    <p:extLst>
      <p:ext uri="{BB962C8B-B14F-4D97-AF65-F5344CB8AC3E}">
        <p14:creationId xmlns:p14="http://schemas.microsoft.com/office/powerpoint/2010/main" val="3073811542"/>
      </p:ext>
    </p:extLst>
  </p:cSld>
  <p:clrMapOvr>
    <a:masterClrMapping/>
  </p:clrMapOvr>
  <p:timing>
    <p:tnLst>
      <p:par>
        <p:cTn id="1" dur="indefinite" restart="never" nodeType="tmRoot"/>
      </p:par>
    </p:tnLst>
  </p:timing>
</p:sld>
</file>

<file path=ppt/theme/theme1.xml><?xml version="1.0" encoding="utf-8"?>
<a:theme xmlns:a="http://schemas.openxmlformats.org/drawingml/2006/main" name="Schön Klinik">
  <a:themeElements>
    <a:clrScheme name="Schön Klinik">
      <a:dk1>
        <a:srgbClr val="000000"/>
      </a:dk1>
      <a:lt1>
        <a:srgbClr val="FFFFFF"/>
      </a:lt1>
      <a:dk2>
        <a:srgbClr val="C9C2AB"/>
      </a:dk2>
      <a:lt2>
        <a:srgbClr val="EDEBE1"/>
      </a:lt2>
      <a:accent1>
        <a:srgbClr val="AF0734"/>
      </a:accent1>
      <a:accent2>
        <a:srgbClr val="C8620B"/>
      </a:accent2>
      <a:accent3>
        <a:srgbClr val="D7AE00"/>
      </a:accent3>
      <a:accent4>
        <a:srgbClr val="679B1D"/>
      </a:accent4>
      <a:accent5>
        <a:srgbClr val="CD003D"/>
      </a:accent5>
      <a:accent6>
        <a:srgbClr val="EC7206"/>
      </a:accent6>
      <a:hlink>
        <a:srgbClr val="CD003D"/>
      </a:hlink>
      <a:folHlink>
        <a:srgbClr val="EC7206"/>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w="12700" cap="flat" cmpd="sng" algn="ctr">
          <a:solidFill>
            <a:srgbClr val="C8620B"/>
          </a:solidFill>
          <a:prstDash val="solid"/>
          <a:round/>
          <a:headEnd type="none" w="med" len="med"/>
          <a:tailEnd type="none" w="med" len="med"/>
        </a:ln>
        <a:effectLst/>
      </a:spPr>
      <a:bodyPr vert="horz" wrap="none" lIns="144000" tIns="144000" rIns="144000" bIns="144000" numCol="1" rtlCol="0" anchor="ctr" anchorCtr="0" compatLnSpc="1">
        <a:prstTxWarp prst="textNoShape">
          <a:avLst/>
        </a:prstTxWarp>
      </a:bodyPr>
      <a:lstStyle>
        <a:defPPr marL="180975" marR="0" indent="-180975" algn="l" defTabSz="914400" rtl="0" eaLnBrk="1" fontAlgn="base" latinLnBrk="0" hangingPunct="1">
          <a:lnSpc>
            <a:spcPct val="100000"/>
          </a:lnSpc>
          <a:spcBef>
            <a:spcPct val="40000"/>
          </a:spcBef>
          <a:spcAft>
            <a:spcPct val="0"/>
          </a:spcAft>
          <a:buClrTx/>
          <a:buSzPct val="115000"/>
          <a:tabLst/>
          <a:defRPr kumimoji="0" sz="1400" b="0" i="0" u="none" strike="noStrike" cap="none" normalizeH="0" baseline="0" dirty="0" err="1"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FF"/>
        </a:solidFill>
        <a:ln w="12700" cap="flat" cmpd="sng" algn="ctr">
          <a:solidFill>
            <a:srgbClr val="C8620B"/>
          </a:solidFill>
          <a:prstDash val="solid"/>
          <a:round/>
          <a:headEnd type="none" w="med" len="med"/>
          <a:tailEnd type="none" w="med" len="med"/>
        </a:ln>
        <a:effectLst/>
      </a:spPr>
      <a:bodyPr vert="horz" wrap="none" lIns="144000" tIns="144000" rIns="144000" bIns="144000" numCol="1" anchor="ctr" anchorCtr="0" compatLnSpc="1">
        <a:prstTxWarp prst="textNoShape">
          <a:avLst/>
        </a:prstTxWarp>
      </a:bodyPr>
      <a:lstStyle>
        <a:defPPr marL="180975" marR="0" indent="-180975" algn="l" defTabSz="914400" rtl="0" eaLnBrk="1" fontAlgn="base" latinLnBrk="0" hangingPunct="1">
          <a:lnSpc>
            <a:spcPct val="100000"/>
          </a:lnSpc>
          <a:spcBef>
            <a:spcPct val="40000"/>
          </a:spcBef>
          <a:spcAft>
            <a:spcPct val="0"/>
          </a:spcAft>
          <a:buClrTx/>
          <a:buSzPct val="115000"/>
          <a:buFont typeface="Symbol" pitchFamily="18" charset="2"/>
          <a:buChar char="·"/>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1_Template Schön Klinik 1">
        <a:dk1>
          <a:srgbClr val="000000"/>
        </a:dk1>
        <a:lt1>
          <a:srgbClr val="FFFFFF"/>
        </a:lt1>
        <a:dk2>
          <a:srgbClr val="000000"/>
        </a:dk2>
        <a:lt2>
          <a:srgbClr val="CD003D"/>
        </a:lt2>
        <a:accent1>
          <a:srgbClr val="EC7206"/>
        </a:accent1>
        <a:accent2>
          <a:srgbClr val="FFCC00"/>
        </a:accent2>
        <a:accent3>
          <a:srgbClr val="FFFFFF"/>
        </a:accent3>
        <a:accent4>
          <a:srgbClr val="000000"/>
        </a:accent4>
        <a:accent5>
          <a:srgbClr val="F4BCAA"/>
        </a:accent5>
        <a:accent6>
          <a:srgbClr val="E7B900"/>
        </a:accent6>
        <a:hlink>
          <a:srgbClr val="01619E"/>
        </a:hlink>
        <a:folHlink>
          <a:srgbClr val="00AFD4"/>
        </a:folHlink>
      </a:clrScheme>
      <a:clrMap bg1="lt1" tx1="dk1" bg2="lt2" tx2="dk2" accent1="accent1" accent2="accent2" accent3="accent3" accent4="accent4" accent5="accent5" accent6="accent6" hlink="hlink" folHlink="folHlink"/>
    </a:extraClrScheme>
    <a:extraClrScheme>
      <a:clrScheme name="1_Template Schön Klinik 2">
        <a:dk1>
          <a:srgbClr val="000000"/>
        </a:dk1>
        <a:lt1>
          <a:srgbClr val="FFFFFF"/>
        </a:lt1>
        <a:dk2>
          <a:srgbClr val="000000"/>
        </a:dk2>
        <a:lt2>
          <a:srgbClr val="AF0734"/>
        </a:lt2>
        <a:accent1>
          <a:srgbClr val="C8620B"/>
        </a:accent1>
        <a:accent2>
          <a:srgbClr val="679B1D"/>
        </a:accent2>
        <a:accent3>
          <a:srgbClr val="FFFFFF"/>
        </a:accent3>
        <a:accent4>
          <a:srgbClr val="000000"/>
        </a:accent4>
        <a:accent5>
          <a:srgbClr val="E0B7AA"/>
        </a:accent5>
        <a:accent6>
          <a:srgbClr val="5D8C19"/>
        </a:accent6>
        <a:hlink>
          <a:srgbClr val="005388"/>
        </a:hlink>
        <a:folHlink>
          <a:srgbClr val="0096B6"/>
        </a:folHlink>
      </a:clrScheme>
      <a:clrMap bg1="lt1" tx1="dk1" bg2="lt2" tx2="dk2" accent1="accent1" accent2="accent2" accent3="accent3" accent4="accent4" accent5="accent5" accent6="accent6" hlink="hlink" folHlink="folHlink"/>
    </a:extraClrScheme>
    <a:extraClrScheme>
      <a:clrScheme name="1_Template Schön Klinik 3">
        <a:dk1>
          <a:srgbClr val="000000"/>
        </a:dk1>
        <a:lt1>
          <a:srgbClr val="FFFFFF"/>
        </a:lt1>
        <a:dk2>
          <a:srgbClr val="000000"/>
        </a:dk2>
        <a:lt2>
          <a:srgbClr val="AF0734"/>
        </a:lt2>
        <a:accent1>
          <a:srgbClr val="C8620B"/>
        </a:accent1>
        <a:accent2>
          <a:srgbClr val="D7AE00"/>
        </a:accent2>
        <a:accent3>
          <a:srgbClr val="FFFFFF"/>
        </a:accent3>
        <a:accent4>
          <a:srgbClr val="000000"/>
        </a:accent4>
        <a:accent5>
          <a:srgbClr val="E0B7AA"/>
        </a:accent5>
        <a:accent6>
          <a:srgbClr val="C39D00"/>
        </a:accent6>
        <a:hlink>
          <a:srgbClr val="679B1D"/>
        </a:hlink>
        <a:folHlink>
          <a:srgbClr val="C9C2A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chön Klinik" id="{E0BB15CA-07C3-4EBC-8931-C45F75344F4B}" vid="{11E6EF9F-6C90-4173-9630-D1FC9AAAF9AC}"/>
    </a:ext>
  </a:extLst>
</a:theme>
</file>

<file path=ppt/theme/theme2.xml><?xml version="1.0" encoding="utf-8"?>
<a:theme xmlns:a="http://schemas.openxmlformats.org/drawingml/2006/main" name="1_Schön Klinik">
  <a:themeElements>
    <a:clrScheme name="Schön Klinik">
      <a:dk1>
        <a:srgbClr val="000000"/>
      </a:dk1>
      <a:lt1>
        <a:srgbClr val="FFFFFF"/>
      </a:lt1>
      <a:dk2>
        <a:srgbClr val="C9C2AB"/>
      </a:dk2>
      <a:lt2>
        <a:srgbClr val="EDEBE1"/>
      </a:lt2>
      <a:accent1>
        <a:srgbClr val="AF0734"/>
      </a:accent1>
      <a:accent2>
        <a:srgbClr val="C8620B"/>
      </a:accent2>
      <a:accent3>
        <a:srgbClr val="D7AE00"/>
      </a:accent3>
      <a:accent4>
        <a:srgbClr val="679B1D"/>
      </a:accent4>
      <a:accent5>
        <a:srgbClr val="CD003D"/>
      </a:accent5>
      <a:accent6>
        <a:srgbClr val="EC7206"/>
      </a:accent6>
      <a:hlink>
        <a:srgbClr val="CD003D"/>
      </a:hlink>
      <a:folHlink>
        <a:srgbClr val="EC7206"/>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w="12700" cap="flat" cmpd="sng" algn="ctr">
          <a:solidFill>
            <a:srgbClr val="C8620B"/>
          </a:solidFill>
          <a:prstDash val="solid"/>
          <a:round/>
          <a:headEnd type="none" w="med" len="med"/>
          <a:tailEnd type="none" w="med" len="med"/>
        </a:ln>
        <a:effectLst/>
      </a:spPr>
      <a:bodyPr vert="horz" wrap="none" lIns="144000" tIns="144000" rIns="144000" bIns="144000" numCol="1" rtlCol="0" anchor="ctr" anchorCtr="0" compatLnSpc="1">
        <a:prstTxWarp prst="textNoShape">
          <a:avLst/>
        </a:prstTxWarp>
      </a:bodyPr>
      <a:lstStyle>
        <a:defPPr marL="180975" marR="0" indent="-180975" algn="l" defTabSz="914400" rtl="0" eaLnBrk="1" fontAlgn="base" latinLnBrk="0" hangingPunct="1">
          <a:lnSpc>
            <a:spcPct val="100000"/>
          </a:lnSpc>
          <a:spcBef>
            <a:spcPct val="40000"/>
          </a:spcBef>
          <a:spcAft>
            <a:spcPct val="0"/>
          </a:spcAft>
          <a:buClrTx/>
          <a:buSzPct val="115000"/>
          <a:tabLst/>
          <a:defRPr kumimoji="0" sz="1400" b="0" i="0" u="none" strike="noStrike" cap="none" normalizeH="0" baseline="0" dirty="0" err="1"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FF"/>
        </a:solidFill>
        <a:ln w="12700" cap="flat" cmpd="sng" algn="ctr">
          <a:solidFill>
            <a:srgbClr val="C8620B"/>
          </a:solidFill>
          <a:prstDash val="solid"/>
          <a:round/>
          <a:headEnd type="none" w="med" len="med"/>
          <a:tailEnd type="none" w="med" len="med"/>
        </a:ln>
        <a:effectLst/>
      </a:spPr>
      <a:bodyPr vert="horz" wrap="none" lIns="144000" tIns="144000" rIns="144000" bIns="144000" numCol="1" anchor="ctr" anchorCtr="0" compatLnSpc="1">
        <a:prstTxWarp prst="textNoShape">
          <a:avLst/>
        </a:prstTxWarp>
      </a:bodyPr>
      <a:lstStyle>
        <a:defPPr marL="180975" marR="0" indent="-180975" algn="l" defTabSz="914400" rtl="0" eaLnBrk="1" fontAlgn="base" latinLnBrk="0" hangingPunct="1">
          <a:lnSpc>
            <a:spcPct val="100000"/>
          </a:lnSpc>
          <a:spcBef>
            <a:spcPct val="40000"/>
          </a:spcBef>
          <a:spcAft>
            <a:spcPct val="0"/>
          </a:spcAft>
          <a:buClrTx/>
          <a:buSzPct val="115000"/>
          <a:buFont typeface="Symbol" pitchFamily="18" charset="2"/>
          <a:buChar char="·"/>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1_Template Schön Klinik 1">
        <a:dk1>
          <a:srgbClr val="000000"/>
        </a:dk1>
        <a:lt1>
          <a:srgbClr val="FFFFFF"/>
        </a:lt1>
        <a:dk2>
          <a:srgbClr val="000000"/>
        </a:dk2>
        <a:lt2>
          <a:srgbClr val="CD003D"/>
        </a:lt2>
        <a:accent1>
          <a:srgbClr val="EC7206"/>
        </a:accent1>
        <a:accent2>
          <a:srgbClr val="FFCC00"/>
        </a:accent2>
        <a:accent3>
          <a:srgbClr val="FFFFFF"/>
        </a:accent3>
        <a:accent4>
          <a:srgbClr val="000000"/>
        </a:accent4>
        <a:accent5>
          <a:srgbClr val="F4BCAA"/>
        </a:accent5>
        <a:accent6>
          <a:srgbClr val="E7B900"/>
        </a:accent6>
        <a:hlink>
          <a:srgbClr val="01619E"/>
        </a:hlink>
        <a:folHlink>
          <a:srgbClr val="00AFD4"/>
        </a:folHlink>
      </a:clrScheme>
      <a:clrMap bg1="lt1" tx1="dk1" bg2="lt2" tx2="dk2" accent1="accent1" accent2="accent2" accent3="accent3" accent4="accent4" accent5="accent5" accent6="accent6" hlink="hlink" folHlink="folHlink"/>
    </a:extraClrScheme>
    <a:extraClrScheme>
      <a:clrScheme name="1_Template Schön Klinik 2">
        <a:dk1>
          <a:srgbClr val="000000"/>
        </a:dk1>
        <a:lt1>
          <a:srgbClr val="FFFFFF"/>
        </a:lt1>
        <a:dk2>
          <a:srgbClr val="000000"/>
        </a:dk2>
        <a:lt2>
          <a:srgbClr val="AF0734"/>
        </a:lt2>
        <a:accent1>
          <a:srgbClr val="C8620B"/>
        </a:accent1>
        <a:accent2>
          <a:srgbClr val="679B1D"/>
        </a:accent2>
        <a:accent3>
          <a:srgbClr val="FFFFFF"/>
        </a:accent3>
        <a:accent4>
          <a:srgbClr val="000000"/>
        </a:accent4>
        <a:accent5>
          <a:srgbClr val="E0B7AA"/>
        </a:accent5>
        <a:accent6>
          <a:srgbClr val="5D8C19"/>
        </a:accent6>
        <a:hlink>
          <a:srgbClr val="005388"/>
        </a:hlink>
        <a:folHlink>
          <a:srgbClr val="0096B6"/>
        </a:folHlink>
      </a:clrScheme>
      <a:clrMap bg1="lt1" tx1="dk1" bg2="lt2" tx2="dk2" accent1="accent1" accent2="accent2" accent3="accent3" accent4="accent4" accent5="accent5" accent6="accent6" hlink="hlink" folHlink="folHlink"/>
    </a:extraClrScheme>
    <a:extraClrScheme>
      <a:clrScheme name="1_Template Schön Klinik 3">
        <a:dk1>
          <a:srgbClr val="000000"/>
        </a:dk1>
        <a:lt1>
          <a:srgbClr val="FFFFFF"/>
        </a:lt1>
        <a:dk2>
          <a:srgbClr val="000000"/>
        </a:dk2>
        <a:lt2>
          <a:srgbClr val="AF0734"/>
        </a:lt2>
        <a:accent1>
          <a:srgbClr val="C8620B"/>
        </a:accent1>
        <a:accent2>
          <a:srgbClr val="D7AE00"/>
        </a:accent2>
        <a:accent3>
          <a:srgbClr val="FFFFFF"/>
        </a:accent3>
        <a:accent4>
          <a:srgbClr val="000000"/>
        </a:accent4>
        <a:accent5>
          <a:srgbClr val="E0B7AA"/>
        </a:accent5>
        <a:accent6>
          <a:srgbClr val="C39D00"/>
        </a:accent6>
        <a:hlink>
          <a:srgbClr val="679B1D"/>
        </a:hlink>
        <a:folHlink>
          <a:srgbClr val="C9C2A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chön Klinik" id="{EDCC6377-3371-417D-B9E7-7B7A30957B60}" vid="{F8FCF227-E57C-4E24-B044-1952A641D266}"/>
    </a:ext>
  </a:ext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qmArchivePeriod xmlns="c7d76601-e4a4-49f8-957b-24e251c9f56d" xsi:nil="true"/>
    <qmConfirmerRouting xmlns="c7d76601-e4a4-49f8-957b-24e251c9f56d" xsi:nil="true"/>
    <skApprovalDateOld xmlns="c7d76601-e4a4-49f8-957b-24e251c9f56d" xsi:nil="true"/>
    <skMigrationApproval xmlns="c7d76601-e4a4-49f8-957b-24e251c9f56d">false</skMigrationApproval>
    <qmTemplateNo xmlns="c7d76601-e4a4-49f8-957b-24e251c9f56d">TEM-00032</qmTemplateNo>
    <qmTemplateRevisionNo xmlns="c7d76601-e4a4-49f8-957b-24e251c9f56d" xsi:nil="true"/>
    <skPublicationLookup xmlns="c7d76601-e4a4-49f8-957b-24e251c9f56d" xsi:nil="true"/>
    <skDocumentURLOld xmlns="c7d76601-e4a4-49f8-957b-24e251c9f56d">
      <Url xsi:nil="true"/>
      <Description xsi:nil="true"/>
    </skDocumentURLOld>
    <skOccupationalGroupArea xmlns="c7d76601-e4a4-49f8-957b-24e251c9f56d" xsi:nil="true"/>
    <pscDocumentGuid xmlns="c7d76601-e4a4-49f8-957b-24e251c9f56d">{65A2FB9A-D270-48F4-9197-A5801CB8E2C4}</pscDocumentGuid>
    <wfStateCurrent xmlns="c7d76601-e4a4-49f8-957b-24e251c9f56d" xsi:nil="true"/>
    <qmValidityDoNotUpdate xmlns="c7d76601-e4a4-49f8-957b-24e251c9f56d">false</qmValidityDoNotUpdate>
    <qmReviewer xmlns="c7d76601-e4a4-49f8-957b-24e251c9f56d">
      <UserInfo>
        <DisplayName>NEU-QM-Chefredakteure</DisplayName>
        <AccountId>211</AccountId>
        <AccountType/>
      </UserInfo>
    </qmReviewer>
    <qmTemplateTitle xmlns="c7d76601-e4a4-49f8-957b-24e251c9f56d">Vorlage Wissensdokument PowerPoint</qmTemplateTitle>
    <skOccupationalGroupLookUp xmlns="c7d76601-e4a4-49f8-957b-24e251c9f56d">01 - Medizinische Berufe; 02 - Nicht medizinische Berufe</skOccupationalGroupLookUp>
    <qmProcess2 xmlns="c7d76601-e4a4-49f8-957b-24e251c9f56d">Wissen</qmProcess2>
    <qmReviewerRouting xmlns="c7d76601-e4a4-49f8-957b-24e251c9f56d" xsi:nil="true"/>
    <qmReviewTxt xmlns="c7d76601-e4a4-49f8-957b-24e251c9f56d" xsi:nil="true"/>
    <skDepartmentLookup xmlns="c7d76601-e4a4-49f8-957b-24e251c9f56d">Wissen</skDepartmentLookup>
    <skTopicLookup xmlns="c7d76601-e4a4-49f8-957b-24e251c9f56d" xsi:nil="true"/>
    <wfStateCurrentNo xmlns="c7d76601-e4a4-49f8-957b-24e251c9f56d" xsi:nil="true"/>
    <qmDocumentNo xmlns="c7d76601-e4a4-49f8-957b-24e251c9f56d">0028623</qmDocumentNo>
    <qmTrainingParticipants xmlns="c7d76601-e4a4-49f8-957b-24e251c9f56d">
      <UserInfo>
        <DisplayName/>
        <AccountId xsi:nil="true"/>
        <AccountType/>
      </UserInfo>
    </qmTrainingParticipants>
    <skContentTypeLookup xmlns="c7d76601-e4a4-49f8-957b-24e251c9f56d" xsi:nil="true"/>
    <qmTrainingMandatory xmlns="c7d76601-e4a4-49f8-957b-24e251c9f56d">false</qmTrainingMandatory>
    <qmDepartment xmlns="c7d76601-e4a4-49f8-957b-24e251c9f56d">02 Nicht medizinischer Fachbereich</qmDepartment>
    <qmProcess1 xmlns="c7d76601-e4a4-49f8-957b-24e251c9f56d">Wissen</qmProcess1>
    <qmRecordId xmlns="c7d76601-e4a4-49f8-957b-24e251c9f56d">28623</qmRecordId>
    <qmStatusEn xmlns="c7d76601-e4a4-49f8-957b-24e251c9f56d" xsi:nil="true"/>
    <qmConfidentialLevel xmlns="c7d76601-e4a4-49f8-957b-24e251c9f56d" xsi:nil="true"/>
    <pscBreLog xmlns="c7d76601-e4a4-49f8-957b-24e251c9f56d" xsi:nil="true"/>
    <qmStatus xmlns="c7d76601-e4a4-49f8-957b-24e251c9f56d">Gültig</qmStatus>
    <qmComment xmlns="c7d76601-e4a4-49f8-957b-24e251c9f56d" xsi:nil="true"/>
    <qmApprover xmlns="c7d76601-e4a4-49f8-957b-24e251c9f56d">
      <UserInfo>
        <DisplayName/>
        <AccountId xsi:nil="true"/>
        <AccountType/>
      </UserInfo>
    </qmApprover>
    <qmConfirmer xmlns="c7d76601-e4a4-49f8-957b-24e251c9f56d">
      <UserInfo>
        <DisplayName>Drews, Stefanie</DisplayName>
        <AccountId>1344</AccountId>
        <AccountType/>
      </UserInfo>
    </qmConfirmer>
    <qmNotificationList xmlns="c7d76601-e4a4-49f8-957b-24e251c9f56d">
      <UserInfo>
        <DisplayName/>
        <AccountId xsi:nil="true"/>
        <AccountType/>
      </UserInfo>
    </qmNotificationList>
    <qmApprovalTxt xmlns="c7d76601-e4a4-49f8-957b-24e251c9f56d" xsi:nil="true"/>
    <qmContentType xmlns="c7d76601-e4a4-49f8-957b-24e251c9f56d">QM Dokument</qmContentType>
    <qmDocumentLanguage xmlns="c7d76601-e4a4-49f8-957b-24e251c9f56d" xsi:nil="true"/>
    <qmDocumentType xmlns="c7d76601-e4a4-49f8-957b-24e251c9f56d">Wissensdokument</qmDocumentType>
    <qmStandard xmlns="c7d76601-e4a4-49f8-957b-24e251c9f56d" xsi:nil="true"/>
    <qmArchiveUntil xmlns="c7d76601-e4a4-49f8-957b-24e251c9f56d" xsi:nil="true"/>
    <qmRevisionChange xmlns="c7d76601-e4a4-49f8-957b-24e251c9f56d">Neu erstellt
</qmRevisionChange>
    <qmDocumentUrl xmlns="c7d76601-e4a4-49f8-957b-24e251c9f56d">/Workspace/DocumentsValid/0028623/0028623_1.pptx</qmDocumentUrl>
    <skRevisionDateOld xmlns="c7d76601-e4a4-49f8-957b-24e251c9f56d" xsi:nil="true"/>
    <qmModified xmlns="c7d76601-e4a4-49f8-957b-24e251c9f56d" xsi:nil="true"/>
    <qmValidityResubmissionCount xmlns="c7d76601-e4a4-49f8-957b-24e251c9f56d">0</qmValidityResubmissionCount>
    <qmDocumentIdPublished xmlns="c7d76601-e4a4-49f8-957b-24e251c9f56d">69374</qmDocumentIdPublished>
    <qmAdminToolHistory xmlns="c7d76601-e4a4-49f8-957b-24e251c9f56d" xsi:nil="true"/>
    <qmWorkflowApprovalSteps xmlns="c7d76601-e4a4-49f8-957b-24e251c9f56d"/>
    <qmLinkTxt xmlns="c7d76601-e4a4-49f8-957b-24e251c9f56d" xsi:nil="true"/>
    <skOccupationalGroupCategory xmlns="c7d76601-e4a4-49f8-957b-24e251c9f56d">Medizinische Berufe; Nicht medizinische Berufe</skOccupationalGroupCategory>
    <pscMail xmlns="c7d76601-e4a4-49f8-957b-24e251c9f56d" xsi:nil="true"/>
    <qmPinned xmlns="c7d76601-e4a4-49f8-957b-24e251c9f56d">false</qmPinned>
    <qmValidityPeriod xmlns="c7d76601-e4a4-49f8-957b-24e251c9f56d">24</qmValidityPeriod>
    <qmDocumentIdValid xmlns="c7d76601-e4a4-49f8-957b-24e251c9f56d">41208</qmDocumentIdValid>
    <pscDocumentUrl xmlns="c7d76601-e4a4-49f8-957b-24e251c9f56d" xsi:nil="true"/>
    <qmEditor xmlns="c7d76601-e4a4-49f8-957b-24e251c9f56d">
      <UserInfo>
        <DisplayName>Drews, Stefanie</DisplayName>
        <AccountId>1344</AccountId>
        <AccountType/>
      </UserInfo>
    </qmEditor>
    <if03b3cc83174a15a1a2dd5038340473 xmlns="c7d76601-e4a4-49f8-957b-24e251c9f56d">
      <Terms xmlns="http://schemas.microsoft.com/office/infopath/2007/PartnerControls">
        <TermInfo xmlns="http://schemas.microsoft.com/office/infopath/2007/PartnerControls">
          <TermName xmlns="http://schemas.microsoft.com/office/infopath/2007/PartnerControls">Vorlage</TermName>
          <TermId xmlns="http://schemas.microsoft.com/office/infopath/2007/PartnerControls">d4bcb595-a48a-41b3-8e78-9519783c5ea3</TermId>
        </TermInfo>
      </Terms>
    </if03b3cc83174a15a1a2dd5038340473>
    <skDepartmentArea xmlns="c7d76601-e4a4-49f8-957b-24e251c9f56d" xsi:nil="true"/>
    <qmClient xmlns="c7d76601-e4a4-49f8-957b-24e251c9f56d">NEU</qmClient>
    <skDocumentIdOld xmlns="c7d76601-e4a4-49f8-957b-24e251c9f56d" xsi:nil="true"/>
    <qmRecordNo xmlns="c7d76601-e4a4-49f8-957b-24e251c9f56d">0028623</qmRecordNo>
    <qmRevisionNo xmlns="c7d76601-e4a4-49f8-957b-24e251c9f56d">1</qmRevisionNo>
    <qmApproverRouting xmlns="c7d76601-e4a4-49f8-957b-24e251c9f56d" xsi:nil="true"/>
    <qmConfirmationTxt xmlns="c7d76601-e4a4-49f8-957b-24e251c9f56d" xsi:nil="true"/>
    <TaxCatchAll xmlns="c7d76601-e4a4-49f8-957b-24e251c9f56d">
      <Value>1179</Value>
    </TaxCatchAll>
    <qmRevisionReason xmlns="c7d76601-e4a4-49f8-957b-24e251c9f56d" xsi:nil="true"/>
    <qmDocumentTitle xmlns="c7d76601-e4a4-49f8-957b-24e251c9f56d">ppptx-Vorlage_NEU</qmDocumentTitle>
    <qmProcess3 xmlns="c7d76601-e4a4-49f8-957b-24e251c9f56d" xsi:nil="true"/>
    <qmPublicationType xmlns="c7d76601-e4a4-49f8-957b-24e251c9f56d">Office</qmPublicationType>
    <qmValidFrom xmlns="c7d76601-e4a4-49f8-957b-24e251c9f56d">2021-05-20T08:50:04+00:00</qmValidFrom>
    <qmValidUntil xmlns="c7d76601-e4a4-49f8-957b-24e251c9f56d">2023-05-20T08:50:04+00:00</qmValidUntil>
    <qmDocumentIdEdit xmlns="c7d76601-e4a4-49f8-957b-24e251c9f56d" xsi:nil="true"/>
    <qmAttachmentTxt xmlns="c7d76601-e4a4-49f8-957b-24e251c9f56d" xsi:nil="true"/>
    <skSourceLookup xmlns="c7d76601-e4a4-49f8-957b-24e251c9f56d">Klinik</skSourceLookup>
    <skConfirmer xmlns="c7d76601-e4a4-49f8-957b-24e251c9f56d" xsi:nil="true"/>
    <skConfirmerTxt xmlns="c7d76601-e4a4-49f8-957b-24e251c9f56d">Hocks, Axel</skConfirmerTxt>
    <skMailInfoTxt xmlns="c7d76601-e4a4-49f8-957b-24e251c9f56d">Sehr geehrte Damen und Herren,
hiermit möchten wir Sie über die Erstellung / Aktualisierung dieses Dokumentes informieren.
Bitte nehmen Sie den Inhalt des Dokumentes zur Kenntnis und leiten Sie diese Mail bei Bedarf an Ihre Kollegen weiter.
Freundliche Grüße</skMailInfoTxt>
    <skProcessResp xmlns="c7d76601-e4a4-49f8-957b-24e251c9f56d">Wissen</skProcessResp>
    <skApprovalDecision xmlns="c7d76601-e4a4-49f8-957b-24e251c9f56d" xsi:nil="true"/>
    <qmProcess2EN xmlns="c7d76601-e4a4-49f8-957b-24e251c9f56d" xsi:nil="true"/>
    <skEditorTxt xmlns="c7d76601-e4a4-49f8-957b-24e251c9f56d">Drews, Stefanie</skEditorTxt>
    <skOccupationalGroup xmlns="c7d76601-e4a4-49f8-957b-24e251c9f56d">Medizinische Berufe; Nicht medizinische Berufe</skOccupationalGroup>
    <skMailInfo xmlns="c7d76601-e4a4-49f8-957b-24e251c9f56d">
      <UserInfo>
        <DisplayName/>
        <AccountId xsi:nil="true"/>
        <AccountType/>
      </UserInfo>
    </skMailInfo>
    <skEditor xmlns="c7d76601-e4a4-49f8-957b-24e251c9f56d" xsi:nil="true"/>
    <qmProcess1EN xmlns="c7d76601-e4a4-49f8-957b-24e251c9f56d" xsi:nil="true"/>
    <skDocumentName xmlns="c7d76601-e4a4-49f8-957b-24e251c9f56d">0028623_1.pptx</skDocumentName>
    <skDepartment xmlns="c7d76601-e4a4-49f8-957b-24e251c9f56d">Nicht medizinischer Fachbereich</skDepartment>
    <skCountryLookup xmlns="c7d76601-e4a4-49f8-957b-24e251c9f56d">DE</skCountryLookup>
    <skTitleUrl xmlns="c7d76601-e4a4-49f8-957b-24e251c9f56d">
      <Url>http://document.sk-ad.de/Documents/0028623/0028623_1.pptx</Url>
      <Description>ppptx-Vorlage_NEU</Description>
    </skTitleUrl>
    <skIsChiefEditor xmlns="c7d76601-e4a4-49f8-957b-24e251c9f56d">Nein</skIsChiefEditor>
    <skEscalation xmlns="c7d76601-e4a4-49f8-957b-24e251c9f56d" xsi:nil="true"/>
    <skClientEN xmlns="c7d76601-e4a4-49f8-957b-24e251c9f56d" xsi:nil="true"/>
    <skManager xmlns="c7d76601-e4a4-49f8-957b-24e251c9f56d">
      <UserInfo>
        <DisplayName/>
        <AccountId xsi:nil="true"/>
        <AccountType/>
      </UserInfo>
    </skManager>
    <skDepartmentEN xmlns="c7d76601-e4a4-49f8-957b-24e251c9f56d">Nicht medizinischer Fachbereich</skDepartmentEN>
    <skDocumentTypeEN xmlns="c7d76601-e4a4-49f8-957b-24e251c9f56d">Wissensdokument</skDocumentTypeEN>
    <skSourceEN xmlns="c7d76601-e4a4-49f8-957b-24e251c9f56d">Klinik</skSourceEN>
    <skProcessRespEN xmlns="c7d76601-e4a4-49f8-957b-24e251c9f56d" xsi:nil="true"/>
    <skOccupationalGroupEN xmlns="c7d76601-e4a4-49f8-957b-24e251c9f56d">Medizinische Berufe; Nicht medizinische Berufe</skOccupationalGroupEN>
    <qmDocumentNoAcf xmlns="c7d76601-e4a4-49f8-957b-24e251c9f56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QM Dokument" ma:contentTypeID="0x0101000A9D169A5BE5314480D1F546C0D572BD004CF8B4839DAC6F46B91E5EA8A7DC8CC9" ma:contentTypeVersion="104" ma:contentTypeDescription="" ma:contentTypeScope="" ma:versionID="21b3237ffacec8246eabacf128e47b27">
  <xsd:schema xmlns:xsd="http://www.w3.org/2001/XMLSchema" xmlns:xs="http://www.w3.org/2001/XMLSchema" xmlns:p="http://schemas.microsoft.com/office/2006/metadata/properties" xmlns:ns1="c7d76601-e4a4-49f8-957b-24e251c9f56d" targetNamespace="http://schemas.microsoft.com/office/2006/metadata/properties" ma:root="true" ma:fieldsID="7f7698210341a2c584929f4d165762e5" ns1:_="">
    <xsd:import namespace="c7d76601-e4a4-49f8-957b-24e251c9f56d"/>
    <xsd:element name="properties">
      <xsd:complexType>
        <xsd:sequence>
          <xsd:element name="documentManagement">
            <xsd:complexType>
              <xsd:all>
                <xsd:element ref="ns1:pscBreLog" minOccurs="0"/>
                <xsd:element ref="ns1:pscMail" minOccurs="0"/>
                <xsd:element ref="ns1:pscDocumentGuid" minOccurs="0"/>
                <xsd:element ref="ns1:wfStateCurrentNo" minOccurs="0"/>
                <xsd:element ref="ns1:wfStateCurrent" minOccurs="0"/>
                <xsd:element ref="ns1:qmClient" minOccurs="0"/>
                <xsd:element ref="ns1:qmTrainingMandatory" minOccurs="0"/>
                <xsd:element ref="ns1:qmPinned" minOccurs="0"/>
                <xsd:element ref="ns1:qmModified" minOccurs="0"/>
                <xsd:element ref="ns1:qmContentType" minOccurs="0"/>
                <xsd:element ref="ns1:qmDocumentLanguage" minOccurs="0"/>
                <xsd:element ref="ns1:qmDocumentNo" minOccurs="0"/>
                <xsd:element ref="ns1:qmDocumentTitle" minOccurs="0"/>
                <xsd:element ref="ns1:qmDocumentType" minOccurs="0"/>
                <xsd:element ref="ns1:qmDepartment" minOccurs="0"/>
                <xsd:element ref="ns1:qmProcess1" minOccurs="0"/>
                <xsd:element ref="ns1:qmProcess2" minOccurs="0"/>
                <xsd:element ref="ns1:qmProcess3" minOccurs="0"/>
                <xsd:element ref="ns1:qmStandard" minOccurs="0"/>
                <xsd:element ref="ns1:qmPublicationType" minOccurs="0"/>
                <xsd:element ref="ns1:qmRecordId" minOccurs="0"/>
                <xsd:element ref="ns1:qmRecordNo" minOccurs="0"/>
                <xsd:element ref="ns1:qmRevisionNo" minOccurs="0"/>
                <xsd:element ref="ns1:qmValidFrom" minOccurs="0"/>
                <xsd:element ref="ns1:qmValidUntil" minOccurs="0"/>
                <xsd:element ref="ns1:qmValidityPeriod" minOccurs="0"/>
                <xsd:element ref="ns1:qmValidityDoNotUpdate" minOccurs="0"/>
                <xsd:element ref="ns1:qmValidityResubmissionCount" minOccurs="0"/>
                <xsd:element ref="ns1:qmStatus" minOccurs="0"/>
                <xsd:element ref="ns1:qmStatusEn" minOccurs="0"/>
                <xsd:element ref="ns1:qmArchivePeriod" minOccurs="0"/>
                <xsd:element ref="ns1:qmArchiveUntil" minOccurs="0"/>
                <xsd:element ref="ns1:qmDocumentIdEdit" minOccurs="0"/>
                <xsd:element ref="ns1:qmDocumentIdValid" minOccurs="0"/>
                <xsd:element ref="ns1:qmDocumentIdPublished" minOccurs="0"/>
                <xsd:element ref="ns1:qmRevisionReason" minOccurs="0"/>
                <xsd:element ref="ns1:qmRevisionChange" minOccurs="0"/>
                <xsd:element ref="ns1:qmDocumentTitleAcfEdit" minOccurs="0"/>
                <xsd:element ref="ns1:qmDocumentTitleAcfPublished" minOccurs="0"/>
                <xsd:element ref="ns1:qmDocumentUrl" minOccurs="0"/>
                <xsd:element ref="ns1:pscDocumentUrl" minOccurs="0"/>
                <xsd:element ref="ns1:qmComment" minOccurs="0"/>
                <xsd:element ref="ns1:qmAdminToolHistory" minOccurs="0"/>
                <xsd:element ref="ns1:qmReviewer" minOccurs="0"/>
                <xsd:element ref="ns1:qmApprover" minOccurs="0"/>
                <xsd:element ref="ns1:qmConfirmer" minOccurs="0"/>
                <xsd:element ref="ns1:qmTrainingParticipants" minOccurs="0"/>
                <xsd:element ref="ns1:qmEditor" minOccurs="0"/>
                <xsd:element ref="ns1:qmNotificationList" minOccurs="0"/>
                <xsd:element ref="ns1:qmWorkflowApprovalSteps" minOccurs="0"/>
                <xsd:element ref="ns1:qmReviewerRouting" minOccurs="0"/>
                <xsd:element ref="ns1:qmApproverRouting" minOccurs="0"/>
                <xsd:element ref="ns1:qmConfirmerRouting" minOccurs="0"/>
                <xsd:element ref="ns1:qmTemplateNo" minOccurs="0"/>
                <xsd:element ref="ns1:qmTemplateTitle" minOccurs="0"/>
                <xsd:element ref="ns1:qmTemplateRevisionNo" minOccurs="0"/>
                <xsd:element ref="ns1:qmConfidentialLevel" minOccurs="0"/>
                <xsd:element ref="ns1:qmReviewTxt" minOccurs="0"/>
                <xsd:element ref="ns1:qmApprovalTxt" minOccurs="0"/>
                <xsd:element ref="ns1:qmConfirmationTxt" minOccurs="0"/>
                <xsd:element ref="ns1:qmLinkTxt" minOccurs="0"/>
                <xsd:element ref="ns1:qmAttachmentTxt" minOccurs="0"/>
                <xsd:element ref="ns1:skContentTypeLookup" minOccurs="0"/>
                <xsd:element ref="ns1:skSourceLookup" minOccurs="0"/>
                <xsd:element ref="ns1:skOccupationalGroupLookUp" minOccurs="0"/>
                <xsd:element ref="ns1:skDepartmentLookup" minOccurs="0"/>
                <xsd:element ref="ns1:skTopicLookup" minOccurs="0"/>
                <xsd:element ref="ns1:skPublicationLookup" minOccurs="0"/>
                <xsd:element ref="ns1:qmDocumentNoAcf" minOccurs="0"/>
                <xsd:element ref="ns1:if03b3cc83174a15a1a2dd5038340473" minOccurs="0"/>
                <xsd:element ref="ns1:TaxCatchAll" minOccurs="0"/>
                <xsd:element ref="ns1:TaxCatchAllLabel" minOccurs="0"/>
                <xsd:element ref="ns1:skDocumentURLOld" minOccurs="0"/>
                <xsd:element ref="ns1:skDocumentIdOld" minOccurs="0"/>
                <xsd:element ref="ns1:skApprovalDateOld" minOccurs="0"/>
                <xsd:element ref="ns1:skRevisionDateOld" minOccurs="0"/>
                <xsd:element ref="ns1:skConfirmer" minOccurs="0"/>
                <xsd:element ref="ns1:skMigrationApproval" minOccurs="0"/>
                <xsd:element ref="ns1:skDepartmentArea" minOccurs="0"/>
                <xsd:element ref="ns1:skOccupationalGroupArea" minOccurs="0"/>
                <xsd:element ref="ns1:skOccupationalGroupCategory" minOccurs="0"/>
                <xsd:element ref="ns1:skConfirmerTxt" minOccurs="0"/>
                <xsd:element ref="ns1:qmProcess1EN" minOccurs="0"/>
                <xsd:element ref="ns1:qmProcess2EN" minOccurs="0"/>
                <xsd:element ref="ns1:skCountryLookup" minOccurs="0"/>
                <xsd:element ref="ns1:skMailInfo" minOccurs="0"/>
                <xsd:element ref="ns1:skMailInfoTxt" minOccurs="0"/>
                <xsd:element ref="ns1:skEditorTxt" minOccurs="0"/>
                <xsd:element ref="ns1:skOccupationalGroup" minOccurs="0"/>
                <xsd:element ref="ns1:skDepartment" minOccurs="0"/>
                <xsd:element ref="ns1:skTitleUrl" minOccurs="0"/>
                <xsd:element ref="ns1:skProcessResp" minOccurs="0"/>
                <xsd:element ref="ns1:skDocumentName" minOccurs="0"/>
                <xsd:element ref="ns1:skEditor" minOccurs="0"/>
                <xsd:element ref="ns1:skApprovalDecision" minOccurs="0"/>
                <xsd:element ref="ns1:skClientEN" minOccurs="0"/>
                <xsd:element ref="ns1:skIsChiefEditor" minOccurs="0"/>
                <xsd:element ref="ns1:skManager" minOccurs="0"/>
                <xsd:element ref="ns1:skEscalation" minOccurs="0"/>
                <xsd:element ref="ns1:skProcessRespEN" minOccurs="0"/>
                <xsd:element ref="ns1:skOccupationalGroupEN" minOccurs="0"/>
                <xsd:element ref="ns1:skDepartmentEN" minOccurs="0"/>
                <xsd:element ref="ns1:skDocumentTypeEN" minOccurs="0"/>
                <xsd:element ref="ns1:skSource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d76601-e4a4-49f8-957b-24e251c9f56d" elementFormDefault="qualified">
    <xsd:import namespace="http://schemas.microsoft.com/office/2006/documentManagement/types"/>
    <xsd:import namespace="http://schemas.microsoft.com/office/infopath/2007/PartnerControls"/>
    <xsd:element name="pscBreLog" ma:index="0" nillable="true" ma:displayName="pscBreLog" ma:internalName="pscBreLog">
      <xsd:simpleType>
        <xsd:restriction base="dms:Note"/>
      </xsd:simpleType>
    </xsd:element>
    <xsd:element name="pscMail" ma:index="9" nillable="true" ma:displayName="Mail" ma:internalName="pscMail">
      <xsd:simpleType>
        <xsd:restriction base="dms:Text"/>
      </xsd:simpleType>
    </xsd:element>
    <xsd:element name="pscDocumentGuid" ma:index="10" nillable="true" ma:displayName="pscDocumentGuid" ma:internalName="pscDocumentGuid">
      <xsd:simpleType>
        <xsd:restriction base="dms:Text"/>
      </xsd:simpleType>
    </xsd:element>
    <xsd:element name="wfStateCurrentNo" ma:index="11" nillable="true" ma:displayName="Aktueller Status Nr" ma:internalName="wfStateCurrentNo">
      <xsd:simpleType>
        <xsd:restriction base="dms:Text">
          <xsd:maxLength value="255"/>
        </xsd:restriction>
      </xsd:simpleType>
    </xsd:element>
    <xsd:element name="wfStateCurrent" ma:index="12" nillable="true" ma:displayName="Aktueller Status" ma:internalName="wfStateCurrent">
      <xsd:simpleType>
        <xsd:restriction base="dms:Text">
          <xsd:maxLength value="255"/>
        </xsd:restriction>
      </xsd:simpleType>
    </xsd:element>
    <xsd:element name="qmClient" ma:index="13" nillable="true" ma:displayName="Standort" ma:internalName="qmClient">
      <xsd:simpleType>
        <xsd:restriction base="dms:Text"/>
      </xsd:simpleType>
    </xsd:element>
    <xsd:element name="qmTrainingMandatory" ma:index="14" nillable="true" ma:displayName="Schulungspflicht" ma:default="0" ma:internalName="qmTrainingMandatory">
      <xsd:simpleType>
        <xsd:restriction base="dms:Boolean"/>
      </xsd:simpleType>
    </xsd:element>
    <xsd:element name="qmPinned" ma:index="15" nillable="true" ma:displayName="Angepinnt" ma:default="0" ma:internalName="qmPinned">
      <xsd:simpleType>
        <xsd:restriction base="dms:Boolean"/>
      </xsd:simpleType>
    </xsd:element>
    <xsd:element name="qmModified" ma:index="16" nillable="true" ma:displayName="Aktualisiert" ma:format="DateOnly" ma:internalName="qmModified">
      <xsd:simpleType>
        <xsd:restriction base="dms:DateTime"/>
      </xsd:simpleType>
    </xsd:element>
    <xsd:element name="qmContentType" ma:index="17" nillable="true" ma:displayName="QM Inhaltstyp" ma:internalName="qmContentType">
      <xsd:simpleType>
        <xsd:restriction base="dms:Text">
          <xsd:maxLength value="255"/>
        </xsd:restriction>
      </xsd:simpleType>
    </xsd:element>
    <xsd:element name="qmDocumentLanguage" ma:index="18" nillable="true" ma:displayName="Dokumentsprache" ma:format="Dropdown" ma:internalName="qmDocumentLanguage">
      <xsd:simpleType>
        <xsd:restriction base="dms:Choice">
          <xsd:enumeration value="de"/>
          <xsd:enumeration value="en"/>
        </xsd:restriction>
      </xsd:simpleType>
    </xsd:element>
    <xsd:element name="qmDocumentNo" ma:index="19" nillable="true" ma:displayName="Dokument Nr" ma:internalName="qmDocumentNo">
      <xsd:simpleType>
        <xsd:restriction base="dms:Text">
          <xsd:maxLength value="255"/>
        </xsd:restriction>
      </xsd:simpleType>
    </xsd:element>
    <xsd:element name="qmDocumentTitle" ma:index="20" nillable="true" ma:displayName="Dokumententitel" ma:description="Tooltip: zum öffnen klicken" ma:internalName="qmDocumentTitle">
      <xsd:simpleType>
        <xsd:restriction base="dms:Text">
          <xsd:maxLength value="255"/>
        </xsd:restriction>
      </xsd:simpleType>
    </xsd:element>
    <xsd:element name="qmDocumentType" ma:index="21" nillable="true" ma:displayName="Dokumentenart" ma:internalName="qmDocumentType">
      <xsd:simpleType>
        <xsd:restriction base="dms:Text"/>
      </xsd:simpleType>
    </xsd:element>
    <xsd:element name="qmDepartment" ma:index="22" nillable="true" ma:displayName="Fachbereich" ma:internalName="qmDepartment">
      <xsd:simpleType>
        <xsd:restriction base="dms:Text"/>
      </xsd:simpleType>
    </xsd:element>
    <xsd:element name="qmProcess1" ma:index="23" nillable="true" ma:displayName="Prozess Gruppe" ma:internalName="qmProcess1">
      <xsd:simpleType>
        <xsd:restriction base="dms:Note"/>
      </xsd:simpleType>
    </xsd:element>
    <xsd:element name="qmProcess2" ma:index="24" nillable="true" ma:displayName="Prozess" ma:internalName="qmProcess2">
      <xsd:simpleType>
        <xsd:restriction base="dms:Note"/>
      </xsd:simpleType>
    </xsd:element>
    <xsd:element name="qmProcess3" ma:index="25" nillable="true" ma:displayName="Subprozess" ma:internalName="qmProcess3">
      <xsd:simpleType>
        <xsd:restriction base="dms:Note"/>
      </xsd:simpleType>
    </xsd:element>
    <xsd:element name="qmStandard" ma:index="26" nillable="true" ma:displayName="Norm" ma:internalName="qmStandard">
      <xsd:simpleType>
        <xsd:restriction base="dms:Text">
          <xsd:maxLength value="255"/>
        </xsd:restriction>
      </xsd:simpleType>
    </xsd:element>
    <xsd:element name="qmPublicationType" ma:index="27" nillable="true" ma:displayName="Publikationsform" ma:format="RadioButtons" ma:internalName="qmPublicationType">
      <xsd:simpleType>
        <xsd:restriction base="dms:Choice">
          <xsd:enumeration value="PDF"/>
          <xsd:enumeration value="Office"/>
          <xsd:enumeration value="Scan"/>
        </xsd:restriction>
      </xsd:simpleType>
    </xsd:element>
    <xsd:element name="qmRecordId" ma:index="28" nillable="true" ma:displayName="Akte Id" ma:indexed="true" ma:internalName="qmRecordId">
      <xsd:simpleType>
        <xsd:restriction base="dms:Text">
          <xsd:maxLength value="255"/>
        </xsd:restriction>
      </xsd:simpleType>
    </xsd:element>
    <xsd:element name="qmRecordNo" ma:index="29" nillable="true" ma:displayName="Akte Nr" ma:indexed="true" ma:internalName="qmRecordNo">
      <xsd:simpleType>
        <xsd:restriction base="dms:Text">
          <xsd:maxLength value="255"/>
        </xsd:restriction>
      </xsd:simpleType>
    </xsd:element>
    <xsd:element name="qmRevisionNo" ma:index="30" nillable="true" ma:displayName="Revision Nr" ma:internalName="qmRevisionNo">
      <xsd:simpleType>
        <xsd:restriction base="dms:Text">
          <xsd:maxLength value="255"/>
        </xsd:restriction>
      </xsd:simpleType>
    </xsd:element>
    <xsd:element name="qmValidFrom" ma:index="31" nillable="true" ma:displayName="gültig ab" ma:format="DateOnly" ma:internalName="qmValidFrom">
      <xsd:simpleType>
        <xsd:restriction base="dms:DateTime"/>
      </xsd:simpleType>
    </xsd:element>
    <xsd:element name="qmValidUntil" ma:index="32" nillable="true" ma:displayName="gültig bis" ma:format="DateOnly" ma:internalName="qmValidUntil">
      <xsd:simpleType>
        <xsd:restriction base="dms:DateTime"/>
      </xsd:simpleType>
    </xsd:element>
    <xsd:element name="qmValidityPeriod" ma:index="33" nillable="true" ma:displayName="Gültigkeitsdauer" ma:format="Dropdown" ma:internalName="qmValidityPeriod">
      <xsd:simpleType>
        <xsd:restriction base="dms:Choice">
          <xsd:enumeration value="1"/>
          <xsd:enumeration value="3"/>
          <xsd:enumeration value="6"/>
          <xsd:enumeration value="9"/>
          <xsd:enumeration value="12"/>
          <xsd:enumeration value="18"/>
          <xsd:enumeration value="24"/>
          <xsd:enumeration value="36"/>
        </xsd:restriction>
      </xsd:simpleType>
    </xsd:element>
    <xsd:element name="qmValidityDoNotUpdate" ma:index="34" nillable="true" ma:displayName="Gültigkeit nicht aktualisieren" ma:default="1" ma:internalName="qmValidityDoNotUpdate">
      <xsd:simpleType>
        <xsd:restriction base="dms:Boolean"/>
      </xsd:simpleType>
    </xsd:element>
    <xsd:element name="qmValidityResubmissionCount" ma:index="35" nillable="true" ma:displayName="Wiedervorlage Anzahl" ma:decimals="0" ma:default="0" ma:internalName="qmValidityResubmissionCount" ma:percentage="FALSE">
      <xsd:simpleType>
        <xsd:restriction base="dms:Number"/>
      </xsd:simpleType>
    </xsd:element>
    <xsd:element name="qmStatus" ma:index="36" nillable="true" ma:displayName="Dokument Status" ma:internalName="qmStatus">
      <xsd:simpleType>
        <xsd:restriction base="dms:Text">
          <xsd:maxLength value="255"/>
        </xsd:restriction>
      </xsd:simpleType>
    </xsd:element>
    <xsd:element name="qmStatusEn" ma:index="37" nillable="true" ma:displayName="Dokument Status" ma:internalName="qmStatusEn">
      <xsd:simpleType>
        <xsd:restriction base="dms:Text">
          <xsd:maxLength value="255"/>
        </xsd:restriction>
      </xsd:simpleType>
    </xsd:element>
    <xsd:element name="qmArchivePeriod" ma:index="38" nillable="true" ma:displayName="Archivierungsdauer" ma:format="Dropdown" ma:internalName="qmArchivePeriod">
      <xsd:simpleType>
        <xsd:restriction base="dms:Choice">
          <xsd:enumeration value="24"/>
          <xsd:enumeration value="36"/>
          <xsd:enumeration value="48"/>
          <xsd:enumeration value="60"/>
          <xsd:enumeration value="120"/>
          <xsd:enumeration value="180"/>
        </xsd:restriction>
      </xsd:simpleType>
    </xsd:element>
    <xsd:element name="qmArchiveUntil" ma:index="39" nillable="true" ma:displayName="Archivieren bis" ma:format="DateOnly" ma:internalName="qmArchiveUntil">
      <xsd:simpleType>
        <xsd:restriction base="dms:DateTime"/>
      </xsd:simpleType>
    </xsd:element>
    <xsd:element name="qmDocumentIdEdit" ma:index="40" nillable="true" ma:displayName="qmDocumentIdEdit" ma:internalName="qmDocumentIdEdit">
      <xsd:simpleType>
        <xsd:restriction base="dms:Text"/>
      </xsd:simpleType>
    </xsd:element>
    <xsd:element name="qmDocumentIdValid" ma:index="41" nillable="true" ma:displayName="qmDocumentIdValid" ma:internalName="qmDocumentIdValid">
      <xsd:simpleType>
        <xsd:restriction base="dms:Text"/>
      </xsd:simpleType>
    </xsd:element>
    <xsd:element name="qmDocumentIdPublished" ma:index="42" nillable="true" ma:displayName="qmDocumentIdPublished" ma:internalName="qmDocumentIdPublished">
      <xsd:simpleType>
        <xsd:restriction base="dms:Text"/>
      </xsd:simpleType>
    </xsd:element>
    <xsd:element name="qmRevisionReason" ma:index="43" nillable="true" ma:displayName="Revisionsgrund" ma:internalName="qmRevisionReason">
      <xsd:simpleType>
        <xsd:restriction base="dms:Note"/>
      </xsd:simpleType>
    </xsd:element>
    <xsd:element name="qmRevisionChange" ma:index="44" nillable="true" ma:displayName="Revisionsänderung" ma:internalName="qmRevisionChange">
      <xsd:simpleType>
        <xsd:restriction base="dms:Note"/>
      </xsd:simpleType>
    </xsd:element>
    <xsd:element name="qmDocumentTitleAcfEdit" ma:index="45" nillable="true" ma:displayName="Dokument Titel Bearbeitung" ma:internalName="qmDocumentTitleAcfEdit" ma:readOnly="true">
      <xsd:simpleType>
        <xsd:restriction base="dms:Unknown"/>
      </xsd:simpleType>
    </xsd:element>
    <xsd:element name="qmDocumentTitleAcfPublished" ma:index="46" nillable="true" ma:displayName="Dokument Titel" ma:internalName="qmDocumentTitleAcfPublished" ma:readOnly="true">
      <xsd:simpleType>
        <xsd:restriction base="dms:Unknown"/>
      </xsd:simpleType>
    </xsd:element>
    <xsd:element name="qmDocumentUrl" ma:index="47" nillable="true" ma:displayName="Dokument Url" ma:internalName="qmDocumentUrl">
      <xsd:simpleType>
        <xsd:restriction base="dms:Text">
          <xsd:maxLength value="255"/>
        </xsd:restriction>
      </xsd:simpleType>
    </xsd:element>
    <xsd:element name="pscDocumentUrl" ma:index="48" nillable="true" ma:displayName="pscDocumentUrl" ma:internalName="pscDocumentUrl">
      <xsd:simpleType>
        <xsd:restriction base="dms:Text"/>
      </xsd:simpleType>
    </xsd:element>
    <xsd:element name="qmComment" ma:index="49" nillable="true" ma:displayName="Kommentar" ma:internalName="qmComment">
      <xsd:simpleType>
        <xsd:restriction base="dms:Text">
          <xsd:maxLength value="255"/>
        </xsd:restriction>
      </xsd:simpleType>
    </xsd:element>
    <xsd:element name="qmAdminToolHistory" ma:index="50" nillable="true" ma:displayName="Admin Tool Historie" ma:internalName="qmAdminToolHistory">
      <xsd:simpleType>
        <xsd:restriction base="dms:Note"/>
      </xsd:simpleType>
    </xsd:element>
    <xsd:element name="qmReviewer" ma:index="51" nillable="true" ma:displayName="Formale Prüfer" ma:list="UserInfo" ma:SearchPeopleOnly="false" ma:SharePointGroup="0" ma:internalName="qmReviewer" ma:showField="Titl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qmApprover" ma:index="52" nillable="true" ma:displayName="Inhaltliche Prüfer" ma:list="UserInfo" ma:SearchPeopleOnly="false" ma:SharePointGroup="0" ma:internalName="qmApprover" ma:showField="Titl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qmConfirmer" ma:index="53" nillable="true" ma:displayName="Freigeber" ma:list="UserInfo" ma:SearchPeopleOnly="false" ma:SharePointGroup="0" ma:internalName="qmConfirmer" ma:showField="Titl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qmTrainingParticipants" ma:index="54" nillable="true" ma:displayName="Schulungsteilnehmer" ma:list="UserInfo" ma:SearchPeopleOnly="false" ma:SharePointGroup="0" ma:internalName="qmTrainingParticipants" ma:showField="Titl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qmEditor" ma:index="55" nillable="true" ma:displayName="Ersteller" ma:list="UserInfo" ma:internalName="qmEdit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qmNotificationList" ma:index="56" nillable="true" ma:displayName="Verteilung" ma:list="UserInfo" ma:SearchPeopleOnly="false" ma:SharePointGroup="0" ma:internalName="qmNotificationList" ma:showField="Titl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qmWorkflowApprovalSteps" ma:index="57" nillable="true" ma:displayName="Workflow Abschnitte" ma:internalName="qmWorkflowApprovalSteps">
      <xsd:complexType>
        <xsd:complexContent>
          <xsd:extension base="dms:MultiChoice">
            <xsd:sequence>
              <xsd:element name="Value" maxOccurs="unbounded" minOccurs="0" nillable="true">
                <xsd:simpleType>
                  <xsd:restriction base="dms:Choice">
                    <xsd:enumeration value="Formale Prüfung"/>
                    <xsd:enumeration value="Inhaltliche Prüfung"/>
                    <xsd:enumeration value="Freigabe"/>
                  </xsd:restriction>
                </xsd:simpleType>
              </xsd:element>
            </xsd:sequence>
          </xsd:extension>
        </xsd:complexContent>
      </xsd:complexType>
    </xsd:element>
    <xsd:element name="qmReviewerRouting" ma:index="58" nillable="true" ma:displayName="Routing: Formale Prüfung" ma:format="RadioButtons" ma:internalName="qmReviewerRouting">
      <xsd:simpleType>
        <xsd:restriction base="dms:Choice">
          <xsd:enumeration value="Parallel"/>
          <xsd:enumeration value="Seriell"/>
          <xsd:enumeration value="Erster"/>
        </xsd:restriction>
      </xsd:simpleType>
    </xsd:element>
    <xsd:element name="qmApproverRouting" ma:index="59" nillable="true" ma:displayName="Routing: Inhaltliche Prüfung" ma:format="RadioButtons" ma:internalName="qmApproverRouting">
      <xsd:simpleType>
        <xsd:restriction base="dms:Choice">
          <xsd:enumeration value="Parallel"/>
          <xsd:enumeration value="Seriell"/>
          <xsd:enumeration value="Erster"/>
        </xsd:restriction>
      </xsd:simpleType>
    </xsd:element>
    <xsd:element name="qmConfirmerRouting" ma:index="60" nillable="true" ma:displayName="Routing: Freigabe" ma:format="RadioButtons" ma:internalName="qmConfirmerRouting">
      <xsd:simpleType>
        <xsd:restriction base="dms:Choice">
          <xsd:enumeration value="Parallel"/>
          <xsd:enumeration value="Seriell"/>
          <xsd:enumeration value="Erster"/>
        </xsd:restriction>
      </xsd:simpleType>
    </xsd:element>
    <xsd:element name="qmTemplateNo" ma:index="61" nillable="true" ma:displayName="Vorlagen Nr" ma:internalName="qmTemplateNo">
      <xsd:simpleType>
        <xsd:restriction base="dms:Text">
          <xsd:maxLength value="255"/>
        </xsd:restriction>
      </xsd:simpleType>
    </xsd:element>
    <xsd:element name="qmTemplateTitle" ma:index="62" nillable="true" ma:displayName="Vorlagen Titel" ma:internalName="qmTemplateTitle">
      <xsd:simpleType>
        <xsd:restriction base="dms:Text">
          <xsd:maxLength value="255"/>
        </xsd:restriction>
      </xsd:simpleType>
    </xsd:element>
    <xsd:element name="qmTemplateRevisionNo" ma:index="63" nillable="true" ma:displayName="Vorlagen Revision No" ma:internalName="qmTemplateRevisionNo">
      <xsd:simpleType>
        <xsd:restriction base="dms:Text">
          <xsd:maxLength value="255"/>
        </xsd:restriction>
      </xsd:simpleType>
    </xsd:element>
    <xsd:element name="qmConfidentialLevel" ma:index="64" nillable="true" ma:displayName="Vertraulichkeitsstufe" ma:format="Dropdown" ma:internalName="qmConfidentialLevel">
      <xsd:simpleType>
        <xsd:restriction base="dms:Choice">
          <xsd:enumeration value="Öffentlich"/>
          <xsd:enumeration value="Intern"/>
          <xsd:enumeration value="Vertraulich"/>
          <xsd:enumeration value="Strikt vertraulich"/>
        </xsd:restriction>
      </xsd:simpleType>
    </xsd:element>
    <xsd:element name="qmReviewTxt" ma:index="65" nillable="true" ma:displayName="Formale Prüfung" ma:internalName="qmReviewTxt">
      <xsd:simpleType>
        <xsd:restriction base="dms:Note"/>
      </xsd:simpleType>
    </xsd:element>
    <xsd:element name="qmApprovalTxt" ma:index="66" nillable="true" ma:displayName="Inhaltliche Prüfung" ma:internalName="qmApprovalTxt">
      <xsd:simpleType>
        <xsd:restriction base="dms:Note"/>
      </xsd:simpleType>
    </xsd:element>
    <xsd:element name="qmConfirmationTxt" ma:index="67" nillable="true" ma:displayName="Freigabe" ma:internalName="qmConfirmationTxt">
      <xsd:simpleType>
        <xsd:restriction base="dms:Note"/>
      </xsd:simpleType>
    </xsd:element>
    <xsd:element name="qmLinkTxt" ma:index="68" nillable="true" ma:displayName="Mitgeltende Dokumente" ma:internalName="qmLinkTxt">
      <xsd:simpleType>
        <xsd:restriction base="dms:Note"/>
      </xsd:simpleType>
    </xsd:element>
    <xsd:element name="qmAttachmentTxt" ma:index="69" nillable="true" ma:displayName="Anlagen" ma:internalName="qmAttachmentTxt">
      <xsd:simpleType>
        <xsd:restriction base="dms:Note"/>
      </xsd:simpleType>
    </xsd:element>
    <xsd:element name="skContentTypeLookup" ma:index="70" nillable="true" ma:displayName="Inhaltstyp" ma:internalName="skContentTypeLookup">
      <xsd:simpleType>
        <xsd:restriction base="dms:Text"/>
      </xsd:simpleType>
    </xsd:element>
    <xsd:element name="skSourceLookup" ma:index="71" nillable="true" ma:displayName="Quelle" ma:internalName="skSourceLookup">
      <xsd:simpleType>
        <xsd:restriction base="dms:Text"/>
      </xsd:simpleType>
    </xsd:element>
    <xsd:element name="skOccupationalGroupLookUp" ma:index="72" nillable="true" ma:displayName="Personenkreis" ma:internalName="skOccupationalGroupLookUp">
      <xsd:simpleType>
        <xsd:restriction base="dms:Text"/>
      </xsd:simpleType>
    </xsd:element>
    <xsd:element name="skDepartmentLookup" ma:index="73" nillable="true" ma:displayName="Prozessverantwortung" ma:internalName="skDepartmentLookup">
      <xsd:simpleType>
        <xsd:restriction base="dms:Text"/>
      </xsd:simpleType>
    </xsd:element>
    <xsd:element name="skTopicLookup" ma:index="74" nillable="true" ma:displayName="Thema" ma:internalName="skTopicLookup">
      <xsd:simpleType>
        <xsd:restriction base="dms:Text"/>
      </xsd:simpleType>
    </xsd:element>
    <xsd:element name="skPublicationLookup" ma:index="75" nillable="true" ma:displayName="Veröffentlichung" ma:internalName="skPublicationLookup">
      <xsd:simpleType>
        <xsd:restriction base="dms:Text"/>
      </xsd:simpleType>
    </xsd:element>
    <xsd:element name="qmDocumentNoAcf" ma:index="76" nillable="true" ma:displayName="Dokument Nr." ma:internalName="qmDocumentNoAcf">
      <xsd:simpleType>
        <xsd:restriction base="dms:Unknown"/>
      </xsd:simpleType>
    </xsd:element>
    <xsd:element name="if03b3cc83174a15a1a2dd5038340473" ma:index="77" nillable="true" ma:taxonomy="true" ma:internalName="if03b3cc83174a15a1a2dd5038340473" ma:taxonomyFieldName="skTags" ma:displayName="Schlagwörter" ma:fieldId="{2f03b3cc-8317-4a15-a1a2-dd5038340473}" ma:taxonomyMulti="true" ma:sspId="32e40b4c-243c-4ddf-84a1-59a8c8505db7" ma:termSetId="60dd111d-eca9-4940-85cc-68ef9ab2d829" ma:anchorId="00000000-0000-0000-0000-000000000000" ma:open="true" ma:isKeyword="false">
      <xsd:complexType>
        <xsd:sequence>
          <xsd:element ref="pc:Terms" minOccurs="0" maxOccurs="1"/>
        </xsd:sequence>
      </xsd:complexType>
    </xsd:element>
    <xsd:element name="TaxCatchAll" ma:index="78" nillable="true" ma:displayName="Taxonomiespalte &quot;Alle abfangen&quot;" ma:hidden="true" ma:list="{c8817388-0621-43dc-86e9-1bb5c1f65936}" ma:internalName="TaxCatchAll" ma:showField="CatchAllData" ma:web="c7d76601-e4a4-49f8-957b-24e251c9f56d">
      <xsd:complexType>
        <xsd:complexContent>
          <xsd:extension base="dms:MultiChoiceLookup">
            <xsd:sequence>
              <xsd:element name="Value" type="dms:Lookup" maxOccurs="unbounded" minOccurs="0" nillable="true"/>
            </xsd:sequence>
          </xsd:extension>
        </xsd:complexContent>
      </xsd:complexType>
    </xsd:element>
    <xsd:element name="TaxCatchAllLabel" ma:index="79" nillable="true" ma:displayName="Taxonomiespalte &quot;Alle abfangen&quot;1" ma:hidden="true" ma:list="{c8817388-0621-43dc-86e9-1bb5c1f65936}" ma:internalName="TaxCatchAllLabel" ma:readOnly="true" ma:showField="CatchAllDataLabel" ma:web="c7d76601-e4a4-49f8-957b-24e251c9f56d">
      <xsd:complexType>
        <xsd:complexContent>
          <xsd:extension base="dms:MultiChoiceLookup">
            <xsd:sequence>
              <xsd:element name="Value" type="dms:Lookup" maxOccurs="unbounded" minOccurs="0" nillable="true"/>
            </xsd:sequence>
          </xsd:extension>
        </xsd:complexContent>
      </xsd:complexType>
    </xsd:element>
    <xsd:element name="skDocumentURLOld" ma:index="81" nillable="true" ma:displayName="Ehem. Dokument" ma:internalName="skDocumentURLOld">
      <xsd:complexType>
        <xsd:complexContent>
          <xsd:extension base="dms:URL">
            <xsd:sequence>
              <xsd:element name="Url" type="dms:ValidUrl" minOccurs="0" nillable="true"/>
              <xsd:element name="Description" type="xsd:string" nillable="true"/>
            </xsd:sequence>
          </xsd:extension>
        </xsd:complexContent>
      </xsd:complexType>
    </xsd:element>
    <xsd:element name="skDocumentIdOld" ma:index="82" nillable="true" ma:displayName="Ehem. ID" ma:internalName="skDocumentIdOld">
      <xsd:simpleType>
        <xsd:restriction base="dms:Text"/>
      </xsd:simpleType>
    </xsd:element>
    <xsd:element name="skApprovalDateOld" ma:index="83" nillable="true" ma:displayName="Ehem. Freigabedatum" ma:internalName="skApprovalDateOld">
      <xsd:simpleType>
        <xsd:restriction base="dms:Text"/>
      </xsd:simpleType>
    </xsd:element>
    <xsd:element name="skRevisionDateOld" ma:index="84" nillable="true" ma:displayName="Ehem. Revisionsdatum" ma:internalName="skRevisionDateOld">
      <xsd:simpleType>
        <xsd:restriction base="dms:Text"/>
      </xsd:simpleType>
    </xsd:element>
    <xsd:element name="skConfirmer" ma:index="85" nillable="true" ma:displayName="Ehem. Freigeber" ma:internalName="skConfirmer">
      <xsd:simpleType>
        <xsd:restriction base="dms:Text"/>
      </xsd:simpleType>
    </xsd:element>
    <xsd:element name="skMigrationApproval" ma:index="86" nillable="true" ma:displayName="Migrationsfreigabe" ma:internalName="skMigrationApproval">
      <xsd:simpleType>
        <xsd:restriction base="dms:Boolean"/>
      </xsd:simpleType>
    </xsd:element>
    <xsd:element name="skDepartmentArea" ma:index="87" nillable="true" ma:displayName="Bereich" ma:internalName="skDepartmentArea">
      <xsd:simpleType>
        <xsd:restriction base="dms:Text"/>
      </xsd:simpleType>
    </xsd:element>
    <xsd:element name="skOccupationalGroupArea" ma:index="88" nillable="true" ma:displayName="Personenkreis" ma:internalName="skOccupationalGroupArea">
      <xsd:simpleType>
        <xsd:restriction base="dms:Text"/>
      </xsd:simpleType>
    </xsd:element>
    <xsd:element name="skOccupationalGroupCategory" ma:index="89" nillable="true" ma:displayName="Personenkreis Gruppe" ma:internalName="skOccupationalGroupCategory">
      <xsd:simpleType>
        <xsd:restriction base="dms:Text"/>
      </xsd:simpleType>
    </xsd:element>
    <xsd:element name="skConfirmerTxt" ma:index="90" nillable="true" ma:displayName="Freigeber Txt" ma:internalName="skConfirmerTxt">
      <xsd:simpleType>
        <xsd:restriction base="dms:Text"/>
      </xsd:simpleType>
    </xsd:element>
    <xsd:element name="qmProcess1EN" ma:index="91" nillable="true" ma:displayName="Prozess Gruppe" ma:internalName="qmProcess1EN">
      <xsd:simpleType>
        <xsd:restriction base="dms:Note"/>
      </xsd:simpleType>
    </xsd:element>
    <xsd:element name="qmProcess2EN" ma:index="92" nillable="true" ma:displayName="Prozess" ma:internalName="qmProcess2EN">
      <xsd:simpleType>
        <xsd:restriction base="dms:Note"/>
      </xsd:simpleType>
    </xsd:element>
    <xsd:element name="skCountryLookup" ma:index="93" nillable="true" ma:displayName="Dokumentsprache" ma:internalName="skCountryLookup">
      <xsd:simpleType>
        <xsd:restriction base="dms:Text"/>
      </xsd:simpleType>
    </xsd:element>
    <xsd:element name="skMailInfo" ma:index="94" nillable="true" ma:displayName="Personen" ma:list="UserInfo" ma:internalName="skMailInfo">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kMailInfoTxt" ma:index="95" nillable="true" ma:displayName="Nachricht" ma:internalName="skMailInfoTxt">
      <xsd:simpleType>
        <xsd:restriction base="dms:Note"/>
      </xsd:simpleType>
    </xsd:element>
    <xsd:element name="skEditorTxt" ma:index="96" nillable="true" ma:displayName="Ersteller Txt" ma:internalName="skEditorTxt">
      <xsd:simpleType>
        <xsd:restriction base="dms:Text"/>
      </xsd:simpleType>
    </xsd:element>
    <xsd:element name="skOccupationalGroup" ma:index="97" nillable="true" ma:displayName="Personenkreis" ma:internalName="skOccupationalGroup">
      <xsd:simpleType>
        <xsd:restriction base="dms:Note"/>
      </xsd:simpleType>
    </xsd:element>
    <xsd:element name="skDepartment" ma:index="98" nillable="true" ma:displayName="Fachbereich" ma:internalName="skDepartment">
      <xsd:simpleType>
        <xsd:restriction base="dms:Note"/>
      </xsd:simpleType>
    </xsd:element>
    <xsd:element name="skTitleUrl" ma:index="99" nillable="true" ma:displayName="Dokumententitel" ma:description="zum Öffnen klicken" ma:format="Hyperlink" ma:internalName="skTitleUrl">
      <xsd:complexType>
        <xsd:complexContent>
          <xsd:extension base="dms:URL">
            <xsd:sequence>
              <xsd:element name="Url" type="dms:ValidUrl" minOccurs="0" nillable="true"/>
              <xsd:element name="Description" type="xsd:string" nillable="true"/>
            </xsd:sequence>
          </xsd:extension>
        </xsd:complexContent>
      </xsd:complexType>
    </xsd:element>
    <xsd:element name="skProcessResp" ma:index="100" nillable="true" ma:displayName="Prozessverantwortung" ma:internalName="skProcessResp">
      <xsd:simpleType>
        <xsd:restriction base="dms:Text"/>
      </xsd:simpleType>
    </xsd:element>
    <xsd:element name="skDocumentName" ma:index="101" nillable="true" ma:displayName="Dokumentname" ma:internalName="skDocumentName">
      <xsd:simpleType>
        <xsd:restriction base="dms:Text"/>
      </xsd:simpleType>
    </xsd:element>
    <xsd:element name="skEditor" ma:index="102" nillable="true" ma:displayName="Ehem. Ersteller" ma:internalName="skEditor">
      <xsd:simpleType>
        <xsd:restriction base="dms:Text"/>
      </xsd:simpleType>
    </xsd:element>
    <xsd:element name="skApprovalDecision" ma:index="103" nillable="true" ma:displayName="Freigabeentscheidung" ma:internalName="skApprovalDecision">
      <xsd:simpleType>
        <xsd:restriction base="dms:Text"/>
      </xsd:simpleType>
    </xsd:element>
    <xsd:element name="skClientEN" ma:index="104" nillable="true" ma:displayName="Standort" ma:internalName="skClientEN">
      <xsd:simpleType>
        <xsd:restriction base="dms:Text"/>
      </xsd:simpleType>
    </xsd:element>
    <xsd:element name="skIsChiefEditor" ma:index="105" nillable="true" ma:displayName="Ist Chefredakteur" ma:internalName="skIsChiefEditor">
      <xsd:simpleType>
        <xsd:restriction base="dms:Text"/>
      </xsd:simpleType>
    </xsd:element>
    <xsd:element name="skManager" ma:index="106" nillable="true" ma:displayName="Vorgesetzter" ma:list="UserInfo" ma:internalName="skManager">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kEscalation" ma:index="107" nillable="true" ma:displayName="Eskalation" ma:internalName="skEscalation">
      <xsd:simpleType>
        <xsd:restriction base="dms:Text"/>
      </xsd:simpleType>
    </xsd:element>
    <xsd:element name="skProcessRespEN" ma:index="108" nillable="true" ma:displayName="Prozessverantwortung" ma:internalName="skProcessRespEN">
      <xsd:simpleType>
        <xsd:restriction base="dms:Text"/>
      </xsd:simpleType>
    </xsd:element>
    <xsd:element name="skOccupationalGroupEN" ma:index="109" nillable="true" ma:displayName="Personenkreis" ma:internalName="skOccupationalGroupEN">
      <xsd:simpleType>
        <xsd:restriction base="dms:Note"/>
      </xsd:simpleType>
    </xsd:element>
    <xsd:element name="skDepartmentEN" ma:index="110" nillable="true" ma:displayName="Fachbereich" ma:internalName="skDepartmentEN">
      <xsd:simpleType>
        <xsd:restriction base="dms:Note"/>
      </xsd:simpleType>
    </xsd:element>
    <xsd:element name="skDocumentTypeEN" ma:index="111" nillable="true" ma:displayName="Dokumentart" ma:internalName="skDocumentTypeEN">
      <xsd:simpleType>
        <xsd:restriction base="dms:Text"/>
      </xsd:simpleType>
    </xsd:element>
    <xsd:element name="skSourceEN" ma:index="112" nillable="true" ma:displayName="Quelle" ma:internalName="skSourceE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Inhaltstyp"/>
        <xsd:element ref="dc:title" minOccurs="0" maxOccurs="1" ma:index="2"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50FD5A-715E-4B10-B15A-A4A41CE3E008}">
  <ds:schemaRefs>
    <ds:schemaRef ds:uri="http://schemas.microsoft.com/sharepoint/v3/contenttype/forms"/>
  </ds:schemaRefs>
</ds:datastoreItem>
</file>

<file path=customXml/itemProps2.xml><?xml version="1.0" encoding="utf-8"?>
<ds:datastoreItem xmlns:ds="http://schemas.openxmlformats.org/officeDocument/2006/customXml" ds:itemID="{4D8D4E88-52A2-42B3-8ED8-59BC6DAB08B1}">
  <ds:schemaRefs>
    <ds:schemaRef ds:uri="http://purl.org/dc/elements/1.1/"/>
    <ds:schemaRef ds:uri="http://schemas.microsoft.com/office/2006/metadata/properties"/>
    <ds:schemaRef ds:uri="http://purl.org/dc/terms/"/>
    <ds:schemaRef ds:uri="http://schemas.openxmlformats.org/package/2006/metadata/core-properties"/>
    <ds:schemaRef ds:uri="c7d76601-e4a4-49f8-957b-24e251c9f56d"/>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279170F9-EA42-4506-BDEE-1ABB673349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d76601-e4a4-49f8-957b-24e251c9f56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Schön Klinik</Template>
  <TotalTime>0</TotalTime>
  <Words>3373</Words>
  <Application>Microsoft Office PowerPoint</Application>
  <PresentationFormat>Bildschirmpräsentation (4:3)</PresentationFormat>
  <Paragraphs>465</Paragraphs>
  <Slides>30</Slides>
  <Notes>2</Notes>
  <HiddenSlides>0</HiddenSlides>
  <MMClips>0</MMClips>
  <ScaleCrop>false</ScaleCrop>
  <HeadingPairs>
    <vt:vector size="6" baseType="variant">
      <vt:variant>
        <vt:lpstr>Verwendete Schriftarten</vt:lpstr>
      </vt:variant>
      <vt:variant>
        <vt:i4>7</vt:i4>
      </vt:variant>
      <vt:variant>
        <vt:lpstr>Design</vt:lpstr>
      </vt:variant>
      <vt:variant>
        <vt:i4>2</vt:i4>
      </vt:variant>
      <vt:variant>
        <vt:lpstr>Folientitel</vt:lpstr>
      </vt:variant>
      <vt:variant>
        <vt:i4>30</vt:i4>
      </vt:variant>
    </vt:vector>
  </HeadingPairs>
  <TitlesOfParts>
    <vt:vector size="39" baseType="lpstr">
      <vt:lpstr>Arial</vt:lpstr>
      <vt:lpstr>Calibri</vt:lpstr>
      <vt:lpstr>Courier New</vt:lpstr>
      <vt:lpstr>Roboto Slab</vt:lpstr>
      <vt:lpstr>Symbol</vt:lpstr>
      <vt:lpstr>Times New Roman</vt:lpstr>
      <vt:lpstr>Wingdings</vt:lpstr>
      <vt:lpstr>Schön Klinik</vt:lpstr>
      <vt:lpstr>1_Schön Klinik</vt:lpstr>
      <vt:lpstr>Therapie bei extremer Anorexia nervosa – die Komplexstation  </vt:lpstr>
      <vt:lpstr>Komplexstation R1 – die erste Komplexstation ab 11/2015 in Rosenheim  - 24 Betten (davon 6 Überwachungsbetten), nur 2Bett-Zi  - Ausschließlich erwachsene (GKV) Pat.   - Aufnahme hauptsächlich bei  BMI &lt;13 kg/m²   und/oder erheblichem gegenregulierenden Verhalten  </vt:lpstr>
      <vt:lpstr>PowerPoint-Präsentation</vt:lpstr>
      <vt:lpstr>Welche Besonderheiten sind bei unseren Patientinnen zu beachten? </vt:lpstr>
      <vt:lpstr>Welche Besonderheiten sind bei unseren Patientinnen zu beachten? </vt:lpstr>
      <vt:lpstr>Welche Besonderheiten sind bei unseren Patientinnen zu beachten? </vt:lpstr>
      <vt:lpstr>Welche Besonderheiten sind bei unseren Patientinnen zu beachten? </vt:lpstr>
      <vt:lpstr>Unsere Patientinnen haben…</vt:lpstr>
      <vt:lpstr>Anorexia nervosa: BMI-Verlauf von 46 Patienten der Komplexstation der Schön Klinik Roseneck, Standort Rosenheim (Katamnese von 2018, R. Schreiber) </vt:lpstr>
      <vt:lpstr>Was bedeutet das für die Behandelnden/ die Behandlung? </vt:lpstr>
      <vt:lpstr>Was bedeutet das für die Patientinnen / die Behandlung? </vt:lpstr>
      <vt:lpstr>Was bedeutet das für die Behandelnden/ die Behandlung? </vt:lpstr>
      <vt:lpstr>Was bedeutet das für die Behandelnden/ die Behandlung?</vt:lpstr>
      <vt:lpstr>Was bedeutet das für die Behandelnden/ die Behandlung? </vt:lpstr>
      <vt:lpstr>Was bedeutet das für die Behandelnden/ die Behandlung? </vt:lpstr>
      <vt:lpstr>Bewegungsdrang (AGB, N. Dittmer et al. 2022)</vt:lpstr>
      <vt:lpstr>PowerPoint-Präsentation</vt:lpstr>
      <vt:lpstr>Cave</vt:lpstr>
      <vt:lpstr>Konsequenz bei Nichteinhaltung der Vereinbarung:</vt:lpstr>
      <vt:lpstr>Aufbau eines gesunden Beweggungsverhaltens (ABG-Gruppe)</vt:lpstr>
      <vt:lpstr>PowerPoint-Präsentation</vt:lpstr>
      <vt:lpstr>PowerPoint-Präsentation</vt:lpstr>
      <vt:lpstr>PowerPoint-Präsentation</vt:lpstr>
      <vt:lpstr>Acht Einheiten der ABG-Gruppe (ab BMI 13 kg/m²), 1-2</vt:lpstr>
      <vt:lpstr>Acht Einheiten der ABG-Gruppe (ab BMI 13 kg/m²), 3-5</vt:lpstr>
      <vt:lpstr>Acht Einheiten der ABG-Gruppe (ab BMI 13 kg/m²), 6-8</vt:lpstr>
      <vt:lpstr>PowerPoint-Präsentation</vt:lpstr>
      <vt:lpstr>PowerPoint-Präsentation</vt:lpstr>
      <vt:lpstr>Fallvignette 1 (wenn es gut läuft)</vt:lpstr>
      <vt:lpstr>Fallvignette 2 (wenn es weniger gut läuft)</vt:lpstr>
    </vt:vector>
  </TitlesOfParts>
  <Company>Schön Klinik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0028623 / ppptx-Vorlage_NEU</dc:title>
  <dc:creator>ThKoerner@schoen-klinik.de</dc:creator>
  <cp:lastModifiedBy>Körner, Thorsten</cp:lastModifiedBy>
  <cp:revision>427</cp:revision>
  <cp:lastPrinted>2021-09-02T08:32:46Z</cp:lastPrinted>
  <dcterms:created xsi:type="dcterms:W3CDTF">2019-02-08T07:49:12Z</dcterms:created>
  <dcterms:modified xsi:type="dcterms:W3CDTF">2023-10-18T12:55:48Z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0x0101000A9D169A5BE5314480D1F546C0D572BD004CF8B4839DAC6F46B91E5EA8A7DC8CC9</vt:lpwstr>
  </property>
  <property fmtid="{D5CDD505-2E9C-101B-9397-08002B2CF9AE}" pid="3" name="skTags">
    <vt:lpwstr>1179;#Vorlage|d4bcb595-a48a-41b3-8e78-9519783c5ea3</vt:lpwstr>
  </property>
  <property fmtid="{D5CDD505-2E9C-101B-9397-08002B2CF9AE}" pid="4" name="skOldDatesMigrated">
    <vt:lpwstr/>
  </property>
  <property fmtid="{D5CDD505-2E9C-101B-9397-08002B2CF9AE}" pid="5" name="skUpdateDone">
    <vt:lpwstr/>
  </property>
</Properties>
</file>