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notesMasterIdLst>
    <p:notesMasterId r:id="rId25"/>
  </p:notesMasterIdLst>
  <p:handoutMasterIdLst>
    <p:handoutMasterId r:id="rId26"/>
  </p:handoutMasterIdLst>
  <p:sldIdLst>
    <p:sldId id="314" r:id="rId5"/>
    <p:sldId id="256" r:id="rId6"/>
    <p:sldId id="312" r:id="rId7"/>
    <p:sldId id="278" r:id="rId8"/>
    <p:sldId id="283" r:id="rId9"/>
    <p:sldId id="299" r:id="rId10"/>
    <p:sldId id="279" r:id="rId11"/>
    <p:sldId id="280" r:id="rId12"/>
    <p:sldId id="282" r:id="rId13"/>
    <p:sldId id="292" r:id="rId14"/>
    <p:sldId id="293" r:id="rId15"/>
    <p:sldId id="294" r:id="rId16"/>
    <p:sldId id="291" r:id="rId17"/>
    <p:sldId id="296" r:id="rId18"/>
    <p:sldId id="298" r:id="rId19"/>
    <p:sldId id="313" r:id="rId20"/>
    <p:sldId id="287" r:id="rId21"/>
    <p:sldId id="315" r:id="rId22"/>
    <p:sldId id="290" r:id="rId23"/>
    <p:sldId id="289" r:id="rId24"/>
  </p:sldIdLst>
  <p:sldSz cx="12192000" cy="6858000"/>
  <p:notesSz cx="6858000" cy="9144000"/>
  <p:defaultTextStyle>
    <a:defPPr rtl="0"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na Kempf" initials="NK" lastIdx="1" clrIdx="0">
    <p:extLst>
      <p:ext uri="{19B8F6BF-5375-455C-9EA6-DF929625EA0E}">
        <p15:presenceInfo xmlns:p15="http://schemas.microsoft.com/office/powerpoint/2012/main" userId="01727ed9952701f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15" autoAdjust="0"/>
    <p:restoredTop sz="83265" autoAdjust="0"/>
  </p:normalViewPr>
  <p:slideViewPr>
    <p:cSldViewPr snapToGrid="0">
      <p:cViewPr>
        <p:scale>
          <a:sx n="96" d="100"/>
          <a:sy n="96" d="100"/>
        </p:scale>
        <p:origin x="88" y="352"/>
      </p:cViewPr>
      <p:guideLst/>
    </p:cSldViewPr>
  </p:slideViewPr>
  <p:outlineViewPr>
    <p:cViewPr>
      <p:scale>
        <a:sx n="33" d="100"/>
        <a:sy n="33" d="100"/>
      </p:scale>
      <p:origin x="0" y="-1670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2A738A-418D-4C56-8C66-CB79C27FB306}" type="doc">
      <dgm:prSet loTypeId="urn:microsoft.com/office/officeart/2005/8/layout/arrow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FFE35C33-DEA9-4C9A-99DB-ED7651581817}">
      <dgm:prSet phldrT="[Text]" custT="1"/>
      <dgm:spPr/>
      <dgm:t>
        <a:bodyPr/>
        <a:lstStyle/>
        <a:p>
          <a:r>
            <a:rPr lang="en-GB" sz="2400" dirty="0"/>
            <a:t>ILF Feedback = auspicious, novel treatment method for various  disorders/conditions</a:t>
          </a:r>
        </a:p>
        <a:p>
          <a:r>
            <a:rPr lang="en-GB" sz="2400" dirty="0"/>
            <a:t>Promising ILF pilot study with EDs and comorbid PTSD</a:t>
          </a:r>
        </a:p>
      </dgm:t>
    </dgm:pt>
    <dgm:pt modelId="{3E131252-B0BD-496B-A44D-5DBB16BE4E1F}" type="parTrans" cxnId="{2B3192BB-C562-446B-97B5-AEC01A0C0009}">
      <dgm:prSet/>
      <dgm:spPr/>
      <dgm:t>
        <a:bodyPr/>
        <a:lstStyle/>
        <a:p>
          <a:endParaRPr lang="en-GB"/>
        </a:p>
      </dgm:t>
    </dgm:pt>
    <dgm:pt modelId="{08A98F2B-A8F8-47AD-B7EF-0217C8A3BBAA}" type="sibTrans" cxnId="{2B3192BB-C562-446B-97B5-AEC01A0C0009}">
      <dgm:prSet/>
      <dgm:spPr/>
      <dgm:t>
        <a:bodyPr/>
        <a:lstStyle/>
        <a:p>
          <a:endParaRPr lang="en-GB"/>
        </a:p>
      </dgm:t>
    </dgm:pt>
    <dgm:pt modelId="{A8D27E35-E2F4-46A8-8BAD-A491F3939563}">
      <dgm:prSet phldrT="[Text]" custT="1"/>
      <dgm:spPr/>
      <dgm:t>
        <a:bodyPr/>
        <a:lstStyle/>
        <a:p>
          <a:r>
            <a:rPr lang="en-GB" sz="2400" dirty="0"/>
            <a:t>No ILF- NFB RCTs just for AN</a:t>
          </a:r>
        </a:p>
        <a:p>
          <a:r>
            <a:rPr lang="en-GB" sz="2400" dirty="0"/>
            <a:t>No adequate control condition (Sham-control)</a:t>
          </a:r>
        </a:p>
        <a:p>
          <a:r>
            <a:rPr lang="en-GB" sz="2400" dirty="0"/>
            <a:t>Little EEG NFB for Eating disorders in general </a:t>
          </a:r>
        </a:p>
        <a:p>
          <a:r>
            <a:rPr lang="en-GB" sz="2400" dirty="0"/>
            <a:t>Underpowered studies </a:t>
          </a:r>
        </a:p>
      </dgm:t>
    </dgm:pt>
    <dgm:pt modelId="{263CFB36-38FE-42FA-80E3-309452505AA3}" type="parTrans" cxnId="{ABA9AFBA-3177-4245-A1CF-9ED80D220684}">
      <dgm:prSet/>
      <dgm:spPr/>
      <dgm:t>
        <a:bodyPr/>
        <a:lstStyle/>
        <a:p>
          <a:endParaRPr lang="en-GB"/>
        </a:p>
      </dgm:t>
    </dgm:pt>
    <dgm:pt modelId="{BF74A85A-F0A7-4C2C-8BFB-FB5320EAF736}" type="sibTrans" cxnId="{ABA9AFBA-3177-4245-A1CF-9ED80D220684}">
      <dgm:prSet/>
      <dgm:spPr/>
      <dgm:t>
        <a:bodyPr/>
        <a:lstStyle/>
        <a:p>
          <a:endParaRPr lang="en-GB"/>
        </a:p>
      </dgm:t>
    </dgm:pt>
    <dgm:pt modelId="{F400E7A2-5957-4A97-B97F-FCF1BB8B7173}" type="pres">
      <dgm:prSet presAssocID="{DF2A738A-418D-4C56-8C66-CB79C27FB306}" presName="compositeShape" presStyleCnt="0">
        <dgm:presLayoutVars>
          <dgm:chMax val="2"/>
          <dgm:dir/>
          <dgm:resizeHandles val="exact"/>
        </dgm:presLayoutVars>
      </dgm:prSet>
      <dgm:spPr/>
    </dgm:pt>
    <dgm:pt modelId="{80CEEFEB-469B-4192-8A0F-FC412146134C}" type="pres">
      <dgm:prSet presAssocID="{FFE35C33-DEA9-4C9A-99DB-ED7651581817}" presName="upArrow" presStyleLbl="node1" presStyleIdx="0" presStyleCnt="2" custLinFactNeighborX="-98" custLinFactNeighborY="-16257"/>
      <dgm:spPr>
        <a:solidFill>
          <a:srgbClr val="00B050"/>
        </a:solidFill>
      </dgm:spPr>
    </dgm:pt>
    <dgm:pt modelId="{64FBB2C7-F1ED-4F26-BF9E-74BC02F380AA}" type="pres">
      <dgm:prSet presAssocID="{FFE35C33-DEA9-4C9A-99DB-ED7651581817}" presName="upArrowText" presStyleLbl="revTx" presStyleIdx="0" presStyleCnt="2">
        <dgm:presLayoutVars>
          <dgm:chMax val="0"/>
          <dgm:bulletEnabled val="1"/>
        </dgm:presLayoutVars>
      </dgm:prSet>
      <dgm:spPr/>
    </dgm:pt>
    <dgm:pt modelId="{EF5FEB18-42D5-4855-8793-17A258D59A7E}" type="pres">
      <dgm:prSet presAssocID="{A8D27E35-E2F4-46A8-8BAD-A491F3939563}" presName="downArrow" presStyleLbl="node1" presStyleIdx="1" presStyleCnt="2"/>
      <dgm:spPr>
        <a:solidFill>
          <a:srgbClr val="C00000"/>
        </a:solidFill>
      </dgm:spPr>
    </dgm:pt>
    <dgm:pt modelId="{424AFD12-32AC-4928-B08B-603BF2696D36}" type="pres">
      <dgm:prSet presAssocID="{A8D27E35-E2F4-46A8-8BAD-A491F3939563}" presName="downArrowText" presStyleLbl="revTx" presStyleIdx="1" presStyleCnt="2" custScaleY="130096">
        <dgm:presLayoutVars>
          <dgm:chMax val="0"/>
          <dgm:bulletEnabled val="1"/>
        </dgm:presLayoutVars>
      </dgm:prSet>
      <dgm:spPr/>
    </dgm:pt>
  </dgm:ptLst>
  <dgm:cxnLst>
    <dgm:cxn modelId="{8A50E751-EF97-4334-B4AC-F6816A8DBA8A}" type="presOf" srcId="{A8D27E35-E2F4-46A8-8BAD-A491F3939563}" destId="{424AFD12-32AC-4928-B08B-603BF2696D36}" srcOrd="0" destOrd="0" presId="urn:microsoft.com/office/officeart/2005/8/layout/arrow4"/>
    <dgm:cxn modelId="{25E9C05F-7729-48BD-902B-8C0330DC675A}" type="presOf" srcId="{FFE35C33-DEA9-4C9A-99DB-ED7651581817}" destId="{64FBB2C7-F1ED-4F26-BF9E-74BC02F380AA}" srcOrd="0" destOrd="0" presId="urn:microsoft.com/office/officeart/2005/8/layout/arrow4"/>
    <dgm:cxn modelId="{2B8B0669-488C-4A5C-9F7A-EFF3FBE119CC}" type="presOf" srcId="{DF2A738A-418D-4C56-8C66-CB79C27FB306}" destId="{F400E7A2-5957-4A97-B97F-FCF1BB8B7173}" srcOrd="0" destOrd="0" presId="urn:microsoft.com/office/officeart/2005/8/layout/arrow4"/>
    <dgm:cxn modelId="{ABA9AFBA-3177-4245-A1CF-9ED80D220684}" srcId="{DF2A738A-418D-4C56-8C66-CB79C27FB306}" destId="{A8D27E35-E2F4-46A8-8BAD-A491F3939563}" srcOrd="1" destOrd="0" parTransId="{263CFB36-38FE-42FA-80E3-309452505AA3}" sibTransId="{BF74A85A-F0A7-4C2C-8BFB-FB5320EAF736}"/>
    <dgm:cxn modelId="{2B3192BB-C562-446B-97B5-AEC01A0C0009}" srcId="{DF2A738A-418D-4C56-8C66-CB79C27FB306}" destId="{FFE35C33-DEA9-4C9A-99DB-ED7651581817}" srcOrd="0" destOrd="0" parTransId="{3E131252-B0BD-496B-A44D-5DBB16BE4E1F}" sibTransId="{08A98F2B-A8F8-47AD-B7EF-0217C8A3BBAA}"/>
    <dgm:cxn modelId="{84954FA5-1EC1-48DC-8FE0-0FDF4961D0F2}" type="presParOf" srcId="{F400E7A2-5957-4A97-B97F-FCF1BB8B7173}" destId="{80CEEFEB-469B-4192-8A0F-FC412146134C}" srcOrd="0" destOrd="0" presId="urn:microsoft.com/office/officeart/2005/8/layout/arrow4"/>
    <dgm:cxn modelId="{BDCD5A54-A444-4DB0-9985-01FE17F00C29}" type="presParOf" srcId="{F400E7A2-5957-4A97-B97F-FCF1BB8B7173}" destId="{64FBB2C7-F1ED-4F26-BF9E-74BC02F380AA}" srcOrd="1" destOrd="0" presId="urn:microsoft.com/office/officeart/2005/8/layout/arrow4"/>
    <dgm:cxn modelId="{825A3E6C-B04D-40AA-809F-49287F0180A8}" type="presParOf" srcId="{F400E7A2-5957-4A97-B97F-FCF1BB8B7173}" destId="{EF5FEB18-42D5-4855-8793-17A258D59A7E}" srcOrd="2" destOrd="0" presId="urn:microsoft.com/office/officeart/2005/8/layout/arrow4"/>
    <dgm:cxn modelId="{1D012D46-EEEF-49EF-A1AF-17E8D010C4AB}" type="presParOf" srcId="{F400E7A2-5957-4A97-B97F-FCF1BB8B7173}" destId="{424AFD12-32AC-4928-B08B-603BF2696D36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CEEFEB-469B-4192-8A0F-FC412146134C}">
      <dsp:nvSpPr>
        <dsp:cNvPr id="0" name=""/>
        <dsp:cNvSpPr/>
      </dsp:nvSpPr>
      <dsp:spPr>
        <a:xfrm>
          <a:off x="338119" y="-152546"/>
          <a:ext cx="2703291" cy="2027468"/>
        </a:xfrm>
        <a:prstGeom prst="upArrow">
          <a:avLst/>
        </a:prstGeom>
        <a:solidFill>
          <a:srgbClr val="00B05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FBB2C7-F1ED-4F26-BF9E-74BC02F380AA}">
      <dsp:nvSpPr>
        <dsp:cNvPr id="0" name=""/>
        <dsp:cNvSpPr/>
      </dsp:nvSpPr>
      <dsp:spPr>
        <a:xfrm>
          <a:off x="3125159" y="-152546"/>
          <a:ext cx="5443346" cy="20274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0" rIns="170688" bIns="170688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ILF Feedback = auspicious, novel treatment method for various  disorders/conditions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Promising ILF pilot study with EDs and comorbid PTSD</a:t>
          </a:r>
        </a:p>
      </dsp:txBody>
      <dsp:txXfrm>
        <a:off x="3125159" y="-152546"/>
        <a:ext cx="5443346" cy="2027468"/>
      </dsp:txXfrm>
    </dsp:sp>
    <dsp:sp modelId="{EF5FEB18-42D5-4855-8793-17A258D59A7E}">
      <dsp:nvSpPr>
        <dsp:cNvPr id="0" name=""/>
        <dsp:cNvSpPr/>
      </dsp:nvSpPr>
      <dsp:spPr>
        <a:xfrm>
          <a:off x="1151756" y="2043877"/>
          <a:ext cx="2703291" cy="2027468"/>
        </a:xfrm>
        <a:prstGeom prst="downArrow">
          <a:avLst/>
        </a:prstGeom>
        <a:solidFill>
          <a:srgbClr val="C0000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4AFD12-32AC-4928-B08B-603BF2696D36}">
      <dsp:nvSpPr>
        <dsp:cNvPr id="0" name=""/>
        <dsp:cNvSpPr/>
      </dsp:nvSpPr>
      <dsp:spPr>
        <a:xfrm>
          <a:off x="3936146" y="1738784"/>
          <a:ext cx="5443346" cy="26376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0" rIns="170688" bIns="170688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No ILF- NFB RCTs just for AN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No adequate control condition (Sham-control)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Little EEG NFB for Eating disorders in general 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Underpowered studies </a:t>
          </a:r>
        </a:p>
      </dsp:txBody>
      <dsp:txXfrm>
        <a:off x="3936146" y="1738784"/>
        <a:ext cx="5443346" cy="26376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705D51D2-ADCD-4092-BFAC-B3B920D83F85}" type="datetime1">
              <a:rPr lang="de-DE" smtClean="0"/>
              <a:t>07.10.23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FB53ADFC-ABB8-401A-BB24-33FDAFEDCEBD}" type="slidenum">
              <a:rPr lang="de-DE" smtClean="0"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332493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de-DE" noProof="0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3EE615-04DF-4142-8B33-EF0FCE4F93E5}" type="datetime1">
              <a:rPr lang="de-DE" smtClean="0"/>
              <a:pPr/>
              <a:t>07.10.23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de-DE" noProof="0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de-DE" noProof="0" dirty="0"/>
              <a:t>Textmasterformate durch Klicken bearbeiten</a:t>
            </a:r>
          </a:p>
          <a:p>
            <a:pPr lvl="1" rtl="0"/>
            <a:r>
              <a:rPr lang="de-DE" noProof="0" dirty="0"/>
              <a:t>Zweite Ebene</a:t>
            </a:r>
          </a:p>
          <a:p>
            <a:pPr lvl="2" rtl="0"/>
            <a:r>
              <a:rPr lang="de-DE" noProof="0" dirty="0"/>
              <a:t>Dritte Ebene</a:t>
            </a:r>
          </a:p>
          <a:p>
            <a:pPr lvl="3" rtl="0"/>
            <a:r>
              <a:rPr lang="de-DE" noProof="0" dirty="0"/>
              <a:t>Vierte Ebene</a:t>
            </a:r>
          </a:p>
          <a:p>
            <a:pPr lvl="4" rtl="0"/>
            <a:r>
              <a:rPr lang="de-DE" noProof="0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de-DE" noProof="0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4B725628-3A68-42F4-BA86-981817953149}" type="slidenum">
              <a:rPr lang="de-DE" noProof="0" smtClean="0"/>
              <a:t>‹#›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6492586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B725628-3A68-42F4-BA86-981817953149}" type="slidenum">
              <a:rPr lang="de-DE" smtClean="0"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592577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These were the research questions I set out to answer with my small study</a:t>
            </a:r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4B725628-3A68-42F4-BA86-981817953149}" type="slidenum">
              <a:rPr lang="de-DE" noProof="0" smtClean="0"/>
              <a:t>11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3968771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>
                <a:solidFill>
                  <a:srgbClr val="FF0000"/>
                </a:solidFill>
              </a:rPr>
              <a:t>T3-Fp1: SVV, compulsions, emotional reactivity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4B725628-3A68-42F4-BA86-981817953149}" type="slidenum">
              <a:rPr lang="de-DE" noProof="0" smtClean="0"/>
              <a:t>12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6672368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4B725628-3A68-42F4-BA86-981817953149}" type="slidenum">
              <a:rPr lang="de-DE" noProof="0" smtClean="0"/>
              <a:t>13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2563171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-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4B725628-3A68-42F4-BA86-981817953149}" type="slidenum">
              <a:rPr lang="de-DE" noProof="0" smtClean="0"/>
              <a:t>14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675854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4B725628-3A68-42F4-BA86-981817953149}" type="slidenum">
              <a:rPr lang="de-DE" noProof="0" smtClean="0"/>
              <a:t>15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2902492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4B725628-3A68-42F4-BA86-981817953149}" type="slidenum">
              <a:rPr lang="de-DE" noProof="0" smtClean="0"/>
              <a:t>17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37730546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Noch</a:t>
            </a:r>
            <a:r>
              <a:rPr lang="en-GB" dirty="0"/>
              <a:t> was </a:t>
            </a:r>
            <a:r>
              <a:rPr lang="en-GB" dirty="0" err="1"/>
              <a:t>einfügen</a:t>
            </a:r>
            <a:r>
              <a:rPr lang="en-GB" dirty="0"/>
              <a:t> – pictogram </a:t>
            </a:r>
            <a:r>
              <a:rPr lang="en-GB" dirty="0" err="1"/>
              <a:t>oder</a:t>
            </a:r>
            <a:r>
              <a:rPr lang="en-GB" dirty="0"/>
              <a:t> </a:t>
            </a:r>
            <a:r>
              <a:rPr lang="en-GB" dirty="0" err="1"/>
              <a:t>ähnliches</a:t>
            </a:r>
            <a:r>
              <a:rPr lang="en-GB" dirty="0"/>
              <a:t>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4B725628-3A68-42F4-BA86-981817953149}" type="slidenum">
              <a:rPr lang="de-DE" noProof="0" smtClean="0"/>
              <a:t>20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38154785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4B725628-3A68-42F4-BA86-981817953149}" type="slidenum">
              <a:rPr lang="de-DE" noProof="0" smtClean="0"/>
              <a:t>3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21838777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strain on an individuals health is so disastrous that 10% of those afflicted will eventually die. AN is a disabling disorder with disastrous repercussions on health, social life and on a societal level. 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4B725628-3A68-42F4-BA86-981817953149}" type="slidenum">
              <a:rPr lang="de-DE" noProof="0" smtClean="0"/>
              <a:t>4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27571535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4B725628-3A68-42F4-BA86-981817953149}" type="slidenum">
              <a:rPr lang="de-DE" noProof="0" smtClean="0"/>
              <a:t>5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8840167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4B725628-3A68-42F4-BA86-981817953149}" type="slidenum">
              <a:rPr lang="de-DE" noProof="0" smtClean="0"/>
              <a:t>6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24250708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4B725628-3A68-42F4-BA86-981817953149}" type="slidenum">
              <a:rPr lang="de-DE" noProof="0" smtClean="0"/>
              <a:t>7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8297354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4B725628-3A68-42F4-BA86-981817953149}" type="slidenum">
              <a:rPr lang="de-DE" noProof="0" smtClean="0"/>
              <a:t>8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1377982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4B725628-3A68-42F4-BA86-981817953149}" type="slidenum">
              <a:rPr lang="de-DE" noProof="0" smtClean="0"/>
              <a:t>9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34934988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4B725628-3A68-42F4-BA86-981817953149}" type="slidenum">
              <a:rPr lang="de-DE" noProof="0" smtClean="0"/>
              <a:t>10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27593821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Ellipse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rtlCol="0" anchor="ctr">
            <a:normAutofit/>
          </a:bodyPr>
          <a:lstStyle>
            <a:lvl1pPr algn="r">
              <a:defRPr sz="5000" spc="200" baseline="0"/>
            </a:lvl1pPr>
          </a:lstStyle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pPr rtl="0"/>
            <a:r>
              <a:rPr lang="de-DE" noProof="0"/>
              <a:t>Master-Untertitelformat bearbeiten</a:t>
            </a:r>
            <a:endParaRPr lang="de-DE" noProof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>
              <a:defRPr/>
            </a:lvl1pPr>
          </a:lstStyle>
          <a:p>
            <a:pPr rtl="0"/>
            <a:fld id="{88FC6F8F-5002-4D94-A3C0-B6AB2DF62D27}" type="datetime1">
              <a:rPr lang="de-DE" noProof="0" smtClean="0"/>
              <a:t>07.10.23</a:t>
            </a:fld>
            <a:endParaRPr lang="de-DE" noProof="0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de-DE" noProof="0" smtClean="0"/>
              <a:t>‹#›</a:t>
            </a:fld>
            <a:endParaRPr lang="de-DE" noProof="0" dirty="0"/>
          </a:p>
        </p:txBody>
      </p:sp>
      <p:cxnSp>
        <p:nvCxnSpPr>
          <p:cNvPr id="8" name="Gerader Verbinde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FFF26CF-3A7C-4631-A8BF-38458B0B5AD3}" type="datetime1">
              <a:rPr lang="de-DE" noProof="0" smtClean="0"/>
              <a:t>07.10.23</a:t>
            </a:fld>
            <a:endParaRPr lang="de-DE" noProof="0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de-DE" noProof="0" smtClean="0"/>
              <a:t>‹#›</a:t>
            </a:fld>
            <a:endParaRPr lang="de-DE" noProof="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 rtlCol="0"/>
          <a:lstStyle/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 rtlCol="0"/>
          <a:lstStyle/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656F5FC-E12D-4883-A900-D8F749C16886}" type="datetime1">
              <a:rPr lang="de-DE" noProof="0" smtClean="0"/>
              <a:t>07.10.23</a:t>
            </a:fld>
            <a:endParaRPr lang="de-DE" noProof="0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de-DE" noProof="0" smtClean="0"/>
              <a:t>‹#›</a:t>
            </a:fld>
            <a:endParaRPr lang="de-DE" noProof="0" dirty="0"/>
          </a:p>
        </p:txBody>
      </p:sp>
      <p:cxnSp>
        <p:nvCxnSpPr>
          <p:cNvPr id="7" name="Gerader Verbinde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D11D247-BF25-4313-848F-0A6FFDC42CC3}" type="datetime1">
              <a:rPr lang="de-DE" noProof="0" smtClean="0"/>
              <a:t>07.10.23</a:t>
            </a:fld>
            <a:endParaRPr lang="de-DE" noProof="0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de-DE" noProof="0" smtClean="0"/>
              <a:t>‹#›</a:t>
            </a:fld>
            <a:endParaRPr lang="de-DE" noProof="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Ellipse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rtlCol="0" anchor="ctr">
            <a:normAutofit/>
          </a:bodyPr>
          <a:lstStyle>
            <a:lvl1pPr algn="r">
              <a:defRPr sz="5000" b="0" spc="200" baseline="0"/>
            </a:lvl1pPr>
          </a:lstStyle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rtlCol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43CEAD4-1021-4B35-8BEC-0363D8DA6A57}" type="datetime1">
              <a:rPr lang="de-DE" noProof="0" smtClean="0"/>
              <a:t>07.10.23</a:t>
            </a:fld>
            <a:endParaRPr lang="de-DE" noProof="0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de-DE" noProof="0" smtClean="0"/>
              <a:t>‹#›</a:t>
            </a:fld>
            <a:endParaRPr lang="de-DE" noProof="0" dirty="0"/>
          </a:p>
        </p:txBody>
      </p:sp>
      <p:cxnSp>
        <p:nvCxnSpPr>
          <p:cNvPr id="8" name="Gerader Verbinde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 rtlCol="0"/>
          <a:lstStyle/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 rtlCol="0"/>
          <a:lstStyle/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 rtlCol="0"/>
          <a:lstStyle/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E0DE884-BDB3-4445-9C7C-427638C7C80D}" type="datetime1">
              <a:rPr lang="de-DE" noProof="0" smtClean="0"/>
              <a:t>07.10.23</a:t>
            </a:fld>
            <a:endParaRPr lang="de-DE" noProof="0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de-DE" noProof="0" smtClean="0"/>
              <a:t>‹#›</a:t>
            </a:fld>
            <a:endParaRPr lang="de-DE" noProof="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rtlCol="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 rtlCol="0"/>
          <a:lstStyle/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rtlCol="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de-DE" noProof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 rtlCol="0"/>
          <a:lstStyle/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4235473-FEB4-4673-9FA8-147CB48494B0}" type="datetime1">
              <a:rPr lang="de-DE" noProof="0" smtClean="0"/>
              <a:t>07.10.23</a:t>
            </a:fld>
            <a:endParaRPr lang="de-DE" noProof="0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de-DE" noProof="0" smtClean="0"/>
              <a:t>‹#›</a:t>
            </a:fld>
            <a:endParaRPr lang="de-DE" noProof="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B72DBD2-9956-48DD-B433-972316F0D390}" type="datetime1">
              <a:rPr lang="de-DE" noProof="0" smtClean="0"/>
              <a:t>07.10.23</a:t>
            </a:fld>
            <a:endParaRPr lang="de-DE" noProof="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de-DE" noProof="0" smtClean="0"/>
              <a:t>‹#›</a:t>
            </a:fld>
            <a:endParaRPr lang="de-DE" noProof="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E7600A1-B4CA-4F63-8D09-F7DBA6E64CEA}" type="datetime1">
              <a:rPr lang="de-DE" noProof="0" smtClean="0"/>
              <a:t>07.10.23</a:t>
            </a:fld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de-DE" noProof="0" smtClean="0"/>
              <a:t>‹#›</a:t>
            </a:fld>
            <a:endParaRPr lang="de-DE" noProof="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 rtlCol="0"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 rtlCol="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723E022-A1A1-4E4C-B902-14F8D62BE84E}" type="datetime1">
              <a:rPr lang="de-DE" noProof="0" smtClean="0"/>
              <a:t>07.10.23</a:t>
            </a:fld>
            <a:endParaRPr lang="de-DE" noProof="0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de-DE" noProof="0" smtClean="0"/>
              <a:t>‹#›</a:t>
            </a:fld>
            <a:endParaRPr lang="de-DE" noProof="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rtlCol="0" anchor="ctr">
            <a:normAutofit/>
          </a:bodyPr>
          <a:lstStyle>
            <a:lvl1pPr algn="r">
              <a:defRPr sz="5000" spc="200" baseline="0"/>
            </a:lvl1pPr>
          </a:lstStyle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  <p:sp>
        <p:nvSpPr>
          <p:cNvPr id="3" name="Bildplatzhalt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de-DE" noProof="0"/>
              <a:t>Bild durch Klicken auf Symbol hinzufügen</a:t>
            </a:r>
            <a:endParaRPr lang="de-DE" noProof="0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rtlCol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1FB6D58-F84C-4882-B265-0A468AAE9816}" type="datetime1">
              <a:rPr lang="de-DE" noProof="0" smtClean="0"/>
              <a:t>07.10.23</a:t>
            </a:fld>
            <a:endParaRPr lang="de-DE" noProof="0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67E5644-1E61-4311-A31E-84CB9C7AA8A9}" type="slidenum">
              <a:rPr lang="de-DE" noProof="0" smtClean="0"/>
              <a:t>‹#›</a:t>
            </a:fld>
            <a:endParaRPr lang="de-DE" noProof="0" dirty="0"/>
          </a:p>
        </p:txBody>
      </p:sp>
      <p:cxnSp>
        <p:nvCxnSpPr>
          <p:cNvPr id="8" name="Gerader Verbinde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de-DE" noProof="0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 rtl="0"/>
            <a:r>
              <a:rPr lang="de-DE" noProof="0" dirty="0"/>
              <a:t>Textmasterformate durch Klicken bearbeiten</a:t>
            </a:r>
          </a:p>
          <a:p>
            <a:pPr lvl="1" rtl="0"/>
            <a:r>
              <a:rPr lang="de-DE" noProof="0" dirty="0"/>
              <a:t>Zweite Ebene</a:t>
            </a:r>
          </a:p>
          <a:p>
            <a:pPr lvl="2" rtl="0"/>
            <a:r>
              <a:rPr lang="de-DE" noProof="0" dirty="0"/>
              <a:t>Dritte Ebene</a:t>
            </a:r>
          </a:p>
          <a:p>
            <a:pPr lvl="3" rtl="0"/>
            <a:r>
              <a:rPr lang="de-DE" noProof="0" dirty="0"/>
              <a:t>Vierte Ebene</a:t>
            </a:r>
          </a:p>
          <a:p>
            <a:pPr lvl="4" rtl="0"/>
            <a:r>
              <a:rPr lang="de-DE" noProof="0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9E3617B5-9D3A-4290-B029-5215CF6190BB}" type="datetime1">
              <a:rPr lang="de-DE" noProof="0" smtClean="0"/>
              <a:t>07.10.23</a:t>
            </a:fld>
            <a:endParaRPr lang="de-DE" noProof="0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endParaRPr lang="de-DE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de-DE" noProof="0" smtClean="0"/>
              <a:pPr rtl="0"/>
              <a:t>‹#›</a:t>
            </a:fld>
            <a:endParaRPr lang="de-DE" noProof="0" dirty="0"/>
          </a:p>
        </p:txBody>
      </p:sp>
      <p:cxnSp>
        <p:nvCxnSpPr>
          <p:cNvPr id="7" name="Gerader Verbinde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sv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D871D40-E0CB-5215-18ED-DB1604CD61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0650" y="1037230"/>
            <a:ext cx="2941919" cy="19676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92649F9-1EBB-8630-720B-67351CE961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2578" y="2379372"/>
            <a:ext cx="1805057" cy="180505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C1D6589-CCB4-F80D-8F5C-A08A47F5A6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814" y="3004877"/>
            <a:ext cx="3517900" cy="24892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2CD7DCE-C1FD-8E14-C7FC-B3869D4259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97550" y="3698569"/>
            <a:ext cx="3796636" cy="284989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351B10C-4A10-638E-FD5F-5DA14CC58C0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43964" y="937525"/>
            <a:ext cx="1625600" cy="162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6774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BA161D-0CE2-46DF-B4E9-A633C68594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accent1"/>
                </a:solidFill>
              </a:rPr>
              <a:t>Background</a:t>
            </a:r>
            <a:r>
              <a:rPr lang="en-GB" dirty="0"/>
              <a:t>-Objective 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F64B818-7B34-47F8-BFD8-AE3141BEDE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b="1" dirty="0"/>
              <a:t>Objective</a:t>
            </a:r>
            <a:r>
              <a:rPr lang="en-GB" sz="2800" dirty="0"/>
              <a:t>: Examining efficacy of ILF-NFB for AN through sham-controlled design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721756CF-B218-44E2-B59D-518782985CA0}"/>
              </a:ext>
            </a:extLst>
          </p:cNvPr>
          <p:cNvSpPr txBox="1"/>
          <p:nvPr/>
        </p:nvSpPr>
        <p:spPr>
          <a:xfrm>
            <a:off x="9276203" y="6309360"/>
            <a:ext cx="26881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(Subramanian et al., 2021)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F23503-64F6-CC95-3B0E-E926720170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6593" y="3041396"/>
            <a:ext cx="5270500" cy="2311400"/>
          </a:xfrm>
          <a:prstGeom prst="rect">
            <a:avLst/>
          </a:prstGeom>
        </p:spPr>
      </p:pic>
      <p:sp>
        <p:nvSpPr>
          <p:cNvPr id="7" name="Right Arrow 6">
            <a:extLst>
              <a:ext uri="{FF2B5EF4-FFF2-40B4-BE49-F238E27FC236}">
                <a16:creationId xmlns:a16="http://schemas.microsoft.com/office/drawing/2014/main" id="{32F2A531-5B30-D3DB-5B8E-1C703F5378A6}"/>
              </a:ext>
            </a:extLst>
          </p:cNvPr>
          <p:cNvSpPr/>
          <p:nvPr/>
        </p:nvSpPr>
        <p:spPr>
          <a:xfrm>
            <a:off x="1447799" y="4038372"/>
            <a:ext cx="2442949" cy="51861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82613DD-2068-A6F5-5B1C-789EC0E676E5}"/>
              </a:ext>
            </a:extLst>
          </p:cNvPr>
          <p:cNvSpPr txBox="1"/>
          <p:nvPr/>
        </p:nvSpPr>
        <p:spPr>
          <a:xfrm>
            <a:off x="1637732" y="4758155"/>
            <a:ext cx="3742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</a:t>
            </a:r>
            <a:r>
              <a:rPr lang="en-DE" dirty="0"/>
              <a:t>ollow-up study </a:t>
            </a:r>
          </a:p>
        </p:txBody>
      </p:sp>
    </p:spTree>
    <p:extLst>
      <p:ext uri="{BB962C8B-B14F-4D97-AF65-F5344CB8AC3E}">
        <p14:creationId xmlns:p14="http://schemas.microsoft.com/office/powerpoint/2010/main" val="33702633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700C750-1F0F-4EBC-B055-0D06416165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accent1"/>
                </a:solidFill>
              </a:rPr>
              <a:t>Background</a:t>
            </a:r>
            <a:r>
              <a:rPr lang="en-GB" dirty="0"/>
              <a:t>-Research questions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1A03B44-92D5-448A-82FB-2F7B80083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9411" y="2293048"/>
            <a:ext cx="9720073" cy="4224969"/>
          </a:xfrm>
        </p:spPr>
        <p:txBody>
          <a:bodyPr>
            <a:norm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RESEARCH QUESTION</a:t>
            </a:r>
          </a:p>
          <a:p>
            <a:pPr marL="0" indent="0">
              <a:buNone/>
            </a:pPr>
            <a:r>
              <a:rPr lang="de-DE" sz="2800" dirty="0" err="1"/>
              <a:t>Does</a:t>
            </a:r>
            <a:r>
              <a:rPr lang="de-DE" sz="2800" dirty="0"/>
              <a:t> ILF-NFB </a:t>
            </a:r>
            <a:r>
              <a:rPr lang="de-DE" sz="2800" dirty="0" err="1"/>
              <a:t>compared</a:t>
            </a:r>
            <a:r>
              <a:rPr lang="de-DE" sz="2800" dirty="0"/>
              <a:t> </a:t>
            </a:r>
            <a:r>
              <a:rPr lang="de-DE" sz="2800" dirty="0" err="1"/>
              <a:t>to</a:t>
            </a:r>
            <a:r>
              <a:rPr lang="de-DE" sz="2800" dirty="0"/>
              <a:t> a </a:t>
            </a:r>
            <a:r>
              <a:rPr lang="de-DE" sz="2800" dirty="0" err="1"/>
              <a:t>sham-condition</a:t>
            </a:r>
            <a:r>
              <a:rPr lang="de-DE" sz="2800" dirty="0"/>
              <a:t> </a:t>
            </a:r>
            <a:r>
              <a:rPr lang="de-DE" sz="2800" dirty="0" err="1"/>
              <a:t>have</a:t>
            </a:r>
            <a:r>
              <a:rPr lang="de-DE" sz="2800" dirty="0"/>
              <a:t> an </a:t>
            </a:r>
            <a:r>
              <a:rPr lang="de-DE" sz="2800" dirty="0" err="1"/>
              <a:t>incremental</a:t>
            </a:r>
            <a:r>
              <a:rPr lang="de-DE" sz="2800" dirty="0"/>
              <a:t> </a:t>
            </a:r>
            <a:r>
              <a:rPr lang="de-DE" sz="2800" dirty="0" err="1"/>
              <a:t>effect</a:t>
            </a:r>
            <a:r>
              <a:rPr lang="de-DE" sz="2800" dirty="0"/>
              <a:t> on </a:t>
            </a:r>
            <a:r>
              <a:rPr lang="de-DE" sz="2800" dirty="0" err="1"/>
              <a:t>treatment</a:t>
            </a:r>
            <a:r>
              <a:rPr lang="de-DE" sz="2800" dirty="0"/>
              <a:t> </a:t>
            </a:r>
            <a:r>
              <a:rPr lang="de-DE" sz="2800" dirty="0" err="1"/>
              <a:t>success</a:t>
            </a:r>
            <a:r>
              <a:rPr lang="de-DE" sz="2800" dirty="0"/>
              <a:t> </a:t>
            </a:r>
            <a:r>
              <a:rPr lang="de-DE" sz="2800" dirty="0" err="1"/>
              <a:t>for</a:t>
            </a:r>
            <a:r>
              <a:rPr lang="de-DE" sz="2800" dirty="0"/>
              <a:t> </a:t>
            </a:r>
            <a:r>
              <a:rPr lang="de-DE" sz="2800" dirty="0" err="1"/>
              <a:t>individuals</a:t>
            </a:r>
            <a:r>
              <a:rPr lang="de-DE" sz="2800" dirty="0"/>
              <a:t> </a:t>
            </a:r>
            <a:r>
              <a:rPr lang="de-DE" sz="2800" dirty="0" err="1"/>
              <a:t>with</a:t>
            </a:r>
            <a:r>
              <a:rPr lang="de-DE" sz="2800" dirty="0"/>
              <a:t> AN in an </a:t>
            </a:r>
            <a:r>
              <a:rPr lang="de-DE" sz="2800" dirty="0" err="1"/>
              <a:t>inpatient</a:t>
            </a:r>
            <a:r>
              <a:rPr lang="de-DE" sz="2800" dirty="0"/>
              <a:t> </a:t>
            </a:r>
            <a:r>
              <a:rPr lang="de-DE" sz="2800" dirty="0" err="1"/>
              <a:t>setting</a:t>
            </a:r>
            <a:r>
              <a:rPr lang="en-GB" sz="2800" dirty="0"/>
              <a:t>?</a:t>
            </a:r>
          </a:p>
          <a:p>
            <a:pPr marL="0" indent="0">
              <a:buNone/>
            </a:pPr>
            <a:r>
              <a:rPr lang="en-GB" sz="2800" dirty="0">
                <a:solidFill>
                  <a:schemeClr val="accent1"/>
                </a:solidFill>
              </a:rPr>
              <a:t>HYPOTHESES</a:t>
            </a:r>
          </a:p>
          <a:p>
            <a:pPr marL="0" indent="0">
              <a:buNone/>
            </a:pPr>
            <a:r>
              <a:rPr lang="en-GB" sz="2800" dirty="0">
                <a:solidFill>
                  <a:schemeClr val="accent1"/>
                </a:solidFill>
              </a:rPr>
              <a:t>1. </a:t>
            </a:r>
            <a:r>
              <a:rPr lang="en-GB" sz="2800" dirty="0"/>
              <a:t>ILF-NFB compared to sham-condition will lead to improved self-regulation of arousal, stabilisation of excitability and heightened flexibility of different functional states </a:t>
            </a:r>
            <a:r>
              <a:rPr lang="en-GB" sz="2800" dirty="0">
                <a:sym typeface="Wingdings" pitchFamily="2" charset="2"/>
              </a:rPr>
              <a:t> improved emotional regulation, compulsive exercise </a:t>
            </a:r>
            <a:endParaRPr lang="en-GB" sz="2800" dirty="0">
              <a:solidFill>
                <a:schemeClr val="accent1"/>
              </a:solidFill>
            </a:endParaRPr>
          </a:p>
          <a:p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0861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D236412-5C2F-4A4D-A7F4-428D277B2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7" y="471509"/>
            <a:ext cx="5164590" cy="1737360"/>
          </a:xfrm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accent1"/>
                </a:solidFill>
              </a:rPr>
              <a:t>Methods</a:t>
            </a:r>
            <a:r>
              <a:rPr lang="en-GB" dirty="0"/>
              <a:t>- 2. Selection of starting positions &amp; ORF Location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9AC917F2-2E6F-4DC2-82B0-019A188D1C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979156" cy="3762294"/>
          </a:xfrm>
        </p:spPr>
        <p:txBody>
          <a:bodyPr>
            <a:normAutofit fontScale="92500" lnSpcReduction="2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International </a:t>
            </a:r>
            <a:r>
              <a:rPr lang="en-US" sz="2800" dirty="0">
                <a:solidFill>
                  <a:schemeClr val="accent1"/>
                </a:solidFill>
              </a:rPr>
              <a:t>10-20</a:t>
            </a:r>
            <a:r>
              <a:rPr lang="en-US" sz="2800" dirty="0"/>
              <a:t> system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1"/>
                </a:solidFill>
              </a:rPr>
              <a:t>Bipolar</a:t>
            </a:r>
            <a:r>
              <a:rPr lang="en-US" sz="2800" dirty="0"/>
              <a:t> mounting of electrodes</a:t>
            </a:r>
          </a:p>
          <a:p>
            <a:r>
              <a:rPr lang="en-US" sz="2800" i="1" dirty="0">
                <a:solidFill>
                  <a:schemeClr val="bg2">
                    <a:lumMod val="75000"/>
                  </a:schemeClr>
                </a:solidFill>
              </a:rPr>
              <a:t>T3-T4   T4-P4   T4-Fp2   T3-Fp1</a:t>
            </a:r>
          </a:p>
          <a:p>
            <a:pPr marL="457200" indent="-457200">
              <a:buFont typeface="Wingdings" panose="05000000000000000000" pitchFamily="2" charset="2"/>
              <a:buChar char="à"/>
            </a:pPr>
            <a:endParaRPr lang="en-US" sz="2800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en-US" sz="2000" dirty="0">
                <a:solidFill>
                  <a:srgbClr val="FF0000"/>
                </a:solidFill>
              </a:rPr>
              <a:t>				</a:t>
            </a:r>
            <a:endParaRPr lang="en-US" sz="2000" dirty="0"/>
          </a:p>
          <a:p>
            <a:pPr>
              <a:lnSpc>
                <a:spcPct val="120000"/>
              </a:lnSpc>
            </a:pPr>
            <a:r>
              <a:rPr lang="en-US" sz="2000" dirty="0"/>
              <a:t>				  </a:t>
            </a:r>
          </a:p>
          <a:p>
            <a:pPr>
              <a:lnSpc>
                <a:spcPct val="120000"/>
              </a:lnSpc>
            </a:pPr>
            <a:r>
              <a:rPr lang="en-US" sz="2000" dirty="0"/>
              <a:t>				 </a:t>
            </a:r>
          </a:p>
          <a:p>
            <a:pPr>
              <a:lnSpc>
                <a:spcPct val="120000"/>
              </a:lnSpc>
            </a:pPr>
            <a:r>
              <a:rPr lang="en-US" sz="2000" dirty="0"/>
              <a:t>				 </a:t>
            </a:r>
          </a:p>
          <a:p>
            <a:pPr>
              <a:lnSpc>
                <a:spcPct val="120000"/>
              </a:lnSpc>
            </a:pPr>
            <a:r>
              <a:rPr lang="en-US" sz="2000" dirty="0"/>
              <a:t>				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11746E10-E95F-4162-9639-6DD61CAB51AB}"/>
              </a:ext>
            </a:extLst>
          </p:cNvPr>
          <p:cNvSpPr txBox="1"/>
          <p:nvPr/>
        </p:nvSpPr>
        <p:spPr>
          <a:xfrm>
            <a:off x="8731045" y="6361471"/>
            <a:ext cx="304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(</a:t>
            </a:r>
            <a:r>
              <a:rPr lang="en-GB" dirty="0" err="1"/>
              <a:t>Kühn</a:t>
            </a:r>
            <a:r>
              <a:rPr lang="en-GB" dirty="0"/>
              <a:t> &amp; </a:t>
            </a:r>
            <a:r>
              <a:rPr lang="en-GB" dirty="0" err="1"/>
              <a:t>Gallinat</a:t>
            </a:r>
            <a:r>
              <a:rPr lang="en-GB" dirty="0"/>
              <a:t>, 2011)</a:t>
            </a:r>
          </a:p>
        </p:txBody>
      </p:sp>
      <p:sp>
        <p:nvSpPr>
          <p:cNvPr id="4" name="Down Arrow 3">
            <a:extLst>
              <a:ext uri="{FF2B5EF4-FFF2-40B4-BE49-F238E27FC236}">
                <a16:creationId xmlns:a16="http://schemas.microsoft.com/office/drawing/2014/main" id="{A21BA87F-6216-5209-A762-4C99E5A09FCC}"/>
              </a:ext>
            </a:extLst>
          </p:cNvPr>
          <p:cNvSpPr/>
          <p:nvPr/>
        </p:nvSpPr>
        <p:spPr>
          <a:xfrm>
            <a:off x="1319428" y="3661243"/>
            <a:ext cx="245660" cy="341194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dirty="0"/>
          </a:p>
        </p:txBody>
      </p:sp>
      <p:sp>
        <p:nvSpPr>
          <p:cNvPr id="7" name="Down Arrow 6">
            <a:extLst>
              <a:ext uri="{FF2B5EF4-FFF2-40B4-BE49-F238E27FC236}">
                <a16:creationId xmlns:a16="http://schemas.microsoft.com/office/drawing/2014/main" id="{858A26C9-2FA3-1894-9D61-379FC8A26F36}"/>
              </a:ext>
            </a:extLst>
          </p:cNvPr>
          <p:cNvSpPr/>
          <p:nvPr/>
        </p:nvSpPr>
        <p:spPr>
          <a:xfrm>
            <a:off x="2493832" y="3661243"/>
            <a:ext cx="245660" cy="341194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8" name="Down Arrow 7">
            <a:extLst>
              <a:ext uri="{FF2B5EF4-FFF2-40B4-BE49-F238E27FC236}">
                <a16:creationId xmlns:a16="http://schemas.microsoft.com/office/drawing/2014/main" id="{49369061-AC3E-0EA9-96AE-0187D3620D74}"/>
              </a:ext>
            </a:extLst>
          </p:cNvPr>
          <p:cNvSpPr/>
          <p:nvPr/>
        </p:nvSpPr>
        <p:spPr>
          <a:xfrm>
            <a:off x="3513706" y="3661243"/>
            <a:ext cx="245660" cy="341194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dirty="0"/>
          </a:p>
        </p:txBody>
      </p:sp>
      <p:sp>
        <p:nvSpPr>
          <p:cNvPr id="9" name="Down Arrow 8">
            <a:extLst>
              <a:ext uri="{FF2B5EF4-FFF2-40B4-BE49-F238E27FC236}">
                <a16:creationId xmlns:a16="http://schemas.microsoft.com/office/drawing/2014/main" id="{B6ABD6FE-6260-C73E-77DE-C174289DFA31}"/>
              </a:ext>
            </a:extLst>
          </p:cNvPr>
          <p:cNvSpPr/>
          <p:nvPr/>
        </p:nvSpPr>
        <p:spPr>
          <a:xfrm>
            <a:off x="4933770" y="3661243"/>
            <a:ext cx="245660" cy="341194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2861EE5C-B5D9-EF12-8208-9D75035E14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527284" y="-7932"/>
            <a:ext cx="3048000" cy="308924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2625883-F38C-61C0-8906-7BD0043B9B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3834" y="3216442"/>
            <a:ext cx="4914900" cy="30099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930D4193-F835-2194-69D9-9E6E529C5CA2}"/>
              </a:ext>
            </a:extLst>
          </p:cNvPr>
          <p:cNvSpPr txBox="1"/>
          <p:nvPr/>
        </p:nvSpPr>
        <p:spPr>
          <a:xfrm>
            <a:off x="3368526" y="4138653"/>
            <a:ext cx="11815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E</a:t>
            </a:r>
            <a:r>
              <a:rPr lang="en-DE" dirty="0"/>
              <a:t>motional calming, compulsive behaviour, emotional reactivity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E17E70-C2E8-3D00-EC58-A5E412AF3F37}"/>
              </a:ext>
            </a:extLst>
          </p:cNvPr>
          <p:cNvSpPr txBox="1"/>
          <p:nvPr/>
        </p:nvSpPr>
        <p:spPr>
          <a:xfrm>
            <a:off x="1794245" y="4065342"/>
            <a:ext cx="164483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(Hyper)A</a:t>
            </a:r>
            <a:r>
              <a:rPr lang="en-DE" dirty="0"/>
              <a:t>rousal regulation:  rebalancing of SN/PN, muscle tension, sleep difficulties, hunger perception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3CF4568-252B-4584-E6C0-E995D32F7E26}"/>
              </a:ext>
            </a:extLst>
          </p:cNvPr>
          <p:cNvSpPr txBox="1"/>
          <p:nvPr/>
        </p:nvSpPr>
        <p:spPr>
          <a:xfrm>
            <a:off x="683266" y="4069317"/>
            <a:ext cx="125648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dirty="0"/>
              <a:t>CNS instabilities: </a:t>
            </a:r>
          </a:p>
          <a:p>
            <a:r>
              <a:rPr lang="en-GB" dirty="0"/>
              <a:t>M</a:t>
            </a:r>
            <a:r>
              <a:rPr lang="en-DE" dirty="0"/>
              <a:t>igraine,  panic attacks, dizziness, mood swings</a:t>
            </a:r>
          </a:p>
          <a:p>
            <a:endParaRPr lang="en-DE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1F572FE-1534-2B59-8059-33DCFE78140C}"/>
              </a:ext>
            </a:extLst>
          </p:cNvPr>
          <p:cNvSpPr txBox="1"/>
          <p:nvPr/>
        </p:nvSpPr>
        <p:spPr>
          <a:xfrm>
            <a:off x="4664717" y="4138653"/>
            <a:ext cx="133856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</a:t>
            </a:r>
            <a:r>
              <a:rPr lang="en-DE" dirty="0"/>
              <a:t>ognitive calming, impulse control, obsessions</a:t>
            </a:r>
          </a:p>
        </p:txBody>
      </p:sp>
    </p:spTree>
    <p:extLst>
      <p:ext uri="{BB962C8B-B14F-4D97-AF65-F5344CB8AC3E}">
        <p14:creationId xmlns:p14="http://schemas.microsoft.com/office/powerpoint/2010/main" val="40067039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CE40FC-42FA-4CEA-AA6F-805CA3905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471509"/>
            <a:ext cx="4860624" cy="1737360"/>
          </a:xfrm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accent1"/>
                </a:solidFill>
              </a:rPr>
              <a:t>Methods</a:t>
            </a:r>
            <a:r>
              <a:rPr lang="en-GB" dirty="0"/>
              <a:t> – design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38305EAC-E258-4F8D-BC86-8CC22DC396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28594" y="1644385"/>
            <a:ext cx="4956158" cy="4742105"/>
          </a:xfrm>
        </p:spPr>
        <p:txBody>
          <a:bodyPr>
            <a:noAutofit/>
          </a:bodyPr>
          <a:lstStyle/>
          <a:p>
            <a:r>
              <a:rPr lang="en-US" sz="2200" b="1" dirty="0"/>
              <a:t>Sham-controlled RTC study</a:t>
            </a:r>
          </a:p>
          <a:p>
            <a:r>
              <a:rPr lang="en-US" sz="2200" u="sng" dirty="0"/>
              <a:t>Participants: </a:t>
            </a:r>
          </a:p>
          <a:p>
            <a:r>
              <a:rPr lang="en-US" sz="2200" dirty="0"/>
              <a:t>N = 50 </a:t>
            </a:r>
            <a:endParaRPr lang="en-US" sz="2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Wingdings" pitchFamily="2" charset="2"/>
              <a:buChar char="à"/>
            </a:pPr>
            <a:r>
              <a:rPr lang="en-US" sz="2200" dirty="0">
                <a:sym typeface="Wingdings" panose="05000000000000000000" pitchFamily="2" charset="2"/>
              </a:rPr>
              <a:t>Exclusion criteria:  active psychosis, epilepsy</a:t>
            </a:r>
          </a:p>
          <a:p>
            <a:pPr marL="342900" indent="-342900">
              <a:buFont typeface="Wingdings" pitchFamily="2" charset="2"/>
              <a:buChar char="à"/>
            </a:pPr>
            <a:r>
              <a:rPr lang="en-US" sz="2200" dirty="0">
                <a:sym typeface="Wingdings" panose="05000000000000000000" pitchFamily="2" charset="2"/>
              </a:rPr>
              <a:t>Inclusion criteria: AN diagnosis, informed consent, no comorbid PTSD</a:t>
            </a:r>
          </a:p>
          <a:p>
            <a:r>
              <a:rPr lang="en-US" sz="2200" u="sng" dirty="0">
                <a:sym typeface="Wingdings" panose="05000000000000000000" pitchFamily="2" charset="2"/>
              </a:rPr>
              <a:t>2 Conditions: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200" dirty="0"/>
              <a:t>  ILF Feedback, Sham-feedback </a:t>
            </a:r>
            <a:r>
              <a:rPr lang="en-US" sz="2200" dirty="0">
                <a:sym typeface="Wingdings" pitchFamily="2" charset="2"/>
              </a:rPr>
              <a:t> each participants undergoes 20 sessions (30 min respectively)</a:t>
            </a:r>
            <a:endParaRPr lang="en-US" sz="2200" dirty="0"/>
          </a:p>
          <a:p>
            <a:endParaRPr lang="en-US" sz="2200" dirty="0"/>
          </a:p>
          <a:p>
            <a:endParaRPr lang="en-US" sz="2200" dirty="0"/>
          </a:p>
          <a:p>
            <a:r>
              <a:rPr lang="en-US" sz="2200" dirty="0"/>
              <a:t>	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C1F269D-F1E6-E27E-9B87-F961E9320B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8921" y="128508"/>
            <a:ext cx="4654742" cy="234575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CB6E6B7-F47E-2F9A-D385-C2745B2AA7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37715" y="0"/>
            <a:ext cx="3790930" cy="37973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584AC73-CAC0-C00D-7D67-76A6FC7373A2}"/>
              </a:ext>
            </a:extLst>
          </p:cNvPr>
          <p:cNvSpPr txBox="1"/>
          <p:nvPr/>
        </p:nvSpPr>
        <p:spPr>
          <a:xfrm>
            <a:off x="6307250" y="3797300"/>
            <a:ext cx="511791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sz="2000" dirty="0"/>
              <a:t>Material: 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DE" sz="2000" dirty="0">
                <a:solidFill>
                  <a:schemeClr val="accent1"/>
                </a:solidFill>
              </a:rPr>
              <a:t>NFB equipment 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GB" sz="2000" dirty="0">
                <a:solidFill>
                  <a:schemeClr val="accent1"/>
                </a:solidFill>
              </a:rPr>
              <a:t>P</a:t>
            </a:r>
            <a:r>
              <a:rPr lang="en-DE" sz="2000" dirty="0">
                <a:solidFill>
                  <a:schemeClr val="accent1"/>
                </a:solidFill>
              </a:rPr>
              <a:t>rimary outcome variables: EDE-Q, BMI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DE" sz="2000" dirty="0">
                <a:solidFill>
                  <a:schemeClr val="accent1"/>
                </a:solidFill>
              </a:rPr>
              <a:t>Secondary outcome: emotional regulation (SEE), compulsive exercise (CET), depression (ADS-K), patient satisfaction, subjective assessment of efficacy </a:t>
            </a:r>
          </a:p>
        </p:txBody>
      </p:sp>
    </p:spTree>
    <p:extLst>
      <p:ext uri="{BB962C8B-B14F-4D97-AF65-F5344CB8AC3E}">
        <p14:creationId xmlns:p14="http://schemas.microsoft.com/office/powerpoint/2010/main" val="9757491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8584498-C54E-4151-A22F-1EA76C055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471509"/>
            <a:ext cx="4157472" cy="1737360"/>
          </a:xfrm>
        </p:spPr>
        <p:txBody>
          <a:bodyPr/>
          <a:lstStyle/>
          <a:p>
            <a:r>
              <a:rPr lang="en-GB" sz="3600" dirty="0">
                <a:solidFill>
                  <a:schemeClr val="accent1"/>
                </a:solidFill>
              </a:rPr>
              <a:t>Methods</a:t>
            </a:r>
            <a:br>
              <a:rPr lang="en-GB" sz="3600" dirty="0"/>
            </a:br>
            <a:r>
              <a:rPr lang="en-GB" sz="3600" dirty="0"/>
              <a:t>4. 3x2 mixed-ANOVA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770BA2C-3EFA-49C2-BF24-6748687BEF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05853" y="3112951"/>
            <a:ext cx="3605574" cy="2299566"/>
          </a:xfrm>
        </p:spPr>
        <p:txBody>
          <a:bodyPr>
            <a:normAutofit fontScale="85000" lnSpcReduction="10000"/>
          </a:bodyPr>
          <a:lstStyle/>
          <a:p>
            <a:r>
              <a:rPr lang="en-GB" sz="2000" b="1" dirty="0"/>
              <a:t>Effect of NFB on primary and secondary AN symptoms </a:t>
            </a:r>
            <a:r>
              <a:rPr lang="en-GB" sz="2000" b="1" dirty="0">
                <a:solidFill>
                  <a:schemeClr val="accent1"/>
                </a:solidFill>
              </a:rPr>
              <a:t>– contrast real ILF with Sham-condition and between 3 time points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chemeClr val="accent1"/>
                </a:solidFill>
              </a:rPr>
              <a:t>Main Effects = </a:t>
            </a:r>
            <a:r>
              <a:rPr lang="en-GB" sz="2000" b="1" dirty="0">
                <a:solidFill>
                  <a:srgbClr val="00B050"/>
                </a:solidFill>
              </a:rPr>
              <a:t>Group difference</a:t>
            </a:r>
            <a:r>
              <a:rPr lang="en-GB" sz="2000" b="1" dirty="0">
                <a:solidFill>
                  <a:schemeClr val="accent1"/>
                </a:solidFill>
              </a:rPr>
              <a:t>, </a:t>
            </a:r>
            <a:r>
              <a:rPr lang="en-GB" sz="2000" b="1" dirty="0">
                <a:solidFill>
                  <a:srgbClr val="FF0000"/>
                </a:solidFill>
              </a:rPr>
              <a:t>pre, post, follow up </a:t>
            </a:r>
            <a:r>
              <a:rPr lang="en-GB" sz="2000" b="1" dirty="0">
                <a:solidFill>
                  <a:schemeClr val="accent1"/>
                </a:solidFill>
              </a:rPr>
              <a:t>differences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chemeClr val="accent1"/>
                </a:solidFill>
              </a:rPr>
              <a:t>Interaction = group x time </a:t>
            </a:r>
          </a:p>
          <a:p>
            <a:endParaRPr lang="en-GB" sz="2000" b="1" u="sng" dirty="0">
              <a:solidFill>
                <a:schemeClr val="accent1"/>
              </a:solidFill>
            </a:endParaRPr>
          </a:p>
          <a:p>
            <a:pPr marL="342900" indent="-342900">
              <a:buFontTx/>
              <a:buChar char="-"/>
            </a:pPr>
            <a:endParaRPr lang="en-GB" sz="2400" dirty="0"/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25F6ED-3E84-04E1-FDEA-DD2D39D390C2}"/>
              </a:ext>
            </a:extLst>
          </p:cNvPr>
          <p:cNvSpPr txBox="1"/>
          <p:nvPr/>
        </p:nvSpPr>
        <p:spPr>
          <a:xfrm>
            <a:off x="6410988" y="538300"/>
            <a:ext cx="4768971" cy="92333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en-DE" b="1" dirty="0"/>
              <a:t>Intake:</a:t>
            </a:r>
            <a:r>
              <a:rPr lang="en-DE" dirty="0"/>
              <a:t> Routine Computer Diagnostics, Specific Q</a:t>
            </a:r>
            <a:r>
              <a:rPr lang="en-GB" dirty="0"/>
              <a:t>u</a:t>
            </a:r>
            <a:r>
              <a:rPr lang="en-DE" dirty="0"/>
              <a:t>estionnaires,  inclusion, exclusion criteria, signed consent  </a:t>
            </a:r>
          </a:p>
        </p:txBody>
      </p:sp>
      <p:cxnSp>
        <p:nvCxnSpPr>
          <p:cNvPr id="13" name="Elbow Connector 12">
            <a:extLst>
              <a:ext uri="{FF2B5EF4-FFF2-40B4-BE49-F238E27FC236}">
                <a16:creationId xmlns:a16="http://schemas.microsoft.com/office/drawing/2014/main" id="{3AB1F014-963D-74AC-42EF-478F04B452AA}"/>
              </a:ext>
            </a:extLst>
          </p:cNvPr>
          <p:cNvCxnSpPr>
            <a:cxnSpLocks/>
            <a:stCxn id="17" idx="1"/>
          </p:cNvCxnSpPr>
          <p:nvPr/>
        </p:nvCxnSpPr>
        <p:spPr>
          <a:xfrm rot="10800000" flipV="1">
            <a:off x="6570242" y="1919141"/>
            <a:ext cx="1250091" cy="739357"/>
          </a:xfrm>
          <a:prstGeom prst="bentConnector3">
            <a:avLst>
              <a:gd name="adj1" fmla="val 50000"/>
            </a:avLst>
          </a:prstGeom>
          <a:ln w="31750">
            <a:headEnd w="lg" len="lg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0CCE9149-B05B-4A86-069F-5188E4C4CC98}"/>
              </a:ext>
            </a:extLst>
          </p:cNvPr>
          <p:cNvSpPr txBox="1"/>
          <p:nvPr/>
        </p:nvSpPr>
        <p:spPr>
          <a:xfrm>
            <a:off x="10562892" y="2313604"/>
            <a:ext cx="1602608" cy="92333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effectLst>
            <a:softEdge rad="12700"/>
          </a:effectLst>
        </p:spPr>
        <p:txBody>
          <a:bodyPr wrap="square" rtlCol="0">
            <a:spAutoFit/>
          </a:bodyPr>
          <a:lstStyle/>
          <a:p>
            <a:r>
              <a:rPr lang="en-DE" b="1" dirty="0">
                <a:solidFill>
                  <a:srgbClr val="00B050"/>
                </a:solidFill>
              </a:rPr>
              <a:t>S</a:t>
            </a:r>
            <a:r>
              <a:rPr lang="en-GB" b="1" dirty="0">
                <a:solidFill>
                  <a:srgbClr val="00B050"/>
                </a:solidFill>
              </a:rPr>
              <a:t>h</a:t>
            </a:r>
            <a:r>
              <a:rPr lang="en-DE" b="1" dirty="0">
                <a:solidFill>
                  <a:srgbClr val="00B050"/>
                </a:solidFill>
              </a:rPr>
              <a:t>am-Group </a:t>
            </a:r>
            <a:r>
              <a:rPr lang="en-DE" dirty="0"/>
              <a:t>(N=25): TAU + S</a:t>
            </a:r>
            <a:r>
              <a:rPr lang="en-GB" dirty="0"/>
              <a:t>h</a:t>
            </a:r>
            <a:r>
              <a:rPr lang="en-DE" dirty="0"/>
              <a:t>am ILF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1BA5ADC-B2EC-658B-C161-560457C926A2}"/>
              </a:ext>
            </a:extLst>
          </p:cNvPr>
          <p:cNvSpPr txBox="1"/>
          <p:nvPr/>
        </p:nvSpPr>
        <p:spPr>
          <a:xfrm>
            <a:off x="5063262" y="2313604"/>
            <a:ext cx="1347726" cy="92333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en-DE" b="1" dirty="0">
                <a:solidFill>
                  <a:srgbClr val="00B050"/>
                </a:solidFill>
              </a:rPr>
              <a:t>ILF-Group</a:t>
            </a:r>
            <a:r>
              <a:rPr lang="en-DE" dirty="0"/>
              <a:t> (N=25): TAU + Real ILF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5EEF5F0-9697-F06A-61F1-4D3D90F6D40F}"/>
              </a:ext>
            </a:extLst>
          </p:cNvPr>
          <p:cNvSpPr txBox="1"/>
          <p:nvPr/>
        </p:nvSpPr>
        <p:spPr>
          <a:xfrm>
            <a:off x="7820332" y="1595976"/>
            <a:ext cx="1820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dirty="0">
                <a:solidFill>
                  <a:srgbClr val="FF0000"/>
                </a:solidFill>
              </a:rPr>
              <a:t>Randomization &amp;</a:t>
            </a:r>
          </a:p>
          <a:p>
            <a:r>
              <a:rPr lang="en-DE" dirty="0">
                <a:solidFill>
                  <a:srgbClr val="FF0000"/>
                </a:solidFill>
              </a:rPr>
              <a:t>Double-Blinding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BE8DE0DE-6249-F61E-07D3-7AEE18B81938}"/>
              </a:ext>
            </a:extLst>
          </p:cNvPr>
          <p:cNvCxnSpPr>
            <a:cxnSpLocks/>
          </p:cNvCxnSpPr>
          <p:nvPr/>
        </p:nvCxnSpPr>
        <p:spPr>
          <a:xfrm>
            <a:off x="6657121" y="3171887"/>
            <a:ext cx="1707200" cy="547473"/>
          </a:xfrm>
          <a:prstGeom prst="straightConnector1">
            <a:avLst/>
          </a:prstGeom>
          <a:ln w="317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863A727A-AB2C-59AA-3612-92507EEF8D2E}"/>
              </a:ext>
            </a:extLst>
          </p:cNvPr>
          <p:cNvSpPr txBox="1"/>
          <p:nvPr/>
        </p:nvSpPr>
        <p:spPr>
          <a:xfrm>
            <a:off x="4598239" y="815299"/>
            <a:ext cx="16300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dirty="0">
                <a:solidFill>
                  <a:srgbClr val="FF0000"/>
                </a:solidFill>
              </a:rPr>
              <a:t>Pre-Measurement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D3BB861-5812-C967-68F7-A33A0DFF6AB8}"/>
              </a:ext>
            </a:extLst>
          </p:cNvPr>
          <p:cNvSpPr txBox="1"/>
          <p:nvPr/>
        </p:nvSpPr>
        <p:spPr>
          <a:xfrm>
            <a:off x="7456227" y="3863415"/>
            <a:ext cx="2678491" cy="36933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en-DE" dirty="0"/>
              <a:t>20 NFB Sessions/30 mins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7B46DBC2-9D6F-4F87-34F8-217EF786F406}"/>
              </a:ext>
            </a:extLst>
          </p:cNvPr>
          <p:cNvCxnSpPr>
            <a:cxnSpLocks/>
          </p:cNvCxnSpPr>
          <p:nvPr/>
        </p:nvCxnSpPr>
        <p:spPr>
          <a:xfrm>
            <a:off x="8720935" y="4338413"/>
            <a:ext cx="9804" cy="299848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1AE00A0B-4354-A96A-AF5B-FC7525CF1720}"/>
              </a:ext>
            </a:extLst>
          </p:cNvPr>
          <p:cNvSpPr txBox="1"/>
          <p:nvPr/>
        </p:nvSpPr>
        <p:spPr>
          <a:xfrm>
            <a:off x="6992685" y="4743927"/>
            <a:ext cx="3605574" cy="646331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en-DE" dirty="0"/>
              <a:t>Post-treatment assessment: computer diagnostics, questionnaires </a:t>
            </a: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F3A927A5-98DF-8896-734D-A662BD4D89B3}"/>
              </a:ext>
            </a:extLst>
          </p:cNvPr>
          <p:cNvCxnSpPr>
            <a:cxnSpLocks/>
          </p:cNvCxnSpPr>
          <p:nvPr/>
        </p:nvCxnSpPr>
        <p:spPr>
          <a:xfrm flipH="1">
            <a:off x="9037983" y="3236934"/>
            <a:ext cx="1431234" cy="482426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Elbow Connector 53">
            <a:extLst>
              <a:ext uri="{FF2B5EF4-FFF2-40B4-BE49-F238E27FC236}">
                <a16:creationId xmlns:a16="http://schemas.microsoft.com/office/drawing/2014/main" id="{79482E14-25C0-A5B6-0290-C6C1F8564322}"/>
              </a:ext>
            </a:extLst>
          </p:cNvPr>
          <p:cNvCxnSpPr>
            <a:cxnSpLocks/>
          </p:cNvCxnSpPr>
          <p:nvPr/>
        </p:nvCxnSpPr>
        <p:spPr>
          <a:xfrm>
            <a:off x="9435548" y="1919141"/>
            <a:ext cx="1033669" cy="739359"/>
          </a:xfrm>
          <a:prstGeom prst="bentConnector3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D03CCE11-D7FE-21EF-F309-EEBECE24A70B}"/>
              </a:ext>
            </a:extLst>
          </p:cNvPr>
          <p:cNvCxnSpPr>
            <a:cxnSpLocks/>
          </p:cNvCxnSpPr>
          <p:nvPr/>
        </p:nvCxnSpPr>
        <p:spPr>
          <a:xfrm>
            <a:off x="8725837" y="5439892"/>
            <a:ext cx="9804" cy="299848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931F3D13-65D5-E3E1-D593-E9DD1CBE4F18}"/>
              </a:ext>
            </a:extLst>
          </p:cNvPr>
          <p:cNvSpPr txBox="1"/>
          <p:nvPr/>
        </p:nvSpPr>
        <p:spPr>
          <a:xfrm>
            <a:off x="6992685" y="5814052"/>
            <a:ext cx="3605574" cy="36933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en-DE" dirty="0"/>
              <a:t>Follow-up assessment: questionnaires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7D9F904A-AB74-9126-7171-91C655293891}"/>
              </a:ext>
            </a:extLst>
          </p:cNvPr>
          <p:cNvSpPr txBox="1"/>
          <p:nvPr/>
        </p:nvSpPr>
        <p:spPr>
          <a:xfrm>
            <a:off x="4595174" y="4743926"/>
            <a:ext cx="16300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dirty="0">
                <a:solidFill>
                  <a:srgbClr val="FF0000"/>
                </a:solidFill>
              </a:rPr>
              <a:t>Post-Measurement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4B639574-0AF1-157B-8903-0D1A72651263}"/>
              </a:ext>
            </a:extLst>
          </p:cNvPr>
          <p:cNvSpPr txBox="1"/>
          <p:nvPr/>
        </p:nvSpPr>
        <p:spPr>
          <a:xfrm>
            <a:off x="4595174" y="5537053"/>
            <a:ext cx="16300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dirty="0">
                <a:solidFill>
                  <a:srgbClr val="FF0000"/>
                </a:solidFill>
              </a:rPr>
              <a:t>Follow-Up Measurement</a:t>
            </a:r>
          </a:p>
        </p:txBody>
      </p:sp>
    </p:spTree>
    <p:extLst>
      <p:ext uri="{BB962C8B-B14F-4D97-AF65-F5344CB8AC3E}">
        <p14:creationId xmlns:p14="http://schemas.microsoft.com/office/powerpoint/2010/main" val="21306188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B1E0DF-9B76-409E-96A9-A03DC6E05B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029745"/>
          </a:xfrm>
        </p:spPr>
        <p:txBody>
          <a:bodyPr/>
          <a:lstStyle/>
          <a:p>
            <a:r>
              <a:rPr lang="en-GB" sz="3200" dirty="0">
                <a:solidFill>
                  <a:schemeClr val="accent1"/>
                </a:solidFill>
              </a:rPr>
              <a:t>Methods</a:t>
            </a:r>
            <a:r>
              <a:rPr lang="en-GB" sz="3200" dirty="0"/>
              <a:t>-Example set-up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A2219D5-F895-2697-CA07-0FE84EF7BE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3248" y="195844"/>
            <a:ext cx="6550108" cy="3939427"/>
          </a:xfrm>
          <a:prstGeom prst="rect">
            <a:avLst/>
          </a:prstGeom>
        </p:spPr>
      </p:pic>
      <p:pic>
        <p:nvPicPr>
          <p:cNvPr id="10" name="Picture 3">
            <a:extLst>
              <a:ext uri="{FF2B5EF4-FFF2-40B4-BE49-F238E27FC236}">
                <a16:creationId xmlns:a16="http://schemas.microsoft.com/office/drawing/2014/main" id="{7D301DA7-E89D-9EC7-B6A0-09B5431398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392" y="3267560"/>
            <a:ext cx="4654742" cy="3491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2874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8297E9-C1E1-9179-CAD5-F1FA8650B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E" dirty="0">
                <a:solidFill>
                  <a:schemeClr val="accent1"/>
                </a:solidFill>
              </a:rPr>
              <a:t>Methods</a:t>
            </a:r>
            <a:r>
              <a:rPr lang="en-DE" dirty="0"/>
              <a:t>: Set-up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ABA30D6-4610-5D95-A1B3-384186C5E1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8754" y="2139295"/>
            <a:ext cx="4521200" cy="29337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45A5B52-55A2-F7FF-FF0F-F8224632F3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048" y="2107924"/>
            <a:ext cx="4775200" cy="29337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AF455B2-893F-EF8B-CDD8-0EFCA94CEE47}"/>
              </a:ext>
            </a:extLst>
          </p:cNvPr>
          <p:cNvSpPr txBox="1"/>
          <p:nvPr/>
        </p:nvSpPr>
        <p:spPr>
          <a:xfrm>
            <a:off x="768626" y="5565913"/>
            <a:ext cx="10429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dirty="0"/>
              <a:t>Therapist´s view										Participant`s view </a:t>
            </a:r>
          </a:p>
        </p:txBody>
      </p:sp>
    </p:spTree>
    <p:extLst>
      <p:ext uri="{BB962C8B-B14F-4D97-AF65-F5344CB8AC3E}">
        <p14:creationId xmlns:p14="http://schemas.microsoft.com/office/powerpoint/2010/main" val="5939435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3F397C-5900-4020-934D-5025B6DF3D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 anchor="ctr">
            <a:normAutofit/>
          </a:bodyPr>
          <a:lstStyle/>
          <a:p>
            <a:r>
              <a:rPr lang="en-GB" sz="4800" dirty="0">
                <a:solidFill>
                  <a:schemeClr val="accent1"/>
                </a:solidFill>
              </a:rPr>
              <a:t>Discussion</a:t>
            </a:r>
            <a:r>
              <a:rPr lang="en-GB" sz="4800" dirty="0"/>
              <a:t> – Relevance/opportunities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1F070CA-206C-4E98-AA20-3B3FDAC400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4127" y="1846261"/>
            <a:ext cx="4754880" cy="822960"/>
          </a:xfrm>
        </p:spPr>
        <p:txBody>
          <a:bodyPr/>
          <a:lstStyle/>
          <a:p>
            <a:r>
              <a:rPr lang="en-US" dirty="0"/>
              <a:t>IN A NUTSHELL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4E0DEE8-D69E-4428-B4A5-76386403EB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02343" y="2566914"/>
            <a:ext cx="7550029" cy="3740162"/>
          </a:xfrm>
        </p:spPr>
        <p:txBody>
          <a:bodyPr>
            <a:normAutofit lnSpcReduction="10000"/>
          </a:bodyPr>
          <a:lstStyle/>
          <a:p>
            <a:pPr marL="585216" lvl="1" indent="-457200">
              <a:buAutoNum type="arabicPeriod"/>
            </a:pPr>
            <a:r>
              <a:rPr lang="en-GB" sz="2200" dirty="0"/>
              <a:t>Few EEG NFB studies concerning AN treatment</a:t>
            </a:r>
          </a:p>
          <a:p>
            <a:pPr marL="585216" lvl="1" indent="-457200">
              <a:buAutoNum type="arabicPeriod"/>
            </a:pPr>
            <a:r>
              <a:rPr lang="en-GB" sz="2200" dirty="0"/>
              <a:t>AN </a:t>
            </a:r>
            <a:r>
              <a:rPr lang="en-GB" sz="2200" dirty="0">
                <a:sym typeface="Wingdings" pitchFamily="2" charset="2"/>
              </a:rPr>
              <a:t> CNS instabilities, cognitive inflexibility, emotional dysregulation, hyperarousal – compulsive exercise </a:t>
            </a:r>
          </a:p>
          <a:p>
            <a:pPr marL="585216" lvl="1" indent="-457200">
              <a:buAutoNum type="arabicPeriod"/>
            </a:pPr>
            <a:r>
              <a:rPr lang="en-GB" sz="2200" dirty="0">
                <a:sym typeface="Wingdings" pitchFamily="2" charset="2"/>
              </a:rPr>
              <a:t>ILF = </a:t>
            </a:r>
            <a:r>
              <a:rPr lang="en-GB" sz="2200" dirty="0"/>
              <a:t> rebalancing of instabilities and emotional/physical and cognitive hyperarousal </a:t>
            </a:r>
          </a:p>
          <a:p>
            <a:pPr marL="585216" lvl="1" indent="-457200">
              <a:buAutoNum type="arabicPeriod"/>
            </a:pPr>
            <a:r>
              <a:rPr lang="en-GB" sz="2200" dirty="0"/>
              <a:t>ILF = Increased Intra-interconnectivity of DMN, increased SN and language networks connectivity </a:t>
            </a:r>
            <a:r>
              <a:rPr lang="en-GB" sz="2200" dirty="0">
                <a:sym typeface="Wingdings" pitchFamily="2" charset="2"/>
              </a:rPr>
              <a:t> cognitive flexibility &amp; emotional regulation</a:t>
            </a:r>
          </a:p>
          <a:p>
            <a:pPr marL="585216" lvl="1" indent="-457200">
              <a:buAutoNum type="arabicPeriod"/>
            </a:pPr>
            <a:r>
              <a:rPr lang="en-GB" sz="2200" dirty="0"/>
              <a:t>ILF = preliminary efficacy with ED +PTSD Treatment</a:t>
            </a:r>
          </a:p>
          <a:p>
            <a:pPr marL="585216" lvl="1" indent="-457200">
              <a:buAutoNum type="arabicPeriod"/>
            </a:pPr>
            <a:r>
              <a:rPr lang="en-GB" sz="2200" dirty="0"/>
              <a:t>Ideal adjunctive therapy: non-invasive, low stress, no performance pressure </a:t>
            </a:r>
          </a:p>
          <a:p>
            <a:pPr marL="128016" lvl="1" indent="0">
              <a:buNone/>
            </a:pPr>
            <a:endParaRPr lang="en-GB" sz="2200" dirty="0"/>
          </a:p>
          <a:p>
            <a:pPr lvl="1"/>
            <a:endParaRPr lang="en-GB" sz="1200" dirty="0"/>
          </a:p>
        </p:txBody>
      </p:sp>
      <p:pic>
        <p:nvPicPr>
          <p:cNvPr id="7" name="Grafik 6" descr="Brainstorming mit einfarbiger Füllung">
            <a:extLst>
              <a:ext uri="{FF2B5EF4-FFF2-40B4-BE49-F238E27FC236}">
                <a16:creationId xmlns:a16="http://schemas.microsoft.com/office/drawing/2014/main" id="{AAD04605-678C-43B2-B109-C0D3F5941B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0032" y="5563518"/>
            <a:ext cx="1144432" cy="114443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48478BA-1C76-5C7E-BD4E-B01A52EE90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71901" y="136101"/>
            <a:ext cx="3144597" cy="2417433"/>
          </a:xfrm>
          <a:prstGeom prst="rect">
            <a:avLst/>
          </a:prstGeom>
        </p:spPr>
      </p:pic>
      <p:pic>
        <p:nvPicPr>
          <p:cNvPr id="5" name="Grafik 4" descr="Gedanken mit einfarbiger Füllung">
            <a:extLst>
              <a:ext uri="{FF2B5EF4-FFF2-40B4-BE49-F238E27FC236}">
                <a16:creationId xmlns:a16="http://schemas.microsoft.com/office/drawing/2014/main" id="{2B10314E-EA2A-F182-5A46-4A388A6787B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614643" y="4504839"/>
            <a:ext cx="1608165" cy="1661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5851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B91DE-D731-D8F3-5DFC-35F56255B9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 anchor="ctr">
            <a:normAutofit/>
          </a:bodyPr>
          <a:lstStyle/>
          <a:p>
            <a:r>
              <a:rPr lang="en-DE" dirty="0">
                <a:solidFill>
                  <a:schemeClr val="accent1"/>
                </a:solidFill>
              </a:rPr>
              <a:t>Future opportunities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CA96DC-2ED0-A395-EFDE-305B21DDD0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DE" dirty="0"/>
              <a:t> mechanisms of action of ILF in AN patients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DE" dirty="0"/>
              <a:t> cognitive flexibility – increased connectivity ?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DE" dirty="0"/>
              <a:t> long-term, durable effect? </a:t>
            </a:r>
          </a:p>
          <a:p>
            <a:pPr marL="0" indent="0">
              <a:buNone/>
            </a:pPr>
            <a:endParaRPr lang="en-DE" dirty="0"/>
          </a:p>
        </p:txBody>
      </p:sp>
      <p:pic>
        <p:nvPicPr>
          <p:cNvPr id="9" name="Picture 8" descr="A cartoon of a bird with a computer&#10;&#10;Description automatically generated">
            <a:extLst>
              <a:ext uri="{FF2B5EF4-FFF2-40B4-BE49-F238E27FC236}">
                <a16:creationId xmlns:a16="http://schemas.microsoft.com/office/drawing/2014/main" id="{13C73A3B-774E-4F7B-5021-66F3564B5F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9320" y="2609698"/>
            <a:ext cx="4754880" cy="33759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964845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71FB45C-61EB-41F1-8E9B-0C7D4A96F0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accent1"/>
                </a:solidFill>
              </a:rPr>
              <a:t>references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C59FC7-C792-4FAC-B90B-F13551D8DE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indent="-304800"/>
            <a:r>
              <a:rPr lang="en-DE" sz="1800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Arcelus, J., Mitchell, A. J., Wales, J., &amp; Nielsen, S. (2011). Mortality Rates in Patients With Anorexia Nervosa and Other Eating Disorders: A Meta-analysis of 36 Studies. In </a:t>
            </a:r>
            <a:r>
              <a:rPr lang="en-DE" sz="1800" i="1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Arch Gen Psychiatry</a:t>
            </a:r>
            <a:r>
              <a:rPr lang="en-DE" sz="1800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(Vol. 68, Issue 7).</a:t>
            </a:r>
            <a:endParaRPr lang="en-DE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-304800"/>
            <a:r>
              <a:rPr lang="en-DE" sz="1800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Dobrushina, O. R., Vlasova, R. M., Rumshiskaya, A. D., Litvinova, L. D., Mershina, E. A., Sinitsyn, V. E., &amp; Pechenkova, E. V. (2020). Modulation of Intrinsic Brain Connectivity by Implicit Electroencephalographic Neurofeedback. </a:t>
            </a:r>
            <a:r>
              <a:rPr lang="en-DE" sz="1800" i="1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Frontiers in Human Neuroscience</a:t>
            </a:r>
            <a:r>
              <a:rPr lang="en-DE" sz="1800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DE" sz="1800" i="1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DE" sz="1800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https://doi.org/10.3389/fnhum.2020.00192</a:t>
            </a:r>
            <a:endParaRPr lang="en-DE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-304800"/>
            <a:r>
              <a:rPr lang="en-DE" sz="1800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Fassino, S., Pierò, A., Tomba, E., &amp; Abbate-Daga, G. (2009). Factors associated with dropout from treatment for eating disorders: A comprehensive literature review. </a:t>
            </a:r>
            <a:r>
              <a:rPr lang="en-DE" sz="1800" i="1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BMC Psychiatry</a:t>
            </a:r>
            <a:r>
              <a:rPr lang="en-DE" sz="1800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DE" sz="1800" i="1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DE" sz="1800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67. https://doi.org/10.1186/1471-244X-9-67</a:t>
            </a:r>
            <a:endParaRPr lang="en-DE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-304800"/>
            <a:r>
              <a:rPr lang="en-DE" sz="1800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Friederich, H. C., Wu, M., Simon, J. J., &amp; Herzog, W. (2013). Neurocircuit function in eating disorders. In </a:t>
            </a:r>
            <a:r>
              <a:rPr lang="en-DE" sz="1800" i="1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International Journal of Eating Disorders</a:t>
            </a:r>
            <a:r>
              <a:rPr lang="en-DE" sz="1800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(Vol. 46, Issue 5, pp. 425–432). https://doi.org/10.1002/eat.22099</a:t>
            </a:r>
            <a:endParaRPr lang="en-DE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-304800"/>
            <a:r>
              <a:rPr lang="en-DE" sz="1800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Grin-Yatsenko, V. A., Othmer, S., Ponomarev, V. A., Evdokimov, S. A., Konoplev, Y. Y., &amp; Kropotov, J. D. (2018). Infra-low frequency neurofeedback in depression: Three case studies. </a:t>
            </a:r>
            <a:r>
              <a:rPr lang="en-DE" sz="1800" i="1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NeuroRegulation</a:t>
            </a:r>
            <a:r>
              <a:rPr lang="en-DE" sz="1800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DE" sz="1800" i="1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DE" sz="1800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(1), 30–42. https://doi.org/10.15540/nr.5.1.30</a:t>
            </a:r>
            <a:endParaRPr lang="en-DE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-304800"/>
            <a:r>
              <a:rPr lang="en-DE" sz="1800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Jáuregui-Lobera, I. (2012). Electroencephalography in eating disorders. In </a:t>
            </a:r>
            <a:r>
              <a:rPr lang="en-DE" sz="1800" i="1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Neuropsychiatric Disease and Treatment</a:t>
            </a:r>
            <a:r>
              <a:rPr lang="en-DE" sz="1800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(Vol. 8, pp. 1–11). Dove Medical Press Ltd. https://doi.org/10.2147/ndt.s27302</a:t>
            </a:r>
            <a:endParaRPr lang="en-DE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-304800"/>
            <a:r>
              <a:rPr lang="en-DE" sz="1800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Lao-Kaim, N. P., Fonville, L., Giampietro, V. P., Williams, S. C. R., Simmons, A., &amp; Tchanturia, K. (2015). Aberrant function of learning and cognitive control networks underlie inefficient cognitive flexibility in Anorexia Nervosa: A cross-sectional fMRI study. </a:t>
            </a:r>
            <a:r>
              <a:rPr lang="en-DE" sz="1800" i="1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PLoS ONE</a:t>
            </a:r>
            <a:r>
              <a:rPr lang="en-DE" sz="1800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DE" sz="1800" i="1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DE" sz="1800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(5). https://doi.org/10.1371/journal.pone.0124027</a:t>
            </a:r>
            <a:endParaRPr lang="en-DE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-304800"/>
            <a:r>
              <a:rPr lang="en-DE" sz="1800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Othmer, S., &amp; Othmer, S. F. (2017). Toward a Frequency-based Theory of Neurofeedback. In </a:t>
            </a:r>
            <a:r>
              <a:rPr lang="en-DE" sz="1800" i="1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Rhythmic Stimulation Procedures in Neuromodulation</a:t>
            </a:r>
            <a:r>
              <a:rPr lang="en-DE" sz="1800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(pp. 225–278). Elsevier Inc. https://doi.org/10.1016/B978-0-12-803726-3.00008-0</a:t>
            </a:r>
            <a:endParaRPr lang="en-DE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-304800"/>
            <a:r>
              <a:rPr lang="en-DE" sz="1800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Smith, S., &amp; Woodside, D. B. (2021). Characterizing Treatment-Resistant Anorexia Nervosa. </a:t>
            </a:r>
            <a:r>
              <a:rPr lang="en-DE" sz="1800" i="1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Frontiers in Psychiatry</a:t>
            </a:r>
            <a:r>
              <a:rPr lang="en-DE" sz="1800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DE" sz="1800" i="1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DE" sz="1800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https://doi.org/10.3389/fpsyt.2020.542206</a:t>
            </a:r>
            <a:endParaRPr lang="en-DE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-304800"/>
            <a:r>
              <a:rPr lang="en-DE" sz="1800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Winkeler, A., Winkeler, M., &amp; Imgart, H. (2022). Infra-Low Frequency Neurofeedback in the Treatment of Patients With Chronic Eating Disorder and Comorbid Post-Traumatic Stress Disorder. </a:t>
            </a:r>
            <a:r>
              <a:rPr lang="en-DE" sz="1800" i="1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Frontiers in Human Neuroscience</a:t>
            </a:r>
            <a:r>
              <a:rPr lang="en-DE" sz="1800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DE" sz="1800" i="1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DE" sz="1800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https://doi.org/10.3389/fnhum.2022.890682</a:t>
            </a:r>
            <a:endParaRPr lang="en-DE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i="1" dirty="0"/>
          </a:p>
          <a:p>
            <a:endParaRPr lang="en-GB" i="1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4495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hteck 18">
            <a:extLst>
              <a:ext uri="{FF2B5EF4-FFF2-40B4-BE49-F238E27FC236}">
                <a16:creationId xmlns:a16="http://schemas.microsoft.com/office/drawing/2014/main" id="{2FDF0794-1B86-42B2-B8C7-F60123E638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4" y="0"/>
            <a:ext cx="12188726" cy="6858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dirty="0"/>
          </a:p>
        </p:txBody>
      </p:sp>
      <p:pic>
        <p:nvPicPr>
          <p:cNvPr id="5" name="Bild 4">
            <a:extLst>
              <a:ext uri="{FF2B5EF4-FFF2-40B4-BE49-F238E27FC236}">
                <a16:creationId xmlns:a16="http://schemas.microsoft.com/office/drawing/2014/main" id="{230BD1B1-AA22-48F1-B3ED-579CD28460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2444" b="-1"/>
          <a:stretch/>
        </p:blipFill>
        <p:spPr>
          <a:xfrm>
            <a:off x="20" y="0"/>
            <a:ext cx="12191980" cy="6858000"/>
          </a:xfrm>
          <a:prstGeom prst="rect">
            <a:avLst/>
          </a:prstGeom>
        </p:spPr>
      </p:pic>
      <p:sp>
        <p:nvSpPr>
          <p:cNvPr id="21" name="Rechteck 20">
            <a:extLst>
              <a:ext uri="{FF2B5EF4-FFF2-40B4-BE49-F238E27FC236}">
                <a16:creationId xmlns:a16="http://schemas.microsoft.com/office/drawing/2014/main" id="{EAA48FC5-3C83-4F1B-BC33-DF0B588F83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96786" y="3064931"/>
            <a:ext cx="8295215" cy="2488568"/>
          </a:xfrm>
          <a:prstGeom prst="rect">
            <a:avLst/>
          </a:prstGeom>
          <a:solidFill>
            <a:srgbClr val="000001">
              <a:alpha val="75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E3D84FB-5D02-47D2-98FD-4F01A02E2A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09349" y="2702560"/>
            <a:ext cx="7501651" cy="1817378"/>
          </a:xfrm>
        </p:spPr>
        <p:txBody>
          <a:bodyPr rtlCol="0" anchor="b">
            <a:normAutofit/>
          </a:bodyPr>
          <a:lstStyle/>
          <a:p>
            <a:pPr algn="l"/>
            <a:r>
              <a:rPr lang="de-DE" sz="3600" dirty="0">
                <a:solidFill>
                  <a:srgbClr val="FFFFFF"/>
                </a:solidFill>
              </a:rPr>
              <a:t>Infra-</a:t>
            </a:r>
            <a:r>
              <a:rPr lang="de-DE" sz="3600" dirty="0" err="1">
                <a:solidFill>
                  <a:srgbClr val="FFFFFF"/>
                </a:solidFill>
              </a:rPr>
              <a:t>low</a:t>
            </a:r>
            <a:r>
              <a:rPr lang="de-DE" sz="3600" dirty="0">
                <a:solidFill>
                  <a:srgbClr val="FFFFFF"/>
                </a:solidFill>
              </a:rPr>
              <a:t> </a:t>
            </a:r>
            <a:r>
              <a:rPr lang="de-DE" sz="3600" dirty="0" err="1">
                <a:solidFill>
                  <a:srgbClr val="FFFFFF"/>
                </a:solidFill>
              </a:rPr>
              <a:t>frequency</a:t>
            </a:r>
            <a:r>
              <a:rPr lang="de-DE" sz="3600" dirty="0">
                <a:solidFill>
                  <a:srgbClr val="FFFFFF"/>
                </a:solidFill>
              </a:rPr>
              <a:t> </a:t>
            </a:r>
            <a:r>
              <a:rPr lang="de-DE" sz="3600" dirty="0" err="1">
                <a:solidFill>
                  <a:srgbClr val="FFFFFF"/>
                </a:solidFill>
              </a:rPr>
              <a:t>neurofeedback</a:t>
            </a:r>
            <a:r>
              <a:rPr lang="de-DE" sz="3600" dirty="0">
                <a:solidFill>
                  <a:srgbClr val="FFFFFF"/>
                </a:solidFill>
              </a:rPr>
              <a:t> in </a:t>
            </a:r>
            <a:r>
              <a:rPr lang="de-DE" sz="3600" dirty="0" err="1">
                <a:solidFill>
                  <a:srgbClr val="FFFFFF"/>
                </a:solidFill>
              </a:rPr>
              <a:t>the</a:t>
            </a:r>
            <a:r>
              <a:rPr lang="de-DE" sz="3600" dirty="0">
                <a:solidFill>
                  <a:srgbClr val="FFFFFF"/>
                </a:solidFill>
              </a:rPr>
              <a:t> </a:t>
            </a:r>
            <a:r>
              <a:rPr lang="de-DE" sz="3600" dirty="0" err="1">
                <a:solidFill>
                  <a:srgbClr val="FFFFFF"/>
                </a:solidFill>
              </a:rPr>
              <a:t>treatment</a:t>
            </a:r>
            <a:r>
              <a:rPr lang="de-DE" sz="3600" dirty="0">
                <a:solidFill>
                  <a:srgbClr val="FFFFFF"/>
                </a:solidFill>
              </a:rPr>
              <a:t> </a:t>
            </a:r>
            <a:r>
              <a:rPr lang="de-DE" sz="3600" dirty="0" err="1">
                <a:solidFill>
                  <a:srgbClr val="FFFFFF"/>
                </a:solidFill>
              </a:rPr>
              <a:t>of</a:t>
            </a:r>
            <a:r>
              <a:rPr lang="de-DE" sz="3600" dirty="0">
                <a:solidFill>
                  <a:srgbClr val="FFFFFF"/>
                </a:solidFill>
              </a:rPr>
              <a:t> </a:t>
            </a:r>
            <a:r>
              <a:rPr lang="de-DE" sz="3600" dirty="0" err="1">
                <a:solidFill>
                  <a:srgbClr val="FFFFFF"/>
                </a:solidFill>
              </a:rPr>
              <a:t>anorexia</a:t>
            </a:r>
            <a:r>
              <a:rPr lang="de-DE" sz="3600" dirty="0">
                <a:solidFill>
                  <a:srgbClr val="FFFFFF"/>
                </a:solidFill>
              </a:rPr>
              <a:t> nervosa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9F6641D-ADF3-40BD-9BA3-E740E77C88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09349" y="4779312"/>
            <a:ext cx="7501650" cy="696923"/>
          </a:xfrm>
        </p:spPr>
        <p:txBody>
          <a:bodyPr rtlCol="0" anchor="t">
            <a:normAutofit/>
          </a:bodyPr>
          <a:lstStyle/>
          <a:p>
            <a:pPr rtl="0"/>
            <a:r>
              <a:rPr lang="de-DE" dirty="0">
                <a:solidFill>
                  <a:srgbClr val="FFFFFF"/>
                </a:solidFill>
              </a:rPr>
              <a:t>A </a:t>
            </a:r>
            <a:r>
              <a:rPr lang="de-DE" dirty="0" err="1">
                <a:solidFill>
                  <a:srgbClr val="FFFFFF"/>
                </a:solidFill>
              </a:rPr>
              <a:t>randomaized</a:t>
            </a:r>
            <a:r>
              <a:rPr lang="de-DE" dirty="0">
                <a:solidFill>
                  <a:srgbClr val="FFFFFF"/>
                </a:solidFill>
              </a:rPr>
              <a:t> </a:t>
            </a:r>
            <a:r>
              <a:rPr lang="de-DE" dirty="0" err="1">
                <a:solidFill>
                  <a:srgbClr val="FFFFFF"/>
                </a:solidFill>
              </a:rPr>
              <a:t>sham-controlled</a:t>
            </a:r>
            <a:r>
              <a:rPr lang="de-DE" dirty="0">
                <a:solidFill>
                  <a:srgbClr val="FFFFFF"/>
                </a:solidFill>
              </a:rPr>
              <a:t> </a:t>
            </a:r>
            <a:r>
              <a:rPr lang="de-DE" dirty="0" err="1">
                <a:solidFill>
                  <a:srgbClr val="FFFFFF"/>
                </a:solidFill>
              </a:rPr>
              <a:t>study</a:t>
            </a:r>
            <a:endParaRPr lang="de-DE" dirty="0">
              <a:solidFill>
                <a:srgbClr val="FFFFFF"/>
              </a:solidFill>
            </a:endParaRPr>
          </a:p>
          <a:p>
            <a:pPr rtl="0"/>
            <a:r>
              <a:rPr lang="de-DE" dirty="0">
                <a:solidFill>
                  <a:srgbClr val="FFFFFF"/>
                </a:solidFill>
              </a:rPr>
              <a:t>Hartmut </a:t>
            </a:r>
            <a:r>
              <a:rPr lang="de-DE" dirty="0" err="1">
                <a:solidFill>
                  <a:srgbClr val="FFFFFF"/>
                </a:solidFill>
              </a:rPr>
              <a:t>Imgart</a:t>
            </a:r>
            <a:r>
              <a:rPr lang="de-DE" dirty="0">
                <a:solidFill>
                  <a:srgbClr val="FFFFFF"/>
                </a:solidFill>
              </a:rPr>
              <a:t>, Ingo Haase, Nina Kempf</a:t>
            </a:r>
          </a:p>
        </p:txBody>
      </p:sp>
      <p:cxnSp>
        <p:nvCxnSpPr>
          <p:cNvPr id="23" name="Gerader Verbinder 22">
            <a:extLst>
              <a:ext uri="{FF2B5EF4-FFF2-40B4-BE49-F238E27FC236}">
                <a16:creationId xmlns:a16="http://schemas.microsoft.com/office/drawing/2014/main" id="{62F01714-1A39-4194-BD47-8A9960C599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309349" y="4666480"/>
            <a:ext cx="6832499" cy="0"/>
          </a:xfrm>
          <a:prstGeom prst="line">
            <a:avLst/>
          </a:prstGeom>
          <a:ln w="22225">
            <a:solidFill>
              <a:srgbClr val="4AC4E3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62570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80BDD9C-40E3-4A15-81D9-08A93CA293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 anchor="ctr">
            <a:normAutofit/>
          </a:bodyPr>
          <a:lstStyle/>
          <a:p>
            <a:r>
              <a:rPr lang="en-GB" dirty="0"/>
              <a:t>Discussion-questions/suggestions?</a:t>
            </a:r>
          </a:p>
        </p:txBody>
      </p:sp>
      <p:pic>
        <p:nvPicPr>
          <p:cNvPr id="5" name="Inhaltsplatzhalter 4" descr="Chatblase mit einfarbiger Füllung">
            <a:extLst>
              <a:ext uri="{FF2B5EF4-FFF2-40B4-BE49-F238E27FC236}">
                <a16:creationId xmlns:a16="http://schemas.microsoft.com/office/drawing/2014/main" id="{D994F9E3-7C8D-412F-8517-F0AF537E66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72484" y="2286000"/>
            <a:ext cx="4023360" cy="4023360"/>
          </a:xfrm>
        </p:spPr>
      </p:pic>
    </p:spTree>
    <p:extLst>
      <p:ext uri="{BB962C8B-B14F-4D97-AF65-F5344CB8AC3E}">
        <p14:creationId xmlns:p14="http://schemas.microsoft.com/office/powerpoint/2010/main" val="5721315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FF1B8F-F735-A9D8-66CE-C0BA5E073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OVERVIEW</a:t>
            </a:r>
            <a:endParaRPr lang="en-DE" dirty="0">
              <a:solidFill>
                <a:schemeClr val="accent1"/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672A2AE-01A4-BA46-0BEE-F6A9B1443604}"/>
              </a:ext>
            </a:extLst>
          </p:cNvPr>
          <p:cNvSpPr/>
          <p:nvPr/>
        </p:nvSpPr>
        <p:spPr>
          <a:xfrm>
            <a:off x="1728856" y="3574609"/>
            <a:ext cx="1828800" cy="18288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464C12D0-E0FB-3C5B-5769-4AEC4ED5E892}"/>
              </a:ext>
            </a:extLst>
          </p:cNvPr>
          <p:cNvSpPr/>
          <p:nvPr/>
        </p:nvSpPr>
        <p:spPr>
          <a:xfrm>
            <a:off x="5298166" y="3574609"/>
            <a:ext cx="1828800" cy="18288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71A63F0-B6CC-7851-D1BB-41783A8585E2}"/>
              </a:ext>
            </a:extLst>
          </p:cNvPr>
          <p:cNvSpPr/>
          <p:nvPr/>
        </p:nvSpPr>
        <p:spPr>
          <a:xfrm>
            <a:off x="8867476" y="3574609"/>
            <a:ext cx="1828800" cy="18288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dirty="0"/>
          </a:p>
        </p:txBody>
      </p:sp>
      <p:sp>
        <p:nvSpPr>
          <p:cNvPr id="15" name="Rectangle 14" descr="Bücher mit einfarbiger Füllung">
            <a:extLst>
              <a:ext uri="{FF2B5EF4-FFF2-40B4-BE49-F238E27FC236}">
                <a16:creationId xmlns:a16="http://schemas.microsoft.com/office/drawing/2014/main" id="{51192447-272B-2A3C-E30B-8B49C455C6A6}"/>
              </a:ext>
            </a:extLst>
          </p:cNvPr>
          <p:cNvSpPr/>
          <p:nvPr/>
        </p:nvSpPr>
        <p:spPr>
          <a:xfrm>
            <a:off x="2141225" y="3986978"/>
            <a:ext cx="1004062" cy="1004062"/>
          </a:xfrm>
          <a:prstGeom prst="rect">
            <a:avLst/>
          </a:pr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bg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DE" dirty="0"/>
          </a:p>
        </p:txBody>
      </p:sp>
      <p:sp>
        <p:nvSpPr>
          <p:cNvPr id="18" name="Rectangle 17" descr="Kopf mit Zahnrädern Silhouette">
            <a:extLst>
              <a:ext uri="{FF2B5EF4-FFF2-40B4-BE49-F238E27FC236}">
                <a16:creationId xmlns:a16="http://schemas.microsoft.com/office/drawing/2014/main" id="{6B9A78B7-30C2-B556-E201-5723FB2A35EC}"/>
              </a:ext>
            </a:extLst>
          </p:cNvPr>
          <p:cNvSpPr/>
          <p:nvPr/>
        </p:nvSpPr>
        <p:spPr>
          <a:xfrm>
            <a:off x="5742578" y="3986978"/>
            <a:ext cx="1004062" cy="1004062"/>
          </a:xfrm>
          <a:prstGeom prst="rect">
            <a:avLst/>
          </a:pr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bg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DE"/>
          </a:p>
        </p:txBody>
      </p:sp>
      <p:sp>
        <p:nvSpPr>
          <p:cNvPr id="21" name="Rectangle 20" descr="Chat mit einfarbiger Füllung">
            <a:extLst>
              <a:ext uri="{FF2B5EF4-FFF2-40B4-BE49-F238E27FC236}">
                <a16:creationId xmlns:a16="http://schemas.microsoft.com/office/drawing/2014/main" id="{4B8D46A1-DBF0-92D3-3680-D13155FADBDE}"/>
              </a:ext>
            </a:extLst>
          </p:cNvPr>
          <p:cNvSpPr/>
          <p:nvPr/>
        </p:nvSpPr>
        <p:spPr>
          <a:xfrm>
            <a:off x="9279845" y="3986978"/>
            <a:ext cx="1004062" cy="1004062"/>
          </a:xfrm>
          <a:prstGeom prst="rect">
            <a:avLst/>
          </a:pr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bg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DE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DB01F6E-A1C8-3784-161F-B0AE4D941391}"/>
              </a:ext>
            </a:extLst>
          </p:cNvPr>
          <p:cNvGrpSpPr/>
          <p:nvPr/>
        </p:nvGrpSpPr>
        <p:grpSpPr>
          <a:xfrm>
            <a:off x="1286541" y="5424342"/>
            <a:ext cx="3095087" cy="782871"/>
            <a:chOff x="-171363" y="2798862"/>
            <a:chExt cx="3095087" cy="782871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191EB5E-2B38-66C4-1257-CDE5E67D4674}"/>
                </a:ext>
              </a:extLst>
            </p:cNvPr>
            <p:cNvSpPr/>
            <p:nvPr/>
          </p:nvSpPr>
          <p:spPr>
            <a:xfrm>
              <a:off x="54974" y="2798862"/>
              <a:ext cx="2868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DE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403E1DB-4C82-542A-0C85-64298113189E}"/>
                </a:ext>
              </a:extLst>
            </p:cNvPr>
            <p:cNvSpPr txBox="1"/>
            <p:nvPr/>
          </p:nvSpPr>
          <p:spPr>
            <a:xfrm>
              <a:off x="-171363" y="2954791"/>
              <a:ext cx="2868750" cy="6269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rtlCol="0" anchor="t" anchorCtr="0">
              <a:noAutofit/>
            </a:bodyPr>
            <a:lstStyle/>
            <a:p>
              <a:pPr marL="0" lvl="0" indent="0" algn="ctr" defTabSz="977900" rtl="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de-DE" sz="2200" kern="1200" noProof="0" dirty="0"/>
                <a:t>Background </a:t>
              </a:r>
            </a:p>
            <a:p>
              <a:pPr marL="0" lvl="0" indent="0" algn="ctr" defTabSz="977900" rtl="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de-DE" sz="2200" kern="1200" noProof="0" dirty="0"/>
                <a:t> 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4EB83BC-4CFE-1DA1-1ABF-E858AF29A0A6}"/>
              </a:ext>
            </a:extLst>
          </p:cNvPr>
          <p:cNvGrpSpPr/>
          <p:nvPr/>
        </p:nvGrpSpPr>
        <p:grpSpPr>
          <a:xfrm>
            <a:off x="4775928" y="5559338"/>
            <a:ext cx="2903056" cy="720000"/>
            <a:chOff x="3425756" y="2798862"/>
            <a:chExt cx="2903056" cy="720000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900EC86-CAA2-A9CB-2120-07923393A9CF}"/>
                </a:ext>
              </a:extLst>
            </p:cNvPr>
            <p:cNvSpPr/>
            <p:nvPr/>
          </p:nvSpPr>
          <p:spPr>
            <a:xfrm>
              <a:off x="3425756" y="2798862"/>
              <a:ext cx="2868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DE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928FED4-EA69-62C4-B720-D709D02633DB}"/>
                </a:ext>
              </a:extLst>
            </p:cNvPr>
            <p:cNvSpPr txBox="1"/>
            <p:nvPr/>
          </p:nvSpPr>
          <p:spPr>
            <a:xfrm>
              <a:off x="3460062" y="2798862"/>
              <a:ext cx="2868750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rtlCol="0" anchor="t" anchorCtr="0">
              <a:noAutofit/>
            </a:bodyPr>
            <a:lstStyle/>
            <a:p>
              <a:pPr marL="0" lvl="0" indent="0" algn="ctr" defTabSz="977900" rtl="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de-DE" sz="2200" kern="1200" noProof="0" dirty="0"/>
                <a:t>Methods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C6421BD-6A2E-3D99-55C3-FD5E0992CE7C}"/>
              </a:ext>
            </a:extLst>
          </p:cNvPr>
          <p:cNvGrpSpPr/>
          <p:nvPr/>
        </p:nvGrpSpPr>
        <p:grpSpPr>
          <a:xfrm>
            <a:off x="8347501" y="5512809"/>
            <a:ext cx="3263050" cy="720000"/>
            <a:chOff x="6402237" y="2798862"/>
            <a:chExt cx="3263050" cy="720000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436EB0B-F798-68FC-3A78-4339336333F3}"/>
                </a:ext>
              </a:extLst>
            </p:cNvPr>
            <p:cNvSpPr/>
            <p:nvPr/>
          </p:nvSpPr>
          <p:spPr>
            <a:xfrm>
              <a:off x="6796537" y="2798862"/>
              <a:ext cx="2868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DE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F1021B2-5520-BBF8-16A9-32EA99327AF4}"/>
                </a:ext>
              </a:extLst>
            </p:cNvPr>
            <p:cNvSpPr txBox="1"/>
            <p:nvPr/>
          </p:nvSpPr>
          <p:spPr>
            <a:xfrm>
              <a:off x="6402237" y="2798862"/>
              <a:ext cx="2868750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rtlCol="0" anchor="t" anchorCtr="0">
              <a:noAutofit/>
            </a:bodyPr>
            <a:lstStyle/>
            <a:p>
              <a:pPr marL="0" lvl="0" indent="0" algn="ctr" defTabSz="977900" rtl="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de-DE" sz="2200" kern="1200" noProof="0" dirty="0" err="1"/>
                <a:t>Discussion</a:t>
              </a:r>
              <a:endParaRPr lang="de-DE" sz="2200" kern="1200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38216734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1C0724-E2AD-4A8E-B2A2-77C9142FA6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287761"/>
            <a:ext cx="9720072" cy="1499616"/>
          </a:xfrm>
        </p:spPr>
        <p:txBody>
          <a:bodyPr/>
          <a:lstStyle/>
          <a:p>
            <a:r>
              <a:rPr lang="en-GB" dirty="0">
                <a:solidFill>
                  <a:schemeClr val="accent1"/>
                </a:solidFill>
              </a:rPr>
              <a:t>Background</a:t>
            </a:r>
            <a:r>
              <a:rPr lang="en-GB" dirty="0"/>
              <a:t> – treatment-resistant Anorexia 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565BA4B-FE42-4F48-8EAE-CC667A8CF1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5421" y="1988543"/>
            <a:ext cx="6378767" cy="4581696"/>
          </a:xfrm>
        </p:spPr>
        <p:txBody>
          <a:bodyPr>
            <a:normAutofit fontScale="32500" lnSpcReduction="20000"/>
          </a:bodyPr>
          <a:lstStyle/>
          <a:p>
            <a:endParaRPr lang="en-GB" dirty="0"/>
          </a:p>
          <a:p>
            <a:pPr marL="0" indent="0">
              <a:buNone/>
            </a:pPr>
            <a:r>
              <a:rPr lang="en-GB" sz="6400" dirty="0">
                <a:sym typeface="Wingdings" panose="05000000000000000000" pitchFamily="2" charset="2"/>
              </a:rPr>
              <a:t>Highest mortality rates of all mental disorders – 10% of AN patients die</a:t>
            </a:r>
          </a:p>
          <a:p>
            <a:pPr marL="0" indent="0">
              <a:buNone/>
            </a:pPr>
            <a:r>
              <a:rPr lang="en-GB" sz="6400" dirty="0">
                <a:sym typeface="Wingdings" panose="05000000000000000000" pitchFamily="2" charset="2"/>
              </a:rPr>
              <a:t>High relapse rate  ¼ with chronic &amp; disabling course</a:t>
            </a:r>
          </a:p>
          <a:p>
            <a:pPr marL="0" indent="0">
              <a:buNone/>
            </a:pPr>
            <a:r>
              <a:rPr lang="en-GB" sz="6400" dirty="0"/>
              <a:t>Treatment-resistant AN: </a:t>
            </a:r>
          </a:p>
          <a:p>
            <a:pPr>
              <a:buFont typeface="Wingdings" pitchFamily="2" charset="2"/>
              <a:buChar char="§"/>
            </a:pPr>
            <a:r>
              <a:rPr lang="en-GB" sz="6400" dirty="0"/>
              <a:t> insufficient weight restitution, multiple inpatient admissions, compulsive exercise, comorbid affective/anxiety/obsessive compulsive disorder, dysfunctional emotional regulation </a:t>
            </a:r>
          </a:p>
          <a:p>
            <a:pPr marL="0" indent="0">
              <a:buNone/>
            </a:pPr>
            <a:r>
              <a:rPr lang="en-GB" sz="6400" dirty="0">
                <a:sym typeface="Wingdings" panose="05000000000000000000" pitchFamily="2" charset="2"/>
              </a:rPr>
              <a:t>Current treatment options are insufficient: </a:t>
            </a:r>
          </a:p>
          <a:p>
            <a:pPr>
              <a:buFont typeface="Wingdings" pitchFamily="2" charset="2"/>
              <a:buChar char="§"/>
            </a:pPr>
            <a:r>
              <a:rPr lang="en-GB" sz="6400" dirty="0">
                <a:sym typeface="Wingdings" panose="05000000000000000000" pitchFamily="2" charset="2"/>
              </a:rPr>
              <a:t> high attrition/dropout rates (inpatient and outpatient- 70%), multiple treatment rounds, poor outcomes, poor treatment adherence</a:t>
            </a:r>
          </a:p>
          <a:p>
            <a:pPr marL="0" indent="0">
              <a:buNone/>
            </a:pPr>
            <a:endParaRPr lang="en-GB" sz="3300" dirty="0"/>
          </a:p>
          <a:p>
            <a:endParaRPr lang="en-GB" sz="3300" dirty="0"/>
          </a:p>
          <a:p>
            <a:pPr marL="0" indent="0">
              <a:buNone/>
            </a:pPr>
            <a:endParaRPr lang="en-GB" dirty="0"/>
          </a:p>
          <a:p>
            <a:endParaRPr lang="en-GB" sz="3100" dirty="0"/>
          </a:p>
          <a:p>
            <a:endParaRPr lang="en-GB" sz="3800" b="1" dirty="0">
              <a:solidFill>
                <a:srgbClr val="C00000"/>
              </a:solidFill>
              <a:highlight>
                <a:srgbClr val="FFFF00"/>
              </a:highlight>
            </a:endParaRPr>
          </a:p>
          <a:p>
            <a:endParaRPr lang="en-GB" sz="3800" b="1" dirty="0">
              <a:solidFill>
                <a:srgbClr val="C00000"/>
              </a:solidFill>
              <a:highlight>
                <a:srgbClr val="FFFF00"/>
              </a:highlight>
            </a:endParaRPr>
          </a:p>
          <a:p>
            <a:endParaRPr lang="en-GB" dirty="0"/>
          </a:p>
          <a:p>
            <a:endParaRPr lang="en-GB" dirty="0"/>
          </a:p>
        </p:txBody>
      </p:sp>
      <p:pic>
        <p:nvPicPr>
          <p:cNvPr id="1026" name="Picture 2" descr="What Is Anorexia Nervosa? Symptoms, Causes, Diagnosis, Treatment, and  Prevention">
            <a:extLst>
              <a:ext uri="{FF2B5EF4-FFF2-40B4-BE49-F238E27FC236}">
                <a16:creationId xmlns:a16="http://schemas.microsoft.com/office/drawing/2014/main" id="{04E28979-5835-591C-087B-16D478C153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4568" y="1351129"/>
            <a:ext cx="5252869" cy="2954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ight Arrow 3">
            <a:extLst>
              <a:ext uri="{FF2B5EF4-FFF2-40B4-BE49-F238E27FC236}">
                <a16:creationId xmlns:a16="http://schemas.microsoft.com/office/drawing/2014/main" id="{3FDDD683-6410-048C-E31F-AB7B8C34E833}"/>
              </a:ext>
            </a:extLst>
          </p:cNvPr>
          <p:cNvSpPr/>
          <p:nvPr/>
        </p:nvSpPr>
        <p:spPr>
          <a:xfrm>
            <a:off x="6664568" y="5353878"/>
            <a:ext cx="1578284" cy="47707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2730DEA-92BD-39AA-41A3-18FE3B71CD96}"/>
              </a:ext>
            </a:extLst>
          </p:cNvPr>
          <p:cNvSpPr txBox="1"/>
          <p:nvPr/>
        </p:nvSpPr>
        <p:spPr>
          <a:xfrm>
            <a:off x="8521148" y="5141843"/>
            <a:ext cx="35383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highlight>
                  <a:srgbClr val="FFFF00"/>
                </a:highlight>
                <a:sym typeface="Wingdings" panose="05000000000000000000" pitchFamily="2" charset="2"/>
              </a:rPr>
              <a:t>Urgent need for alternative treatment methods </a:t>
            </a:r>
            <a:endParaRPr lang="en-GB" sz="2400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10176028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23FAE6-DE62-4D10-A945-34563E5E3A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accent1"/>
                </a:solidFill>
              </a:rPr>
              <a:t>Background </a:t>
            </a:r>
            <a:r>
              <a:rPr lang="en-GB" dirty="0"/>
              <a:t>– Infra-low frequency NFB</a:t>
            </a:r>
          </a:p>
        </p:txBody>
      </p:sp>
      <p:pic>
        <p:nvPicPr>
          <p:cNvPr id="5" name="Picture 4" descr="A diagram of a computer processing&#10;&#10;Description automatically generated with medium confidence">
            <a:extLst>
              <a:ext uri="{FF2B5EF4-FFF2-40B4-BE49-F238E27FC236}">
                <a16:creationId xmlns:a16="http://schemas.microsoft.com/office/drawing/2014/main" id="{E9C0468C-EBD9-CFDF-4C35-17DE020163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1768541"/>
            <a:ext cx="5678424" cy="3293485"/>
          </a:xfrm>
          <a:prstGeom prst="rect">
            <a:avLst/>
          </a:prstGeom>
          <a:noFill/>
        </p:spPr>
      </p:pic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DC7D391-E083-D807-D7A3-196772930B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7078" y="1912949"/>
            <a:ext cx="4936170" cy="4473541"/>
          </a:xfrm>
        </p:spPr>
        <p:txBody>
          <a:bodyPr>
            <a:no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en-US" dirty="0"/>
              <a:t>Feedback based on infra-low EEG frequencies (0,1-0,0001 Hz)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en-US" dirty="0"/>
              <a:t>BEFORE: Brain state regulation</a:t>
            </a:r>
            <a:r>
              <a:rPr lang="en-US" dirty="0">
                <a:sym typeface="Wingdings" pitchFamily="2" charset="2"/>
              </a:rPr>
              <a:t> specific task  target specific disorders/functions 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en-US" dirty="0">
                <a:sym typeface="Wingdings" pitchFamily="2" charset="2"/>
              </a:rPr>
              <a:t>NOW</a:t>
            </a:r>
            <a:r>
              <a:rPr lang="en-US" dirty="0"/>
              <a:t> </a:t>
            </a:r>
            <a:r>
              <a:rPr lang="en-US" dirty="0">
                <a:sym typeface="Wingdings" pitchFamily="2" charset="2"/>
              </a:rPr>
              <a:t> Target = </a:t>
            </a:r>
            <a:r>
              <a:rPr lang="en-US" dirty="0"/>
              <a:t>Quality of brain self-regulation </a:t>
            </a:r>
            <a:r>
              <a:rPr lang="en-US" dirty="0">
                <a:sym typeface="Wingdings" pitchFamily="2" charset="2"/>
              </a:rPr>
              <a:t> brain stability and arousal levels  reordering of network relations (large-scale networks)  no specific Task 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en-US" dirty="0">
                <a:sym typeface="Wingdings" pitchFamily="2" charset="2"/>
              </a:rPr>
              <a:t>Bipolar placement of electrodes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en-US" dirty="0">
                <a:sym typeface="Wingdings" pitchFamily="2" charset="2"/>
              </a:rPr>
              <a:t>Reaction to feedback  arousal level, alertness, vigilance  target frequency selection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en-US" dirty="0">
                <a:sym typeface="Wingdings" pitchFamily="2" charset="2"/>
              </a:rPr>
              <a:t>Objective:</a:t>
            </a:r>
            <a:r>
              <a:rPr lang="en-GB" i="1" dirty="0">
                <a:effectLst/>
                <a:latin typeface="Helvetica" pitchFamily="2" charset="0"/>
              </a:rPr>
              <a:t> </a:t>
            </a:r>
            <a:r>
              <a:rPr lang="en-GB" dirty="0"/>
              <a:t>determine the frequency at which the trainee is optimally calm, alert, and euthymic</a:t>
            </a:r>
          </a:p>
          <a:p>
            <a:endParaRPr lang="en-US" dirty="0"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1111870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3EEC056-241B-450C-BD8F-4A0517CAE4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accent1"/>
                </a:solidFill>
              </a:rPr>
              <a:t>Background </a:t>
            </a:r>
            <a:r>
              <a:rPr lang="en-GB" dirty="0"/>
              <a:t>- Infra-low frequency NFB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77BABDC-5DFA-4A7A-A33D-C8E958B388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24126" y="1961001"/>
            <a:ext cx="7862385" cy="4896999"/>
          </a:xfrm>
        </p:spPr>
        <p:txBody>
          <a:bodyPr>
            <a:normAutofit lnSpcReduction="1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1900" dirty="0"/>
              <a:t> No cognitive challenge </a:t>
            </a:r>
            <a:r>
              <a:rPr lang="en-US" sz="1900" dirty="0">
                <a:sym typeface="Wingdings" pitchFamily="2" charset="2"/>
              </a:rPr>
              <a:t> mirroring of brain’s own activity  </a:t>
            </a:r>
            <a:r>
              <a:rPr lang="en-US" sz="1900" dirty="0">
                <a:solidFill>
                  <a:schemeClr val="accent1"/>
                </a:solidFill>
                <a:sym typeface="Wingdings" pitchFamily="2" charset="2"/>
              </a:rPr>
              <a:t>passive viewing</a:t>
            </a:r>
            <a:endParaRPr lang="en-US" sz="1900" dirty="0">
              <a:solidFill>
                <a:schemeClr val="accent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900" dirty="0">
                <a:sym typeface="Wingdings" pitchFamily="2" charset="2"/>
              </a:rPr>
              <a:t> Correlation between own signal and internal activity  self-perception + autocorrection of dysregulation</a:t>
            </a:r>
            <a:endParaRPr lang="en-US" sz="19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1900" dirty="0"/>
              <a:t> Rapid effects on arousal, autonomic functioning, affect regulation </a:t>
            </a:r>
            <a:r>
              <a:rPr lang="en-US" sz="1900" dirty="0">
                <a:sym typeface="Wingdings" pitchFamily="2" charset="2"/>
              </a:rPr>
              <a:t> </a:t>
            </a:r>
            <a:r>
              <a:rPr lang="en-US" sz="1900" dirty="0">
                <a:solidFill>
                  <a:schemeClr val="accent1"/>
                </a:solidFill>
                <a:sym typeface="Wingdings" pitchFamily="2" charset="2"/>
              </a:rPr>
              <a:t>multimodal feedback</a:t>
            </a:r>
            <a:endParaRPr lang="en-US" sz="1900" dirty="0">
              <a:solidFill>
                <a:schemeClr val="accent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accent1"/>
                </a:solidFill>
              </a:rPr>
              <a:t> </a:t>
            </a:r>
            <a:r>
              <a:rPr lang="en-US" sz="1900" dirty="0"/>
              <a:t>Low frequencies </a:t>
            </a:r>
            <a:r>
              <a:rPr lang="en-US" sz="1900" dirty="0">
                <a:sym typeface="Wingdings" pitchFamily="2" charset="2"/>
              </a:rPr>
              <a:t> Connectivity in </a:t>
            </a:r>
            <a:r>
              <a:rPr lang="en-US" sz="1900" dirty="0">
                <a:solidFill>
                  <a:schemeClr val="accent1"/>
                </a:solidFill>
                <a:sym typeface="Wingdings" pitchFamily="2" charset="2"/>
              </a:rPr>
              <a:t>large-scale networks (DMN, SN, ECN)</a:t>
            </a:r>
            <a:endParaRPr lang="en-US" sz="19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1900" dirty="0"/>
              <a:t> Target regulatory functioning </a:t>
            </a:r>
            <a:r>
              <a:rPr lang="en-US" sz="1900" dirty="0">
                <a:sym typeface="Wingdings" pitchFamily="2" charset="2"/>
              </a:rPr>
              <a:t> individually tailored </a:t>
            </a:r>
            <a:r>
              <a:rPr lang="en-US" sz="1900" dirty="0">
                <a:solidFill>
                  <a:schemeClr val="accent1"/>
                </a:solidFill>
                <a:sym typeface="Wingdings" pitchFamily="2" charset="2"/>
              </a:rPr>
              <a:t>optimum response frequency</a:t>
            </a:r>
            <a:r>
              <a:rPr lang="en-US" sz="1900" dirty="0">
                <a:sym typeface="Wingdings" pitchFamily="2" charset="2"/>
              </a:rPr>
              <a:t>/training frequency</a:t>
            </a:r>
            <a:endParaRPr lang="en-US" sz="19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1900" dirty="0"/>
              <a:t>Re-normalization/ordering of functional coupling of core </a:t>
            </a:r>
            <a:r>
              <a:rPr lang="en-US" sz="1900" dirty="0">
                <a:solidFill>
                  <a:schemeClr val="accent1"/>
                </a:solidFill>
              </a:rPr>
              <a:t>connectivity networks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900" dirty="0"/>
              <a:t>ILF addresses </a:t>
            </a:r>
            <a:r>
              <a:rPr lang="en-US" sz="1900" dirty="0">
                <a:solidFill>
                  <a:schemeClr val="accent1"/>
                </a:solidFill>
              </a:rPr>
              <a:t>CNS instabilities, cognitive inflexibility, hyperarousal, maladaptive connectivity </a:t>
            </a:r>
            <a:r>
              <a:rPr lang="en-US" sz="1900" dirty="0"/>
              <a:t>of large-scale networks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900" dirty="0"/>
              <a:t>AN symptomatology: </a:t>
            </a:r>
            <a:r>
              <a:rPr lang="en-US" sz="1900" dirty="0">
                <a:solidFill>
                  <a:schemeClr val="accent1"/>
                </a:solidFill>
              </a:rPr>
              <a:t>CNS instabilities </a:t>
            </a:r>
            <a:r>
              <a:rPr lang="en-US" sz="1900" dirty="0"/>
              <a:t>(panic, vertigo, emotional dysregulation), </a:t>
            </a:r>
            <a:r>
              <a:rPr lang="en-US" sz="1900" dirty="0">
                <a:solidFill>
                  <a:schemeClr val="accent1"/>
                </a:solidFill>
              </a:rPr>
              <a:t>inflexibilities</a:t>
            </a:r>
            <a:r>
              <a:rPr lang="en-US" sz="1900" dirty="0"/>
              <a:t> (food obsessions, compulsive exercise, cognitive inflexibility), </a:t>
            </a:r>
            <a:r>
              <a:rPr lang="en-US" sz="1900" dirty="0">
                <a:solidFill>
                  <a:schemeClr val="accent1"/>
                </a:solidFill>
              </a:rPr>
              <a:t>hyperarousal</a:t>
            </a:r>
            <a:r>
              <a:rPr lang="en-US" sz="1900" dirty="0"/>
              <a:t> (disturbed sleep and compulsive exercise) + </a:t>
            </a:r>
            <a:r>
              <a:rPr lang="en-US" sz="1900" dirty="0">
                <a:solidFill>
                  <a:schemeClr val="accent1"/>
                </a:solidFill>
              </a:rPr>
              <a:t>perfectionisms</a:t>
            </a:r>
            <a:r>
              <a:rPr lang="en-US" sz="1900" dirty="0"/>
              <a:t> </a:t>
            </a:r>
            <a:r>
              <a:rPr lang="en-US" sz="1900" dirty="0">
                <a:sym typeface="Wingdings" pitchFamily="2" charset="2"/>
              </a:rPr>
              <a:t> ILF does not require cognitive challenge</a:t>
            </a:r>
            <a:endParaRPr lang="en-US" sz="1900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GB" dirty="0"/>
          </a:p>
        </p:txBody>
      </p:sp>
      <p:pic>
        <p:nvPicPr>
          <p:cNvPr id="7" name="Inhaltsplatzhalter 6" descr="Hinzufügen mit einfarbiger Füllung">
            <a:extLst>
              <a:ext uri="{FF2B5EF4-FFF2-40B4-BE49-F238E27FC236}">
                <a16:creationId xmlns:a16="http://schemas.microsoft.com/office/drawing/2014/main" id="{60DD05D2-9D4C-4BC8-AE9B-05287E540C0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86511" y="495824"/>
            <a:ext cx="3349844" cy="3349844"/>
          </a:xfrm>
        </p:spPr>
      </p:pic>
      <p:sp>
        <p:nvSpPr>
          <p:cNvPr id="6" name="Right Arrow 5">
            <a:extLst>
              <a:ext uri="{FF2B5EF4-FFF2-40B4-BE49-F238E27FC236}">
                <a16:creationId xmlns:a16="http://schemas.microsoft.com/office/drawing/2014/main" id="{D074411A-3E03-BFD9-249B-FAD30988F3F6}"/>
              </a:ext>
            </a:extLst>
          </p:cNvPr>
          <p:cNvSpPr/>
          <p:nvPr/>
        </p:nvSpPr>
        <p:spPr>
          <a:xfrm>
            <a:off x="9134445" y="5916180"/>
            <a:ext cx="680570" cy="24566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A4F15D6-6BC4-E212-331D-1D6F3F130466}"/>
              </a:ext>
            </a:extLst>
          </p:cNvPr>
          <p:cNvSpPr txBox="1"/>
          <p:nvPr/>
        </p:nvSpPr>
        <p:spPr>
          <a:xfrm>
            <a:off x="10062949" y="5715845"/>
            <a:ext cx="2129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highlight>
                  <a:srgbClr val="FFFF00"/>
                </a:highlight>
              </a:rPr>
              <a:t>I</a:t>
            </a:r>
            <a:r>
              <a:rPr lang="en-DE" dirty="0">
                <a:highlight>
                  <a:srgbClr val="FFFF00"/>
                </a:highlight>
              </a:rPr>
              <a:t>deal adjunctive treatment for AN</a:t>
            </a:r>
          </a:p>
        </p:txBody>
      </p:sp>
    </p:spTree>
    <p:extLst>
      <p:ext uri="{BB962C8B-B14F-4D97-AF65-F5344CB8AC3E}">
        <p14:creationId xmlns:p14="http://schemas.microsoft.com/office/powerpoint/2010/main" val="2666569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24FB3F-CC90-41CC-BAA3-4ADD7FC6A9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accent1"/>
                </a:solidFill>
              </a:rPr>
              <a:t>Background</a:t>
            </a:r>
            <a:r>
              <a:rPr lang="en-GB" dirty="0"/>
              <a:t> – EEG NFB Studies for AN/efficacy of EEG NFB as adjunctive treatment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7DA92D1-6271-E11F-10E8-3A2BA538A9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8800" y="3566160"/>
            <a:ext cx="4690110" cy="218808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5A36002-96A2-3616-6707-F017CAF0EA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8200" y="2064219"/>
            <a:ext cx="6619240" cy="111230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D4A8EAB-0CCB-7751-901E-6B18130E3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560" y="3681477"/>
            <a:ext cx="5270500" cy="231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9368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DD1095-3A35-4B90-9FCC-5CAA81C5C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accent1"/>
                </a:solidFill>
              </a:rPr>
              <a:t>Background</a:t>
            </a:r>
            <a:r>
              <a:rPr lang="en-GB" dirty="0"/>
              <a:t> – EEG NFB Studies for Anorexia</a:t>
            </a:r>
          </a:p>
        </p:txBody>
      </p:sp>
      <p:graphicFrame>
        <p:nvGraphicFramePr>
          <p:cNvPr id="4" name="Inhaltsplatzhalter 3">
            <a:extLst>
              <a:ext uri="{FF2B5EF4-FFF2-40B4-BE49-F238E27FC236}">
                <a16:creationId xmlns:a16="http://schemas.microsoft.com/office/drawing/2014/main" id="{23FA9514-01E2-40ED-9498-1CA420782F2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7531642"/>
              </p:ext>
            </p:extLst>
          </p:nvPr>
        </p:nvGraphicFramePr>
        <p:xfrm>
          <a:off x="1023938" y="2084832"/>
          <a:ext cx="9720262" cy="42238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117003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E391FB1-161A-44C7-9856-834583A15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accent1"/>
                </a:solidFill>
              </a:rPr>
              <a:t>Background</a:t>
            </a:r>
            <a:r>
              <a:rPr lang="en-GB" dirty="0"/>
              <a:t> – Open questions 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80BBB85-ABA4-4215-8549-620DF00479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24128" y="2761489"/>
            <a:ext cx="4754880" cy="402336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</a:t>
            </a:r>
            <a:r>
              <a:rPr lang="en-GB" dirty="0"/>
              <a:t>How effective is ILF NFB with regards to weight restoration and other specific aspects of treatment-resistant AN (emotional dysregulation, compulsive exercise)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</a:t>
            </a:r>
            <a:r>
              <a:rPr lang="en-GB" dirty="0"/>
              <a:t>ILF effects in previous pilot study due to placebo?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Can marginally significant treatment effects be consolidated with larger sample, more NFB session, more power?</a:t>
            </a:r>
          </a:p>
          <a:p>
            <a:r>
              <a:rPr lang="en-GB" dirty="0"/>
              <a:t> </a:t>
            </a:r>
          </a:p>
        </p:txBody>
      </p:sp>
      <p:pic>
        <p:nvPicPr>
          <p:cNvPr id="5" name="Grafik 4" descr="Fragezeichen mit einfarbiger Füllung">
            <a:extLst>
              <a:ext uri="{FF2B5EF4-FFF2-40B4-BE49-F238E27FC236}">
                <a16:creationId xmlns:a16="http://schemas.microsoft.com/office/drawing/2014/main" id="{7E282AF8-E098-4F68-A3D1-6FD4F8284C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55080" y="2286000"/>
            <a:ext cx="4023360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43999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6805051_TF22378848.potx" id="{0DF01297-B667-4CDC-AA01-93DDD544AF65}" vid="{09B86540-B41D-42E9-BA95-47A6BAC2769B}"/>
    </a:ext>
  </a:ext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F44C90D-2A62-4985-9618-3460247437B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88A2F88-55C5-4ED1-9541-807C65424763}">
  <ds:schemaRefs>
    <ds:schemaRef ds:uri="http://schemas.microsoft.com/office/2006/metadata/properties"/>
    <ds:schemaRef ds:uri="http://www.w3.org/2000/xmlns/"/>
    <ds:schemaRef ds:uri="71af3243-3dd4-4a8d-8c0d-dd76da1f02a5"/>
    <ds:schemaRef ds:uri="http://www.w3.org/2001/XMLSchema-instance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61EAB5F-88FC-4FAE-AE3C-037A3C365EB8}">
  <ds:schemaRefs>
    <ds:schemaRef ds:uri="http://schemas.microsoft.com/office/2006/metadata/contentType"/>
    <ds:schemaRef ds:uri="http://schemas.microsoft.com/office/2006/metadata/properties/metaAttributes"/>
    <ds:schemaRef ds:uri="http://www.w3.org/2000/xmlns/"/>
    <ds:schemaRef ds:uri="http://www.w3.org/2001/XMLSchema"/>
    <ds:schemaRef ds:uri="71af3243-3dd4-4a8d-8c0d-dd76da1f02a5"/>
    <ds:schemaRef ds:uri="16c05727-aa75-4e4a-9b5f-8a80a1165891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Integrales Design</Template>
  <TotalTime>16075</TotalTime>
  <Words>1624</Words>
  <Application>Microsoft Macintosh PowerPoint</Application>
  <PresentationFormat>Widescreen</PresentationFormat>
  <Paragraphs>162</Paragraphs>
  <Slides>20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Arial</vt:lpstr>
      <vt:lpstr>Calibri</vt:lpstr>
      <vt:lpstr>Courier New</vt:lpstr>
      <vt:lpstr>Helvetica</vt:lpstr>
      <vt:lpstr>Tw Cen MT</vt:lpstr>
      <vt:lpstr>Tw Cen MT Condensed</vt:lpstr>
      <vt:lpstr>Wingdings</vt:lpstr>
      <vt:lpstr>Wingdings 3</vt:lpstr>
      <vt:lpstr>Integral</vt:lpstr>
      <vt:lpstr>PowerPoint Presentation</vt:lpstr>
      <vt:lpstr>Infra-low frequency neurofeedback in the treatment of anorexia nervosa</vt:lpstr>
      <vt:lpstr>OVERVIEW</vt:lpstr>
      <vt:lpstr>Background – treatment-resistant Anorexia </vt:lpstr>
      <vt:lpstr>Background – Infra-low frequency NFB</vt:lpstr>
      <vt:lpstr>Background - Infra-low frequency NFB</vt:lpstr>
      <vt:lpstr>Background – EEG NFB Studies for AN/efficacy of EEG NFB as adjunctive treatment </vt:lpstr>
      <vt:lpstr>Background – EEG NFB Studies for Anorexia</vt:lpstr>
      <vt:lpstr>Background – Open questions </vt:lpstr>
      <vt:lpstr>Background-Objective </vt:lpstr>
      <vt:lpstr>Background-Research questions</vt:lpstr>
      <vt:lpstr>Methods- 2. Selection of starting positions &amp; ORF Location</vt:lpstr>
      <vt:lpstr>Methods – design</vt:lpstr>
      <vt:lpstr>Methods 4. 3x2 mixed-ANOVA</vt:lpstr>
      <vt:lpstr>Methods-Example set-up</vt:lpstr>
      <vt:lpstr>Methods: Set-up</vt:lpstr>
      <vt:lpstr>Discussion – Relevance/opportunities</vt:lpstr>
      <vt:lpstr>Future opportunities </vt:lpstr>
      <vt:lpstr>references</vt:lpstr>
      <vt:lpstr>Discussion-questions/suggestions?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Does fMRI Neurofeedback Training for Alcohol Dependence Prompt Functional Connectivity Changes?</dc:title>
  <dc:creator>Nina Kempf</dc:creator>
  <cp:lastModifiedBy>Nina Kempf</cp:lastModifiedBy>
  <cp:revision>95</cp:revision>
  <dcterms:created xsi:type="dcterms:W3CDTF">2021-04-14T14:32:12Z</dcterms:created>
  <dcterms:modified xsi:type="dcterms:W3CDTF">2023-10-18T16:29:51Z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